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7" r:id="rId2"/>
    <p:sldId id="319" r:id="rId3"/>
    <p:sldId id="294" r:id="rId4"/>
    <p:sldId id="301" r:id="rId5"/>
    <p:sldId id="320" r:id="rId6"/>
    <p:sldId id="322" r:id="rId7"/>
    <p:sldId id="296" r:id="rId8"/>
    <p:sldId id="297" r:id="rId9"/>
    <p:sldId id="300" r:id="rId10"/>
    <p:sldId id="306" r:id="rId11"/>
    <p:sldId id="321" r:id="rId12"/>
    <p:sldId id="304" r:id="rId13"/>
    <p:sldId id="309" r:id="rId14"/>
    <p:sldId id="303" r:id="rId15"/>
    <p:sldId id="307" r:id="rId16"/>
    <p:sldId id="308" r:id="rId17"/>
    <p:sldId id="311" r:id="rId18"/>
    <p:sldId id="315" r:id="rId19"/>
    <p:sldId id="314" r:id="rId20"/>
    <p:sldId id="325" r:id="rId21"/>
    <p:sldId id="313" r:id="rId22"/>
    <p:sldId id="324" r:id="rId23"/>
    <p:sldId id="323" r:id="rId24"/>
    <p:sldId id="318" r:id="rId25"/>
    <p:sldId id="317" r:id="rId26"/>
    <p:sldId id="293" r:id="rId2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oslava.skyvova@szud.local" initials="m" lastIdx="5" clrIdx="0">
    <p:extLst>
      <p:ext uri="{19B8F6BF-5375-455C-9EA6-DF929625EA0E}">
        <p15:presenceInfo xmlns:p15="http://schemas.microsoft.com/office/powerpoint/2012/main" userId="S-1-5-21-982634406-1028771365-1256149479-20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5"/>
    <a:srgbClr val="D9E6EE"/>
    <a:srgbClr val="575757"/>
    <a:srgbClr val="9F2FFF"/>
    <a:srgbClr val="0BB1D3"/>
    <a:srgbClr val="5C8BC3"/>
    <a:srgbClr val="D9D9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81991" autoAdjust="0"/>
  </p:normalViewPr>
  <p:slideViewPr>
    <p:cSldViewPr snapToGrid="0">
      <p:cViewPr varScale="1">
        <p:scale>
          <a:sx n="81" d="100"/>
          <a:sy n="81" d="100"/>
        </p:scale>
        <p:origin x="1114" y="7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738FD-21F8-46A7-A160-E85D9F48EFD8}" type="datetimeFigureOut">
              <a:rPr lang="cs-CZ" smtClean="0"/>
              <a:t>24.05.2023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C3A5D-CBC2-4078-B4DE-AC5CE3D43514}" type="slidenum">
              <a:rPr lang="cs-CZ" smtClean="0"/>
              <a:t>‹#›</a:t>
            </a:fld>
            <a:endParaRPr lang="cs-CZ"/>
          </a:p>
        </p:txBody>
      </p:sp>
    </p:spTree>
    <p:extLst>
      <p:ext uri="{BB962C8B-B14F-4D97-AF65-F5344CB8AC3E}">
        <p14:creationId xmlns:p14="http://schemas.microsoft.com/office/powerpoint/2010/main" val="625826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Grafické znázornění prevalence kuřáctví v letech 2012–2022: roce 2022 jsme v celém sledovaném souboru zaznamenali 24,4 % kuřáků různých druhů tabákových výrobků. Přibližně dvě třetiny současných kuřáků (16,2 % celého souboru) tvoří denní kuřáci. V meziročním srovnání lze pozorovat mírný pokles v prevalenci denních kuřáků (17,6 % v roce 2021 vs. 16,2 % v roce 2022). Celkově lze v trendu kuřáctví od roku 2012 pozorovat trvalý pokles, který je statisticky významný (p = 0,005).</a:t>
            </a:r>
            <a:endParaRPr lang="cs-CZ" dirty="0"/>
          </a:p>
        </p:txBody>
      </p:sp>
      <p:sp>
        <p:nvSpPr>
          <p:cNvPr id="4" name="Zástupný symbol pro číslo snímku 3"/>
          <p:cNvSpPr>
            <a:spLocks noGrp="1"/>
          </p:cNvSpPr>
          <p:nvPr>
            <p:ph type="sldNum" sz="quarter" idx="10"/>
          </p:nvPr>
        </p:nvSpPr>
        <p:spPr/>
        <p:txBody>
          <a:bodyPr/>
          <a:lstStyle/>
          <a:p>
            <a:fld id="{F04C3A5D-CBC2-4078-B4DE-AC5CE3D43514}" type="slidenum">
              <a:rPr lang="cs-CZ" smtClean="0"/>
              <a:t>4</a:t>
            </a:fld>
            <a:endParaRPr lang="cs-CZ"/>
          </a:p>
        </p:txBody>
      </p:sp>
    </p:spTree>
    <p:extLst>
      <p:ext uri="{BB962C8B-B14F-4D97-AF65-F5344CB8AC3E}">
        <p14:creationId xmlns:p14="http://schemas.microsoft.com/office/powerpoint/2010/main" val="4290657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Téměř dvě třetiny (63,4 %) současných uživatelů elektronických cigaret užívají elektronické cigarety výhradně s nikotinem, a to bez významného rozdílu mezi pohlavími. V porovnání s rokem 2021 (58,0 %) zaznamenáváme nárůst těchto uživatelů. Elektronické cigarety bez nikotinu v roce 2022 užívalo 12,8 % uživatelů, což činí poloviční podíl než v roce 2021 (25,4 %). Někteří uživatelé (17,4 %) kombinují užívání elektronických cigaret s nikotinem a bez nikotinu. Více než polovina uživatelů elektronických cigaret (110 z 235) souběžně kouří tabák. V této podskupině 76,4 % užívá elektronické cigarety s nikotinem.</a:t>
            </a:r>
          </a:p>
          <a:p>
            <a:endParaRPr lang="cs-CZ" dirty="0"/>
          </a:p>
        </p:txBody>
      </p:sp>
      <p:sp>
        <p:nvSpPr>
          <p:cNvPr id="4" name="Zástupný symbol pro číslo snímku 3"/>
          <p:cNvSpPr>
            <a:spLocks noGrp="1"/>
          </p:cNvSpPr>
          <p:nvPr>
            <p:ph type="sldNum" sz="quarter" idx="10"/>
          </p:nvPr>
        </p:nvSpPr>
        <p:spPr/>
        <p:txBody>
          <a:bodyPr/>
          <a:lstStyle/>
          <a:p>
            <a:fld id="{F04C3A5D-CBC2-4078-B4DE-AC5CE3D43514}" type="slidenum">
              <a:rPr lang="cs-CZ" smtClean="0"/>
              <a:t>14</a:t>
            </a:fld>
            <a:endParaRPr lang="cs-CZ"/>
          </a:p>
        </p:txBody>
      </p:sp>
    </p:spTree>
    <p:extLst>
      <p:ext uri="{BB962C8B-B14F-4D97-AF65-F5344CB8AC3E}">
        <p14:creationId xmlns:p14="http://schemas.microsoft.com/office/powerpoint/2010/main" val="3436306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Graf znázorňuje, jak silné náplně z hlediska obsahu nikotinu současní uživatelé elektronických cigaret nejčastěji užívají. Z respondentů, kteří pravidelně či občas užívají elektronické cigarety s nikotinem, dvě pětiny (40,5 %) uvádí, že používají náplně s nejnižším obsahem nikotinu 1‒3 mg/ml; druhou nejpočetnější skupinu tvoří respondenti užívající náplně s obsahem nikotinu 4‒9 mg/ml (34,7 %). V porovnání s rokem 2021 došlo k nárůstu podílu respondentů, kteří používají náplně s nejnižším obsahem nikotinu 1‒3 mg/ml, z 22,0 % uživatelů na 40,5 % uživatelů, ale také s nejvyšším obsahem nikotinu 19 a více mg/ml, z 3,1 % uživatelů na 7,4 % uživatelů. </a:t>
            </a:r>
          </a:p>
          <a:p>
            <a:r>
              <a:rPr lang="cs-CZ" sz="1200" kern="1200" dirty="0" smtClean="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F04C3A5D-CBC2-4078-B4DE-AC5CE3D43514}" type="slidenum">
              <a:rPr lang="cs-CZ" smtClean="0"/>
              <a:t>15</a:t>
            </a:fld>
            <a:endParaRPr lang="cs-CZ"/>
          </a:p>
        </p:txBody>
      </p:sp>
    </p:spTree>
    <p:extLst>
      <p:ext uri="{BB962C8B-B14F-4D97-AF65-F5344CB8AC3E}">
        <p14:creationId xmlns:p14="http://schemas.microsoft.com/office/powerpoint/2010/main" val="3846993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Zahřívané tabákové výrobky v současné době užívá 6,6 % respondentů, což v porovnání s rokem 2019, kdy byla otázka zařazena do dotazníku, představuje dvojnásobný nárůst (3,2 %). Denně tyto výrobky užívá 4,3 % uživatelů (2,2 % v roce 2019). V zastoupení uživatelů podle pohlaví není rozdíl. V porovnání s rokem 2021 pozorujeme pokles mezi uživateli zejména v nejmladší věkové kategorii 15–24 let (12,1 % vs. 9,0 %) a nejstarší věkové kategorii 65+ (3,3 % vs. 1,8 %). Naopak k nárůstu došlo mezi uživateli ve věkové kategorii 25–44 let z 9,6 % v roce 2021 na 10,3 </a:t>
            </a:r>
            <a:r>
              <a:rPr lang="en-US" sz="1200" kern="1200" dirty="0" smtClean="0">
                <a:solidFill>
                  <a:schemeClr val="tx1"/>
                </a:solidFill>
                <a:effectLst/>
                <a:latin typeface="+mn-lt"/>
                <a:ea typeface="+mn-ea"/>
                <a:cs typeface="+mn-cs"/>
              </a:rPr>
              <a:t>%</a:t>
            </a:r>
            <a:r>
              <a:rPr lang="cs-CZ" sz="1200" kern="1200" dirty="0" smtClean="0">
                <a:solidFill>
                  <a:schemeClr val="tx1"/>
                </a:solidFill>
                <a:effectLst/>
                <a:latin typeface="+mn-lt"/>
                <a:ea typeface="+mn-ea"/>
                <a:cs typeface="+mn-cs"/>
              </a:rPr>
              <a:t> v roce 2022 a věkové kategorii 45‒64 let (5,2 % vs. 5,9 %).</a:t>
            </a:r>
          </a:p>
          <a:p>
            <a:r>
              <a:rPr lang="cs-CZ" sz="1200" kern="1200" dirty="0" smtClean="0">
                <a:solidFill>
                  <a:schemeClr val="tx1"/>
                </a:solidFill>
                <a:effectLst/>
                <a:latin typeface="+mn-lt"/>
                <a:ea typeface="+mn-ea"/>
                <a:cs typeface="+mn-cs"/>
              </a:rPr>
              <a:t>Uživatelé, kteří uvedli množství náplní do zahřívaných tabákových výrobků (139 respondentů), průměrně užívají 4,9 náplně denně.</a:t>
            </a:r>
          </a:p>
          <a:p>
            <a:endParaRPr lang="cs-CZ" dirty="0"/>
          </a:p>
        </p:txBody>
      </p:sp>
      <p:sp>
        <p:nvSpPr>
          <p:cNvPr id="4" name="Zástupný symbol pro číslo snímku 3"/>
          <p:cNvSpPr>
            <a:spLocks noGrp="1"/>
          </p:cNvSpPr>
          <p:nvPr>
            <p:ph type="sldNum" sz="quarter" idx="10"/>
          </p:nvPr>
        </p:nvSpPr>
        <p:spPr/>
        <p:txBody>
          <a:bodyPr/>
          <a:lstStyle/>
          <a:p>
            <a:fld id="{F04C3A5D-CBC2-4078-B4DE-AC5CE3D43514}" type="slidenum">
              <a:rPr lang="cs-CZ" smtClean="0"/>
              <a:t>16</a:t>
            </a:fld>
            <a:endParaRPr lang="cs-CZ"/>
          </a:p>
        </p:txBody>
      </p:sp>
    </p:spTree>
    <p:extLst>
      <p:ext uri="{BB962C8B-B14F-4D97-AF65-F5344CB8AC3E}">
        <p14:creationId xmlns:p14="http://schemas.microsoft.com/office/powerpoint/2010/main" val="262190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V roce 2020 byla do dotazníku poprvé zařazena otázka mapující užívání nikotinových sáčků bez obsahu tabáku, kdy tyto výrobky užívalo 1,7 % respondentů. Z posledních výsledků vyplývá, že v roce 2022 nikotinové sáčky užívalo 2,8 % respondentů, přičemž 1,2 % je užívá denně; více muži než ženy. Nejvyšší zastoupení uživatelů nacházíme v nejmladší věkové skupině 15‒24 let (9,0 %), z toho denně tyto sáčky užívá 4,5 % respondentů. V porovnání s rokem 2020 pozorujeme u této věkové skupiny nárůst o 2,7 p. b. </a:t>
            </a:r>
            <a:endParaRPr lang="cs-CZ" dirty="0"/>
          </a:p>
        </p:txBody>
      </p:sp>
      <p:sp>
        <p:nvSpPr>
          <p:cNvPr id="4" name="Zástupný symbol pro číslo snímku 3"/>
          <p:cNvSpPr>
            <a:spLocks noGrp="1"/>
          </p:cNvSpPr>
          <p:nvPr>
            <p:ph type="sldNum" sz="quarter" idx="10"/>
          </p:nvPr>
        </p:nvSpPr>
        <p:spPr/>
        <p:txBody>
          <a:bodyPr/>
          <a:lstStyle/>
          <a:p>
            <a:fld id="{F04C3A5D-CBC2-4078-B4DE-AC5CE3D43514}" type="slidenum">
              <a:rPr lang="cs-CZ" smtClean="0"/>
              <a:t>17</a:t>
            </a:fld>
            <a:endParaRPr lang="cs-CZ"/>
          </a:p>
        </p:txBody>
      </p:sp>
    </p:spTree>
    <p:extLst>
      <p:ext uri="{BB962C8B-B14F-4D97-AF65-F5344CB8AC3E}">
        <p14:creationId xmlns:p14="http://schemas.microsoft.com/office/powerpoint/2010/main" val="2773172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V porovnání s rokem 2021 (16,4 %) došlo v roce 2022 k poklesu množství osob, které jsou ve svých domovech vystaveny tabákovému kouři, na 14,7 %. Rovněž dlouhodobý trend je klesající (graf 12, p = 0,003). Nicméně nadále přetrvává skutečnost, že nejvíce je tabákovému kouři v prostředí domova vystavena nejmladší věková skupina 15‒24 let, do které spadá i mládež ve věku 15‒18 let. </a:t>
            </a:r>
          </a:p>
          <a:p>
            <a:r>
              <a:rPr lang="cs-CZ" sz="1200" kern="1200" dirty="0" smtClean="0">
                <a:solidFill>
                  <a:schemeClr val="tx1"/>
                </a:solidFill>
                <a:effectLst/>
                <a:latin typeface="+mn-lt"/>
                <a:ea typeface="+mn-ea"/>
                <a:cs typeface="+mn-cs"/>
              </a:rPr>
              <a:t>Podle dosaženého vzdělání je pozorován rozdílný podíl ve prospěch osob s vysokoškolským či středoškolským vzděláním, které jsou kouři vystaveny méně. Klesající expozice tabákovému kouři se stoupajícím ukončeným vzděláním může souviset s menším podílem kuřáků u vysokoškoláků.</a:t>
            </a:r>
            <a:endParaRPr lang="cs-CZ" dirty="0"/>
          </a:p>
        </p:txBody>
      </p:sp>
      <p:sp>
        <p:nvSpPr>
          <p:cNvPr id="4" name="Zástupný symbol pro číslo snímku 3"/>
          <p:cNvSpPr>
            <a:spLocks noGrp="1"/>
          </p:cNvSpPr>
          <p:nvPr>
            <p:ph type="sldNum" sz="quarter" idx="10"/>
          </p:nvPr>
        </p:nvSpPr>
        <p:spPr/>
        <p:txBody>
          <a:bodyPr/>
          <a:lstStyle/>
          <a:p>
            <a:fld id="{F04C3A5D-CBC2-4078-B4DE-AC5CE3D43514}" type="slidenum">
              <a:rPr lang="cs-CZ" smtClean="0"/>
              <a:t>18</a:t>
            </a:fld>
            <a:endParaRPr lang="cs-CZ"/>
          </a:p>
        </p:txBody>
      </p:sp>
    </p:spTree>
    <p:extLst>
      <p:ext uri="{BB962C8B-B14F-4D97-AF65-F5344CB8AC3E}">
        <p14:creationId xmlns:p14="http://schemas.microsoft.com/office/powerpoint/2010/main" val="3821131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Podíl mužů exponovaných tabákovému kouři na pracovišti je v celém souboru vyšší v porovnání se ženami; stejné je to i v případě nekuřáků. Bydliště ani vzdělání v tomto případě nehrají významnou roli.</a:t>
            </a:r>
          </a:p>
          <a:p>
            <a:r>
              <a:rPr lang="cs-CZ" sz="1200" kern="1200" dirty="0" smtClean="0">
                <a:solidFill>
                  <a:schemeClr val="tx1"/>
                </a:solidFill>
                <a:effectLst/>
                <a:latin typeface="+mn-lt"/>
                <a:ea typeface="+mn-ea"/>
                <a:cs typeface="+mn-cs"/>
              </a:rPr>
              <a:t>Z výsledků uvedených v grafu </a:t>
            </a:r>
            <a:r>
              <a:rPr lang="cs-CZ" sz="1200" kern="1200" dirty="0" smtClean="0">
                <a:solidFill>
                  <a:schemeClr val="tx1"/>
                </a:solidFill>
                <a:effectLst/>
                <a:latin typeface="+mn-lt"/>
                <a:ea typeface="+mn-ea"/>
                <a:cs typeface="+mn-cs"/>
              </a:rPr>
              <a:t>vyplývá</a:t>
            </a:r>
            <a:r>
              <a:rPr lang="cs-CZ" sz="1200" kern="1200" dirty="0" smtClean="0">
                <a:solidFill>
                  <a:schemeClr val="tx1"/>
                </a:solidFill>
                <a:effectLst/>
                <a:latin typeface="+mn-lt"/>
                <a:ea typeface="+mn-ea"/>
                <a:cs typeface="+mn-cs"/>
              </a:rPr>
              <a:t>, že v porovnání s rokem 2021 se zvýšil podíl osob exponovaných tabákovému kouři na pracovišti (19,7 % v roce 2021 vs. 21,1 </a:t>
            </a:r>
            <a:r>
              <a:rPr lang="en-US" sz="1200" kern="1200" dirty="0" smtClean="0">
                <a:solidFill>
                  <a:schemeClr val="tx1"/>
                </a:solidFill>
                <a:effectLst/>
                <a:latin typeface="+mn-lt"/>
                <a:ea typeface="+mn-ea"/>
                <a:cs typeface="+mn-cs"/>
              </a:rPr>
              <a:t>% </a:t>
            </a:r>
            <a:r>
              <a:rPr lang="cs-CZ" sz="1200" kern="1200" dirty="0" smtClean="0">
                <a:solidFill>
                  <a:schemeClr val="tx1"/>
                </a:solidFill>
                <a:effectLst/>
                <a:latin typeface="+mn-lt"/>
                <a:ea typeface="+mn-ea"/>
                <a:cs typeface="+mn-cs"/>
              </a:rPr>
              <a:t>v roce 2022</a:t>
            </a:r>
            <a:r>
              <a:rPr lang="cs-CZ" sz="1200" kern="1200" dirty="0" smtClean="0">
                <a:solidFill>
                  <a:schemeClr val="tx1"/>
                </a:solidFill>
                <a:effectLst/>
                <a:latin typeface="+mn-lt"/>
                <a:ea typeface="+mn-ea"/>
                <a:cs typeface="+mn-cs"/>
              </a:rPr>
              <a:t>),</a:t>
            </a:r>
            <a:r>
              <a:rPr lang="cs-CZ" sz="1200" kern="1200" baseline="0" dirty="0" smtClean="0">
                <a:solidFill>
                  <a:schemeClr val="tx1"/>
                </a:solidFill>
                <a:effectLst/>
                <a:latin typeface="+mn-lt"/>
                <a:ea typeface="+mn-ea"/>
                <a:cs typeface="+mn-cs"/>
              </a:rPr>
              <a:t> přičemž nekuřáci tvoří 16,8 %.</a:t>
            </a:r>
            <a:r>
              <a:rPr lang="cs-CZ" sz="1200" kern="1200" dirty="0" smtClean="0">
                <a:solidFill>
                  <a:schemeClr val="tx1"/>
                </a:solidFill>
                <a:effectLst/>
                <a:latin typeface="+mn-lt"/>
                <a:ea typeface="+mn-ea"/>
                <a:cs typeface="+mn-cs"/>
              </a:rPr>
              <a:t> </a:t>
            </a:r>
            <a:r>
              <a:rPr lang="cs-CZ" sz="1200" kern="1200" dirty="0" smtClean="0">
                <a:solidFill>
                  <a:schemeClr val="tx1"/>
                </a:solidFill>
                <a:effectLst/>
                <a:latin typeface="+mn-lt"/>
                <a:ea typeface="+mn-ea"/>
                <a:cs typeface="+mn-cs"/>
              </a:rPr>
              <a:t>Procento nekuřáků vystavených tabákovému kouři v uzavřených prostorách na pracovišti je i přes zákonem zakotvenou ochranu nezanedbatelné a vyžaduje další sledování a úsilí o nápravu.</a:t>
            </a:r>
          </a:p>
          <a:p>
            <a:endParaRPr lang="cs-CZ" dirty="0"/>
          </a:p>
        </p:txBody>
      </p:sp>
      <p:sp>
        <p:nvSpPr>
          <p:cNvPr id="4" name="Zástupný symbol pro číslo snímku 3"/>
          <p:cNvSpPr>
            <a:spLocks noGrp="1"/>
          </p:cNvSpPr>
          <p:nvPr>
            <p:ph type="sldNum" sz="quarter" idx="10"/>
          </p:nvPr>
        </p:nvSpPr>
        <p:spPr/>
        <p:txBody>
          <a:bodyPr/>
          <a:lstStyle/>
          <a:p>
            <a:fld id="{F04C3A5D-CBC2-4078-B4DE-AC5CE3D43514}" type="slidenum">
              <a:rPr lang="cs-CZ" smtClean="0"/>
              <a:t>19</a:t>
            </a:fld>
            <a:endParaRPr lang="cs-CZ"/>
          </a:p>
        </p:txBody>
      </p:sp>
    </p:spTree>
    <p:extLst>
      <p:ext uri="{BB962C8B-B14F-4D97-AF65-F5344CB8AC3E}">
        <p14:creationId xmlns:p14="http://schemas.microsoft.com/office/powerpoint/2010/main" val="4117699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Více než čtvrtina (27,1 %) současných kuřáků se v průběhu posledního roku pokusila přestat kouřit (muži 28,9 %, ženy 24,1 %). Největší procentuální zastoupení těch, kteří se pokusili přestat, bylo ve skupině nejmladších kuřáků ve věku 15–24 let (33,3 %). Nejvyšší snahu zanechat kouření mají respondenti s vysokoškolským vzděláním, s nižším vzděláním toto úsilí klesá.</a:t>
            </a:r>
          </a:p>
          <a:p>
            <a:r>
              <a:rPr lang="cs-CZ" sz="1200" kern="1200" dirty="0" smtClean="0">
                <a:solidFill>
                  <a:schemeClr val="tx1"/>
                </a:solidFill>
                <a:effectLst/>
                <a:latin typeface="+mn-lt"/>
                <a:ea typeface="+mn-ea"/>
                <a:cs typeface="+mn-cs"/>
              </a:rPr>
              <a:t> </a:t>
            </a:r>
          </a:p>
          <a:p>
            <a:r>
              <a:rPr lang="cs-CZ" sz="1200" kern="1200" dirty="0" smtClean="0">
                <a:solidFill>
                  <a:schemeClr val="tx1"/>
                </a:solidFill>
                <a:effectLst/>
                <a:latin typeface="+mn-lt"/>
                <a:ea typeface="+mn-ea"/>
                <a:cs typeface="+mn-cs"/>
              </a:rPr>
              <a:t>V porovnání s rokem 2021 klesl podíl osob, kterým lékař doporučil přestat kouřit. Mírně klesl také podíl kuřáků, kteří se v průběhu posledního roku pokusili přestat kouřit (30,4 % v roce 2021 vs. 27,1 % v roce 2022). Sedmnácti osobám (5,2 %) byla současně s doporučením přestat kouřit nabídnuta léčba (šest respondentů obdrželo leták, pěti respondentům byl sdělen kontakt na linku pro odvykání kouření, třem bylo doporučeno nejbližší odborné centrum, dvěma respondentům byla nabídnuta léčba na místě a jednomu respondentu byla nabídnuta léčba pomocí mobilní aplikace). V roce 2021 byla léčba nabídnuta 6,5 % kuřáků.</a:t>
            </a:r>
            <a:endParaRPr lang="cs-CZ" dirty="0"/>
          </a:p>
        </p:txBody>
      </p:sp>
      <p:sp>
        <p:nvSpPr>
          <p:cNvPr id="4" name="Zástupný symbol pro číslo snímku 3"/>
          <p:cNvSpPr>
            <a:spLocks noGrp="1"/>
          </p:cNvSpPr>
          <p:nvPr>
            <p:ph type="sldNum" sz="quarter" idx="10"/>
          </p:nvPr>
        </p:nvSpPr>
        <p:spPr/>
        <p:txBody>
          <a:bodyPr/>
          <a:lstStyle/>
          <a:p>
            <a:fld id="{F04C3A5D-CBC2-4078-B4DE-AC5CE3D43514}" type="slidenum">
              <a:rPr lang="cs-CZ" smtClean="0"/>
              <a:t>21</a:t>
            </a:fld>
            <a:endParaRPr lang="cs-CZ"/>
          </a:p>
        </p:txBody>
      </p:sp>
    </p:spTree>
    <p:extLst>
      <p:ext uri="{BB962C8B-B14F-4D97-AF65-F5344CB8AC3E}">
        <p14:creationId xmlns:p14="http://schemas.microsoft.com/office/powerpoint/2010/main" val="2175708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Graf dokládá vyšší prevalenci kuřáctví u osob rizikově a škodlivě konzumujících alkohol. Mezi abstinenty je výskyt kuřáctví nižší, než je populační průměr. Ve skupině se škodlivou spotřebou alkoholu byl podíl kuřáků 44,6 %. Ve srovnání s umírněnými konzumenty je míra kuřáctví mezi muži i ženami v kategorii škodlivého pití řádově vyšší, u mužů o 14 procentních bodů, u žen téměř trojnásobně (15,6 % proti 46,0 %). Pokud jde o věk, je spojitost rizikového a škodlivého pití s kouřením silná v širokém pásmu dospělosti od 25 do 64 let věku, u škodlivého pití zůstává podíl kuřáků vysoký i v nejstarší věkové skupině 65 a více let. Souběh kouření s nadměrným příjmem alkoholu představuje zvýšená zdravotní rizika.</a:t>
            </a:r>
          </a:p>
          <a:p>
            <a:endParaRPr lang="cs-CZ" dirty="0"/>
          </a:p>
        </p:txBody>
      </p:sp>
      <p:sp>
        <p:nvSpPr>
          <p:cNvPr id="4" name="Zástupný symbol pro číslo snímku 3"/>
          <p:cNvSpPr>
            <a:spLocks noGrp="1"/>
          </p:cNvSpPr>
          <p:nvPr>
            <p:ph type="sldNum" sz="quarter" idx="10"/>
          </p:nvPr>
        </p:nvSpPr>
        <p:spPr/>
        <p:txBody>
          <a:bodyPr/>
          <a:lstStyle/>
          <a:p>
            <a:fld id="{F04C3A5D-CBC2-4078-B4DE-AC5CE3D43514}" type="slidenum">
              <a:rPr lang="cs-CZ" smtClean="0"/>
              <a:t>22</a:t>
            </a:fld>
            <a:endParaRPr lang="cs-CZ"/>
          </a:p>
        </p:txBody>
      </p:sp>
    </p:spTree>
    <p:extLst>
      <p:ext uri="{BB962C8B-B14F-4D97-AF65-F5344CB8AC3E}">
        <p14:creationId xmlns:p14="http://schemas.microsoft.com/office/powerpoint/2010/main" val="2507371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Graf znázorňuje</a:t>
            </a:r>
            <a:r>
              <a:rPr lang="cs-CZ" sz="1200" kern="1200" baseline="0" dirty="0" smtClean="0">
                <a:solidFill>
                  <a:schemeClr val="tx1"/>
                </a:solidFill>
                <a:effectLst/>
                <a:latin typeface="+mn-lt"/>
                <a:ea typeface="+mn-ea"/>
                <a:cs typeface="+mn-cs"/>
              </a:rPr>
              <a:t> v</a:t>
            </a:r>
            <a:r>
              <a:rPr lang="cs-CZ" sz="1200" kern="1200" dirty="0" smtClean="0">
                <a:solidFill>
                  <a:schemeClr val="tx1"/>
                </a:solidFill>
                <a:effectLst/>
                <a:latin typeface="+mn-lt"/>
                <a:ea typeface="+mn-ea"/>
                <a:cs typeface="+mn-cs"/>
              </a:rPr>
              <a:t>ývoj spotřeby od roku 2012. Mezi lety 2014–2020 spotřeba alkoholu mírně stoupala. V posledních dvou letech naopak poklesla na hodnoty srovnatelné s rokem 2016.Výpočet byl proveden jednak pro celý soubor včetně abstinentů, jednak pro tu část souboru, která alkohol během posledního roku konzumovala. Tímto postupem byla celková spotřeba alkoholu v roce 2022 spočítána na 7,2 litrů alkoholu na osobu včetně abstinentů. Oproti předchozímu roku byla spotřeba nevýznamně vyšší (2021 – 6,9 litrů). </a:t>
            </a:r>
          </a:p>
          <a:p>
            <a:r>
              <a:rPr lang="cs-CZ" sz="1200" kern="1200" dirty="0" smtClean="0">
                <a:solidFill>
                  <a:schemeClr val="tx1"/>
                </a:solidFill>
                <a:effectLst/>
                <a:latin typeface="+mn-lt"/>
                <a:ea typeface="+mn-ea"/>
                <a:cs typeface="+mn-cs"/>
              </a:rPr>
              <a:t>Nezahrneme-li do výpočtu spotřeby abstinenty, pak je celková spotřeba na hlavu 8,5 litrů alkoholu (8,3 litrů v roce 2021 a 9,5 litrů v roce 2020). Muži mají ve srovnání s ženami výrazně vyšší spotřebu (10,8 oproti 6,1 litrům).</a:t>
            </a:r>
          </a:p>
          <a:p>
            <a:endParaRPr lang="cs-CZ" dirty="0"/>
          </a:p>
        </p:txBody>
      </p:sp>
      <p:sp>
        <p:nvSpPr>
          <p:cNvPr id="4" name="Zástupný symbol pro číslo snímku 3"/>
          <p:cNvSpPr>
            <a:spLocks noGrp="1"/>
          </p:cNvSpPr>
          <p:nvPr>
            <p:ph type="sldNum" sz="quarter" idx="10"/>
          </p:nvPr>
        </p:nvSpPr>
        <p:spPr/>
        <p:txBody>
          <a:bodyPr/>
          <a:lstStyle/>
          <a:p>
            <a:fld id="{F04C3A5D-CBC2-4078-B4DE-AC5CE3D43514}" type="slidenum">
              <a:rPr lang="cs-CZ" smtClean="0"/>
              <a:t>23</a:t>
            </a:fld>
            <a:endParaRPr lang="cs-CZ"/>
          </a:p>
        </p:txBody>
      </p:sp>
    </p:spTree>
    <p:extLst>
      <p:ext uri="{BB962C8B-B14F-4D97-AF65-F5344CB8AC3E}">
        <p14:creationId xmlns:p14="http://schemas.microsoft.com/office/powerpoint/2010/main" val="3785786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Rok 2022: Podíl současných kuřáků se podle pohlaví statisticky významně liší (muži 30,5 %, ženy 18,7 %, p &lt; 0,001).</a:t>
            </a:r>
          </a:p>
          <a:p>
            <a:endParaRPr lang="cs-CZ" dirty="0"/>
          </a:p>
        </p:txBody>
      </p:sp>
      <p:sp>
        <p:nvSpPr>
          <p:cNvPr id="4" name="Zástupný symbol pro číslo snímku 3"/>
          <p:cNvSpPr>
            <a:spLocks noGrp="1"/>
          </p:cNvSpPr>
          <p:nvPr>
            <p:ph type="sldNum" sz="quarter" idx="10"/>
          </p:nvPr>
        </p:nvSpPr>
        <p:spPr/>
        <p:txBody>
          <a:bodyPr/>
          <a:lstStyle/>
          <a:p>
            <a:fld id="{F04C3A5D-CBC2-4078-B4DE-AC5CE3D43514}" type="slidenum">
              <a:rPr lang="cs-CZ" smtClean="0"/>
              <a:t>5</a:t>
            </a:fld>
            <a:endParaRPr lang="cs-CZ"/>
          </a:p>
        </p:txBody>
      </p:sp>
    </p:spTree>
    <p:extLst>
      <p:ext uri="{BB962C8B-B14F-4D97-AF65-F5344CB8AC3E}">
        <p14:creationId xmlns:p14="http://schemas.microsoft.com/office/powerpoint/2010/main" val="2402450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Česká populace kouří převážně cigarety. Zhruba pětina kuřáků (19,0 %) používá jiné tabákové výrobky určené ke kouření. Většinou se však jedná o kuřáky, kteří současně kouří i cigarety. Jiné tabákové výrobky než cigarety jsou u nás používány minimálně, rozdíl mezi muži a ženami není významný. Naprostá většina kuřáků dává přednost cigaretám vyrobeným průmyslově (85,6 %). Zhruba desetina kuřáků (10,6 %) si balí své vlastní cigarety.</a:t>
            </a:r>
            <a:r>
              <a:rPr lang="cs-CZ" baseline="0" dirty="0" smtClean="0"/>
              <a:t> </a:t>
            </a:r>
            <a:r>
              <a:rPr lang="cs-CZ" sz="1200" kern="1200" dirty="0" smtClean="0">
                <a:solidFill>
                  <a:schemeClr val="tx1"/>
                </a:solidFill>
                <a:effectLst/>
                <a:latin typeface="+mn-lt"/>
                <a:ea typeface="+mn-ea"/>
                <a:cs typeface="+mn-cs"/>
              </a:rPr>
              <a:t>Tabulka dále znázorňuje podíl uživatelů jiných tabákových výrobků určených ke kouření, jako jsou dýmky, doutníky, doutníčky a vodní dýmky, z celku současných kuřáků. Z uvedených výrobků jsou stejně jako v předchozím roce nejčastěji kouřeny vodní dýmky (11,2 %). Nejvyšší zastoupení kuřáků vodní dýmky nacházíme ve skupině 15‒24 let (37,3 %). V meziročním srovnání stojí za zmínku více než trojnásobný vzestup podílu kuřáků doutníků a doutníčků s příchutí u věkové kategorie 15‒24 let (3,8 % v roce 2021 vs. 11,8 % v roce 2022). U stejné věkové kategorie naopak klesl podíl uživatelů dýmek plněných tabákem (11,5 % v roce 2021 vs. 5,9 % v roce 2022) a uživatelů doutníků a doutníčků bez příchuti (11,5 % v roce 2022 vs. 3,9 % v roce 2022). Tyto výkyvy jsou způsobeny malými počty respondentů užívajících tyto typy tabákových výrobků. </a:t>
            </a:r>
          </a:p>
          <a:p>
            <a:r>
              <a:rPr lang="cs-CZ" sz="1200" kern="1200" dirty="0" smtClean="0">
                <a:solidFill>
                  <a:schemeClr val="tx1"/>
                </a:solidFill>
                <a:effectLst/>
                <a:latin typeface="+mn-lt"/>
                <a:ea typeface="+mn-ea"/>
                <a:cs typeface="+mn-cs"/>
              </a:rPr>
              <a:t>Kuřáci doutníků nebo doutníčků s příchutí volí nejčastěji příchuť mentolovou (15 respondentů), vanilkovou (8 respondentů), dále příchuť ovocnou nebo borůvkovou (v obou případech 4 respondenti) a příchuť medu (1 respondent). Uváděné počty jen dokumentují nízký počet kuřáků těchto výrobků.</a:t>
            </a:r>
          </a:p>
          <a:p>
            <a:endParaRPr lang="cs-CZ" dirty="0"/>
          </a:p>
        </p:txBody>
      </p:sp>
      <p:sp>
        <p:nvSpPr>
          <p:cNvPr id="4" name="Zástupný symbol pro číslo snímku 3"/>
          <p:cNvSpPr>
            <a:spLocks noGrp="1"/>
          </p:cNvSpPr>
          <p:nvPr>
            <p:ph type="sldNum" sz="quarter" idx="10"/>
          </p:nvPr>
        </p:nvSpPr>
        <p:spPr/>
        <p:txBody>
          <a:bodyPr/>
          <a:lstStyle/>
          <a:p>
            <a:fld id="{F04C3A5D-CBC2-4078-B4DE-AC5CE3D43514}" type="slidenum">
              <a:rPr lang="cs-CZ" smtClean="0"/>
              <a:t>7</a:t>
            </a:fld>
            <a:endParaRPr lang="cs-CZ"/>
          </a:p>
        </p:txBody>
      </p:sp>
    </p:spTree>
    <p:extLst>
      <p:ext uri="{BB962C8B-B14F-4D97-AF65-F5344CB8AC3E}">
        <p14:creationId xmlns:p14="http://schemas.microsoft.com/office/powerpoint/2010/main" val="3152024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U nejmladší</a:t>
            </a:r>
            <a:r>
              <a:rPr lang="cs-CZ" baseline="0" dirty="0" smtClean="0"/>
              <a:t> </a:t>
            </a:r>
            <a:r>
              <a:rPr lang="cs-CZ" dirty="0" smtClean="0"/>
              <a:t>věkové skupiny je patrný dlouhodobý trend poklesu kuřáctví. Od roku 2018 jsme měli možnost zaznamenat změnu v prevalenci kuřáctví tabákových výrobků z hlediska věku, která doposud bývala nejvyšší v nejmladší věkové skupině 15‒24 let. V roce 2018 byla poprvé nejvyšší prevalence kuřáctví tabákových výrobků ve skupině 25‒44letých (35,2 %) a v roce 2019 ve věkové skupině 25‒44 let a 45‒64 let (shodně 27,9 %). V roce 2021 se prevalence kuřáctví tabákových výrobků u věkových skupin 25‒64 let shodně pohybovala kolem 26 %. V roce 2022 zaznamenáváme nejvyšší prevalenci znovu ve věkové skupině 25‒44 let (28,4 %), pouze věková skupina 65+ kouří výrazně méně než mladší věkové skupiny. Nejvýraznější pokles prevalence kuřáctví u nejnižší věkové skupiny 15‒24 let byl od roku 2012 do roku 2019. Poté prevalence mírně stoupla a následně se ustálila okolo 25 %.</a:t>
            </a:r>
            <a:endParaRPr lang="cs-CZ" dirty="0"/>
          </a:p>
        </p:txBody>
      </p:sp>
      <p:sp>
        <p:nvSpPr>
          <p:cNvPr id="4" name="Zástupný symbol pro číslo snímku 3"/>
          <p:cNvSpPr>
            <a:spLocks noGrp="1"/>
          </p:cNvSpPr>
          <p:nvPr>
            <p:ph type="sldNum" sz="quarter" idx="10"/>
          </p:nvPr>
        </p:nvSpPr>
        <p:spPr/>
        <p:txBody>
          <a:bodyPr/>
          <a:lstStyle/>
          <a:p>
            <a:fld id="{F04C3A5D-CBC2-4078-B4DE-AC5CE3D43514}" type="slidenum">
              <a:rPr lang="cs-CZ" smtClean="0"/>
              <a:t>8</a:t>
            </a:fld>
            <a:endParaRPr lang="cs-CZ"/>
          </a:p>
        </p:txBody>
      </p:sp>
    </p:spTree>
    <p:extLst>
      <p:ext uri="{BB962C8B-B14F-4D97-AF65-F5344CB8AC3E}">
        <p14:creationId xmlns:p14="http://schemas.microsoft.com/office/powerpoint/2010/main" val="916077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Současní denní a příležitostní kuřáci vykouřili v roce 2022 průměrně 8,6 kusů cigaret za den (komerčně vyráběných i ručně balených), zatímco denní kuřáci vykouřili v průměru 11,9 kusů cigaret za den. Průměrná spotřeba cigaret u denních kuřáků nevykazuje v posledních letech žádný výrazný trend vývoje, i když v porovnání s rokem 2021 zaznamenáváme v roce 2022 nárůst v denní spotřebě cigaret v průměru o 1 cigaretu, který však není statisticky významný (p = 0,149). </a:t>
            </a:r>
            <a:endParaRPr lang="cs-CZ" dirty="0"/>
          </a:p>
        </p:txBody>
      </p:sp>
      <p:sp>
        <p:nvSpPr>
          <p:cNvPr id="4" name="Zástupný symbol pro číslo snímku 3"/>
          <p:cNvSpPr>
            <a:spLocks noGrp="1"/>
          </p:cNvSpPr>
          <p:nvPr>
            <p:ph type="sldNum" sz="quarter" idx="10"/>
          </p:nvPr>
        </p:nvSpPr>
        <p:spPr/>
        <p:txBody>
          <a:bodyPr/>
          <a:lstStyle/>
          <a:p>
            <a:fld id="{F04C3A5D-CBC2-4078-B4DE-AC5CE3D43514}" type="slidenum">
              <a:rPr lang="cs-CZ" smtClean="0"/>
              <a:t>9</a:t>
            </a:fld>
            <a:endParaRPr lang="cs-CZ"/>
          </a:p>
        </p:txBody>
      </p:sp>
    </p:spTree>
    <p:extLst>
      <p:ext uri="{BB962C8B-B14F-4D97-AF65-F5344CB8AC3E}">
        <p14:creationId xmlns:p14="http://schemas.microsoft.com/office/powerpoint/2010/main" val="4104302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V roce 2022 užívalo elektronické cigarety alespoň jednou měsíčně celkem 10,2 % respondentů, což ve srovnání s rokem 2021 (7,4 %) představuje nárůst o 2,8 p. b., který je statisticky významný (p = 0,003). Denně užívá elektronickou cigaretu 5,1 % osob, více muži než ženy.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F04C3A5D-CBC2-4078-B4DE-AC5CE3D43514}" type="slidenum">
              <a:rPr lang="cs-CZ" smtClean="0"/>
              <a:t>10</a:t>
            </a:fld>
            <a:endParaRPr lang="cs-CZ"/>
          </a:p>
        </p:txBody>
      </p:sp>
    </p:spTree>
    <p:extLst>
      <p:ext uri="{BB962C8B-B14F-4D97-AF65-F5344CB8AC3E}">
        <p14:creationId xmlns:p14="http://schemas.microsoft.com/office/powerpoint/2010/main" val="4154835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Největší podíl uživatelů nacházíme ve věkové kategorii 15–24 let (24,9 %), což představuje v porovnání s předchozími lety více než dvojnásobný nárůst. U starších věkových kategorií, podíl uživatelů v porovnání s rokem 2021 také stoupl.</a:t>
            </a:r>
            <a:endParaRPr lang="cs-CZ" dirty="0"/>
          </a:p>
        </p:txBody>
      </p:sp>
      <p:sp>
        <p:nvSpPr>
          <p:cNvPr id="4" name="Zástupný symbol pro číslo snímku 3"/>
          <p:cNvSpPr>
            <a:spLocks noGrp="1"/>
          </p:cNvSpPr>
          <p:nvPr>
            <p:ph type="sldNum" sz="quarter" idx="10"/>
          </p:nvPr>
        </p:nvSpPr>
        <p:spPr/>
        <p:txBody>
          <a:bodyPr/>
          <a:lstStyle/>
          <a:p>
            <a:fld id="{F04C3A5D-CBC2-4078-B4DE-AC5CE3D43514}" type="slidenum">
              <a:rPr lang="cs-CZ" smtClean="0"/>
              <a:t>11</a:t>
            </a:fld>
            <a:endParaRPr lang="cs-CZ"/>
          </a:p>
        </p:txBody>
      </p:sp>
    </p:spTree>
    <p:extLst>
      <p:ext uri="{BB962C8B-B14F-4D97-AF65-F5344CB8AC3E}">
        <p14:creationId xmlns:p14="http://schemas.microsoft.com/office/powerpoint/2010/main" val="328727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Respondenti mohli uvést více důvodů proč užívají elektronické cigarety. Z výsledků je patrné, že podobně jako v roce 2021 nejvyšší podíl respondentů (36,2 %) užívá elektronické cigarety z důvodu menší škodlivosti pro zdraví. Druhým nejčastějším důvodem užívání je větší tolerance okolí k elektronickým cigaretám (26,8 %). Zhruba čtvrtina uživatelů (23,4 %) spatřuje v užívání elektronických cigaret prostředek k ukončení nebo omezení kouření klasických cigaret; v roce 2021 tento důvod uvedlo 25,4 % respondentů. Dalším důvodem k užívání elektronických cigaret bývá touha experimentovat (27,7 %), která je nejčastějším důvodem u nejmladší věkové skupiny 15–24 let. Jako jiný důvod užívání respondenti nejčastěji uvádí, že jim elektronické cigarety chutnají, dále je to nepřítomnost zápachu, užívání s přáteli nebo využití jako prostředku pro snižování stresu.</a:t>
            </a:r>
          </a:p>
          <a:p>
            <a:endParaRPr lang="cs-CZ" dirty="0"/>
          </a:p>
        </p:txBody>
      </p:sp>
      <p:sp>
        <p:nvSpPr>
          <p:cNvPr id="4" name="Zástupný symbol pro číslo snímku 3"/>
          <p:cNvSpPr>
            <a:spLocks noGrp="1"/>
          </p:cNvSpPr>
          <p:nvPr>
            <p:ph type="sldNum" sz="quarter" idx="10"/>
          </p:nvPr>
        </p:nvSpPr>
        <p:spPr/>
        <p:txBody>
          <a:bodyPr/>
          <a:lstStyle/>
          <a:p>
            <a:fld id="{F04C3A5D-CBC2-4078-B4DE-AC5CE3D43514}" type="slidenum">
              <a:rPr lang="cs-CZ" smtClean="0"/>
              <a:t>12</a:t>
            </a:fld>
            <a:endParaRPr lang="cs-CZ"/>
          </a:p>
        </p:txBody>
      </p:sp>
    </p:spTree>
    <p:extLst>
      <p:ext uri="{BB962C8B-B14F-4D97-AF65-F5344CB8AC3E}">
        <p14:creationId xmlns:p14="http://schemas.microsoft.com/office/powerpoint/2010/main" val="399820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Více než třetina (34,5 %) uživatelů elektronických cigaret uvádí, že současně kouří i klasické cigarety; 27,7 % uživatelů je bývalými kuřáky klasických cigaret a 37,9 % uživatelů před užíváním elektronických cigaret nikdy nekouřilo. S věkem stoupající podíl společného užívání elektronických i klasických cigaret spíše souvisí s klesajícím počtem uživatelů elektronických cigaret ve vyšším věku. </a:t>
            </a:r>
          </a:p>
          <a:p>
            <a:r>
              <a:rPr lang="cs-CZ" sz="1200" kern="1200" dirty="0" smtClean="0">
                <a:solidFill>
                  <a:schemeClr val="tx1"/>
                </a:solidFill>
                <a:effectLst/>
                <a:latin typeface="+mn-lt"/>
                <a:ea typeface="+mn-ea"/>
                <a:cs typeface="+mn-cs"/>
              </a:rPr>
              <a:t>V porovnání s rokem 2021 můžeme pozorovat statisticky významně vyšší (p = 0,049) podíl uživatelů elektronických cigaret, kteří před užíváním elektronických cigaret nekouřili klasické cigarety (28,2 % v roce 2021 vs. 37,9 % v roce 2022). K nárůstu podílu došlo zejména u věkové kategorie 15–24 let (37,5 % v roce 2021 vs. 52,1 % v roce 2022), u níž jej můžeme vypozorovat již od roku 2019. Podobně došlo k nárůstu uživatelů elektronických cigaret, kteří jsou bývalými kuřáky klasických cigaret (19,3 % v roce 2021 vs. 27,7 % v roce 2022). Podíl uživatelů, kteří užívají elektronické cigarety a současně kouří klasické cigarety, naopak klesl (52,5 % v roce 2021 vs. 34,5 % v roce 2022).</a:t>
            </a:r>
          </a:p>
          <a:p>
            <a:endParaRPr lang="cs-CZ" dirty="0"/>
          </a:p>
        </p:txBody>
      </p:sp>
      <p:sp>
        <p:nvSpPr>
          <p:cNvPr id="4" name="Zástupný symbol pro číslo snímku 3"/>
          <p:cNvSpPr>
            <a:spLocks noGrp="1"/>
          </p:cNvSpPr>
          <p:nvPr>
            <p:ph type="sldNum" sz="quarter" idx="10"/>
          </p:nvPr>
        </p:nvSpPr>
        <p:spPr/>
        <p:txBody>
          <a:bodyPr/>
          <a:lstStyle/>
          <a:p>
            <a:fld id="{F04C3A5D-CBC2-4078-B4DE-AC5CE3D43514}" type="slidenum">
              <a:rPr lang="cs-CZ" smtClean="0"/>
              <a:t>13</a:t>
            </a:fld>
            <a:endParaRPr lang="cs-CZ"/>
          </a:p>
        </p:txBody>
      </p:sp>
    </p:spTree>
    <p:extLst>
      <p:ext uri="{BB962C8B-B14F-4D97-AF65-F5344CB8AC3E}">
        <p14:creationId xmlns:p14="http://schemas.microsoft.com/office/powerpoint/2010/main" val="1204307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ulní modra">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8C10EBC8-3A65-6E0F-351E-C703C2803708}"/>
              </a:ext>
            </a:extLst>
          </p:cNvPr>
          <p:cNvSpPr/>
          <p:nvPr userDrawn="1"/>
        </p:nvSpPr>
        <p:spPr>
          <a:xfrm>
            <a:off x="0" y="0"/>
            <a:ext cx="12192000" cy="6858000"/>
          </a:xfrm>
          <a:prstGeom prst="rect">
            <a:avLst/>
          </a:prstGeom>
          <a:solidFill>
            <a:srgbClr val="005A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E547130B-4ACC-44A6-92B9-B89C6303DB25}"/>
              </a:ext>
            </a:extLst>
          </p:cNvPr>
          <p:cNvSpPr>
            <a:spLocks noGrp="1"/>
          </p:cNvSpPr>
          <p:nvPr>
            <p:ph type="title"/>
          </p:nvPr>
        </p:nvSpPr>
        <p:spPr>
          <a:xfrm>
            <a:off x="831850" y="3062288"/>
            <a:ext cx="10515600" cy="1500187"/>
          </a:xfrm>
        </p:spPr>
        <p:txBody>
          <a:bodyPr anchor="b">
            <a:noAutofit/>
          </a:bodyPr>
          <a:lstStyle>
            <a:lvl1pPr algn="ctr">
              <a:defRPr sz="4400" b="1" baseline="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cs-CZ" dirty="0"/>
              <a:t>Kliknutím lze upravit styl.</a:t>
            </a:r>
          </a:p>
        </p:txBody>
      </p:sp>
      <p:sp>
        <p:nvSpPr>
          <p:cNvPr id="3" name="Zástupný text 2">
            <a:extLst>
              <a:ext uri="{FF2B5EF4-FFF2-40B4-BE49-F238E27FC236}">
                <a16:creationId xmlns:a16="http://schemas.microsoft.com/office/drawing/2014/main" id="{2A1B13A7-818C-43B5-AEC3-94C6B7542DC5}"/>
              </a:ext>
            </a:extLst>
          </p:cNvPr>
          <p:cNvSpPr>
            <a:spLocks noGrp="1"/>
          </p:cNvSpPr>
          <p:nvPr>
            <p:ph type="body" idx="1"/>
          </p:nvPr>
        </p:nvSpPr>
        <p:spPr>
          <a:xfrm>
            <a:off x="831850" y="4589463"/>
            <a:ext cx="10515600" cy="1500187"/>
          </a:xfrm>
        </p:spPr>
        <p:txBody>
          <a:bodyPr>
            <a:noAutofit/>
          </a:bodyPr>
          <a:lstStyle>
            <a:lvl1pPr marL="0" indent="0" algn="ctr">
              <a:buNone/>
              <a:defRPr sz="240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Po kliknutí můžete upravovat styly textu v předloze.</a:t>
            </a:r>
          </a:p>
        </p:txBody>
      </p:sp>
      <p:pic>
        <p:nvPicPr>
          <p:cNvPr id="7" name="Obrázek 6">
            <a:extLst>
              <a:ext uri="{FF2B5EF4-FFF2-40B4-BE49-F238E27FC236}">
                <a16:creationId xmlns:a16="http://schemas.microsoft.com/office/drawing/2014/main" id="{6ACFAD3C-EB37-2417-783D-D0805CF4BE8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633183" y="406302"/>
            <a:ext cx="3005205" cy="2992689"/>
          </a:xfrm>
          <a:prstGeom prst="rect">
            <a:avLst/>
          </a:prstGeom>
        </p:spPr>
      </p:pic>
    </p:spTree>
    <p:extLst>
      <p:ext uri="{BB962C8B-B14F-4D97-AF65-F5344CB8AC3E}">
        <p14:creationId xmlns:p14="http://schemas.microsoft.com/office/powerpoint/2010/main" val="2752455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l foto">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D76979-6BC7-4BCF-8BB7-C8FAC080B509}"/>
              </a:ext>
            </a:extLst>
          </p:cNvPr>
          <p:cNvSpPr>
            <a:spLocks noGrp="1"/>
          </p:cNvSpPr>
          <p:nvPr>
            <p:ph type="title"/>
          </p:nvPr>
        </p:nvSpPr>
        <p:spPr>
          <a:xfrm>
            <a:off x="839788" y="457200"/>
            <a:ext cx="3932237" cy="1600200"/>
          </a:xfrm>
        </p:spPr>
        <p:txBody>
          <a:bodyPr anchor="b">
            <a:noAutofit/>
          </a:bodyPr>
          <a:lstStyle>
            <a:lvl1pPr>
              <a:defRPr sz="3200">
                <a:solidFill>
                  <a:srgbClr val="005A85"/>
                </a:solidFill>
                <a:latin typeface="Arial" panose="020B0604020202020204" pitchFamily="34" charset="0"/>
                <a:cs typeface="Arial" panose="020B0604020202020204" pitchFamily="34" charset="0"/>
              </a:defRPr>
            </a:lvl1pPr>
          </a:lstStyle>
          <a:p>
            <a:r>
              <a:rPr lang="cs-CZ" dirty="0"/>
              <a:t>Kliknutím lze upravit styl.</a:t>
            </a:r>
          </a:p>
        </p:txBody>
      </p:sp>
      <p:sp>
        <p:nvSpPr>
          <p:cNvPr id="4" name="Zástupný text 3">
            <a:extLst>
              <a:ext uri="{FF2B5EF4-FFF2-40B4-BE49-F238E27FC236}">
                <a16:creationId xmlns:a16="http://schemas.microsoft.com/office/drawing/2014/main" id="{A3105AC9-8117-44C3-B1E9-A7555AAECC07}"/>
              </a:ext>
            </a:extLst>
          </p:cNvPr>
          <p:cNvSpPr>
            <a:spLocks noGrp="1"/>
          </p:cNvSpPr>
          <p:nvPr>
            <p:ph type="body" sz="half" idx="2"/>
          </p:nvPr>
        </p:nvSpPr>
        <p:spPr>
          <a:xfrm>
            <a:off x="839788" y="2057400"/>
            <a:ext cx="3932237" cy="3811588"/>
          </a:xfrm>
        </p:spPr>
        <p:txBody>
          <a:bodyPr>
            <a:noAutofit/>
          </a:bodyPr>
          <a:lstStyle>
            <a:lvl1pPr marL="0" indent="0">
              <a:lnSpc>
                <a:spcPct val="100000"/>
              </a:lnSpc>
              <a:buNone/>
              <a:defRPr sz="18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pic>
        <p:nvPicPr>
          <p:cNvPr id="8" name="Obrázek 7">
            <a:extLst>
              <a:ext uri="{FF2B5EF4-FFF2-40B4-BE49-F238E27FC236}">
                <a16:creationId xmlns:a16="http://schemas.microsoft.com/office/drawing/2014/main" id="{3426799B-17B8-2DDB-2317-0C4656A889F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94894" y="135617"/>
            <a:ext cx="1343637" cy="1338042"/>
          </a:xfrm>
          <a:prstGeom prst="rect">
            <a:avLst/>
          </a:prstGeom>
        </p:spPr>
      </p:pic>
      <p:sp>
        <p:nvSpPr>
          <p:cNvPr id="13" name="Obdélník 12">
            <a:extLst>
              <a:ext uri="{FF2B5EF4-FFF2-40B4-BE49-F238E27FC236}">
                <a16:creationId xmlns:a16="http://schemas.microsoft.com/office/drawing/2014/main" id="{BF0C3FD1-AEBA-D7C4-EEF2-D0C6D85E3A0A}"/>
              </a:ext>
            </a:extLst>
          </p:cNvPr>
          <p:cNvSpPr/>
          <p:nvPr userDrawn="1"/>
        </p:nvSpPr>
        <p:spPr>
          <a:xfrm>
            <a:off x="0" y="6238959"/>
            <a:ext cx="12192000" cy="619041"/>
          </a:xfrm>
          <a:prstGeom prst="rect">
            <a:avLst/>
          </a:prstGeom>
          <a:solidFill>
            <a:srgbClr val="D9E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Zástupný symbol pro číslo snímku 4">
            <a:extLst>
              <a:ext uri="{FF2B5EF4-FFF2-40B4-BE49-F238E27FC236}">
                <a16:creationId xmlns:a16="http://schemas.microsoft.com/office/drawing/2014/main" id="{625CE042-62E8-6BF6-1252-1C7BBB268AAA}"/>
              </a:ext>
            </a:extLst>
          </p:cNvPr>
          <p:cNvSpPr txBox="1">
            <a:spLocks/>
          </p:cNvSpPr>
          <p:nvPr userDrawn="1"/>
        </p:nvSpPr>
        <p:spPr>
          <a:xfrm>
            <a:off x="11366834" y="6375188"/>
            <a:ext cx="423446"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ulish Bold" pitchFamily="2" charset="-18"/>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18E280C-09BD-4291-9104-EDC85F70CC51}" type="slidenum">
              <a:rPr lang="cs-CZ" sz="1200" b="0" smtClean="0">
                <a:solidFill>
                  <a:srgbClr val="005A85"/>
                </a:solidFill>
                <a:latin typeface="Arial" panose="020B0604020202020204" pitchFamily="34" charset="0"/>
                <a:ea typeface="Roboto Light" panose="02000000000000000000" pitchFamily="2" charset="0"/>
                <a:cs typeface="Arial" panose="020B0604020202020204" pitchFamily="34" charset="0"/>
              </a:rPr>
              <a:pPr/>
              <a:t>‹#›</a:t>
            </a:fld>
            <a:endParaRPr lang="cs-CZ" sz="1200" b="0" dirty="0">
              <a:solidFill>
                <a:srgbClr val="005A85"/>
              </a:solidFill>
              <a:latin typeface="Arial" panose="020B0604020202020204" pitchFamily="34" charset="0"/>
              <a:ea typeface="Roboto Light" panose="02000000000000000000" pitchFamily="2" charset="0"/>
              <a:cs typeface="Arial" panose="020B0604020202020204" pitchFamily="34" charset="0"/>
            </a:endParaRPr>
          </a:p>
        </p:txBody>
      </p:sp>
    </p:spTree>
    <p:extLst>
      <p:ext uri="{BB962C8B-B14F-4D97-AF65-F5344CB8AC3E}">
        <p14:creationId xmlns:p14="http://schemas.microsoft.com/office/powerpoint/2010/main" val="204019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čistý">
    <p:spTree>
      <p:nvGrpSpPr>
        <p:cNvPr id="1" name=""/>
        <p:cNvGrpSpPr/>
        <p:nvPr/>
      </p:nvGrpSpPr>
      <p:grpSpPr>
        <a:xfrm>
          <a:off x="0" y="0"/>
          <a:ext cx="0" cy="0"/>
          <a:chOff x="0" y="0"/>
          <a:chExt cx="0" cy="0"/>
        </a:xfrm>
      </p:grpSpPr>
      <p:sp>
        <p:nvSpPr>
          <p:cNvPr id="9" name="Obdélník 8">
            <a:extLst>
              <a:ext uri="{FF2B5EF4-FFF2-40B4-BE49-F238E27FC236}">
                <a16:creationId xmlns:a16="http://schemas.microsoft.com/office/drawing/2014/main" id="{95FD49D5-C8FC-A8FD-36C5-FEC82E009645}"/>
              </a:ext>
            </a:extLst>
          </p:cNvPr>
          <p:cNvSpPr/>
          <p:nvPr userDrawn="1"/>
        </p:nvSpPr>
        <p:spPr>
          <a:xfrm>
            <a:off x="0" y="6238959"/>
            <a:ext cx="12192000" cy="619041"/>
          </a:xfrm>
          <a:prstGeom prst="rect">
            <a:avLst/>
          </a:prstGeom>
          <a:solidFill>
            <a:srgbClr val="D9E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Zástupný symbol pro číslo snímku 4">
            <a:extLst>
              <a:ext uri="{FF2B5EF4-FFF2-40B4-BE49-F238E27FC236}">
                <a16:creationId xmlns:a16="http://schemas.microsoft.com/office/drawing/2014/main" id="{9CF17AA4-67EE-D59C-EC45-60FEE985B7E5}"/>
              </a:ext>
            </a:extLst>
          </p:cNvPr>
          <p:cNvSpPr txBox="1">
            <a:spLocks/>
          </p:cNvSpPr>
          <p:nvPr userDrawn="1"/>
        </p:nvSpPr>
        <p:spPr>
          <a:xfrm>
            <a:off x="11366834" y="6375188"/>
            <a:ext cx="423446"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ulish Bold" pitchFamily="2" charset="-18"/>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18E280C-09BD-4291-9104-EDC85F70CC51}" type="slidenum">
              <a:rPr lang="cs-CZ" sz="1200" b="0" smtClean="0">
                <a:solidFill>
                  <a:srgbClr val="005A85"/>
                </a:solidFill>
                <a:latin typeface="Arial" panose="020B0604020202020204" pitchFamily="34" charset="0"/>
                <a:ea typeface="Roboto Light" panose="02000000000000000000" pitchFamily="2" charset="0"/>
                <a:cs typeface="Arial" panose="020B0604020202020204" pitchFamily="34" charset="0"/>
              </a:rPr>
              <a:pPr/>
              <a:t>‹#›</a:t>
            </a:fld>
            <a:endParaRPr lang="cs-CZ" sz="1200" b="0" dirty="0">
              <a:solidFill>
                <a:srgbClr val="005A85"/>
              </a:solidFill>
              <a:latin typeface="Arial" panose="020B0604020202020204" pitchFamily="34" charset="0"/>
              <a:ea typeface="Roboto Light" panose="02000000000000000000" pitchFamily="2" charset="0"/>
              <a:cs typeface="Arial" panose="020B0604020202020204" pitchFamily="34" charset="0"/>
            </a:endParaRPr>
          </a:p>
        </p:txBody>
      </p:sp>
      <p:pic>
        <p:nvPicPr>
          <p:cNvPr id="5" name="Obrázek 4">
            <a:extLst>
              <a:ext uri="{FF2B5EF4-FFF2-40B4-BE49-F238E27FC236}">
                <a16:creationId xmlns:a16="http://schemas.microsoft.com/office/drawing/2014/main" id="{5C5D2D81-D690-0C30-E31A-7454EF20BB3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94894" y="135617"/>
            <a:ext cx="1343637" cy="1338042"/>
          </a:xfrm>
          <a:prstGeom prst="rect">
            <a:avLst/>
          </a:prstGeom>
        </p:spPr>
      </p:pic>
    </p:spTree>
    <p:extLst>
      <p:ext uri="{BB962C8B-B14F-4D97-AF65-F5344CB8AC3E}">
        <p14:creationId xmlns:p14="http://schemas.microsoft.com/office/powerpoint/2010/main" val="3106882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nec modrý">
    <p:spTree>
      <p:nvGrpSpPr>
        <p:cNvPr id="1" name=""/>
        <p:cNvGrpSpPr/>
        <p:nvPr/>
      </p:nvGrpSpPr>
      <p:grpSpPr>
        <a:xfrm>
          <a:off x="0" y="0"/>
          <a:ext cx="0" cy="0"/>
          <a:chOff x="0" y="0"/>
          <a:chExt cx="0" cy="0"/>
        </a:xfrm>
      </p:grpSpPr>
      <p:sp>
        <p:nvSpPr>
          <p:cNvPr id="10" name="Obdélník 9">
            <a:extLst>
              <a:ext uri="{FF2B5EF4-FFF2-40B4-BE49-F238E27FC236}">
                <a16:creationId xmlns:a16="http://schemas.microsoft.com/office/drawing/2014/main" id="{DC4238DF-E74D-B26D-2272-FC8EE2BB22AE}"/>
              </a:ext>
            </a:extLst>
          </p:cNvPr>
          <p:cNvSpPr/>
          <p:nvPr userDrawn="1"/>
        </p:nvSpPr>
        <p:spPr>
          <a:xfrm>
            <a:off x="0" y="0"/>
            <a:ext cx="12192000" cy="6858000"/>
          </a:xfrm>
          <a:prstGeom prst="rect">
            <a:avLst/>
          </a:prstGeom>
          <a:solidFill>
            <a:srgbClr val="005A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Nadpis 1">
            <a:extLst>
              <a:ext uri="{FF2B5EF4-FFF2-40B4-BE49-F238E27FC236}">
                <a16:creationId xmlns:a16="http://schemas.microsoft.com/office/drawing/2014/main" id="{F3AF0334-CCA0-41E9-9EAF-53785832A0AC}"/>
              </a:ext>
            </a:extLst>
          </p:cNvPr>
          <p:cNvSpPr>
            <a:spLocks noGrp="1"/>
          </p:cNvSpPr>
          <p:nvPr>
            <p:ph type="title"/>
          </p:nvPr>
        </p:nvSpPr>
        <p:spPr>
          <a:xfrm>
            <a:off x="831850" y="3062288"/>
            <a:ext cx="10515600" cy="1500187"/>
          </a:xfrm>
        </p:spPr>
        <p:txBody>
          <a:bodyPr anchor="b">
            <a:noAutofit/>
          </a:bodyPr>
          <a:lstStyle>
            <a:lvl1pPr algn="ctr">
              <a:defRPr sz="4400">
                <a:solidFill>
                  <a:schemeClr val="bg1"/>
                </a:solidFill>
                <a:latin typeface="Arial" panose="020B0604020202020204" pitchFamily="34" charset="0"/>
                <a:cs typeface="Arial" panose="020B0604020202020204" pitchFamily="34" charset="0"/>
              </a:defRPr>
            </a:lvl1pPr>
          </a:lstStyle>
          <a:p>
            <a:r>
              <a:rPr lang="cs-CZ" dirty="0"/>
              <a:t>Kliknutím lze upravit styl.</a:t>
            </a:r>
          </a:p>
        </p:txBody>
      </p:sp>
      <p:sp>
        <p:nvSpPr>
          <p:cNvPr id="9" name="Zástupný text 2">
            <a:extLst>
              <a:ext uri="{FF2B5EF4-FFF2-40B4-BE49-F238E27FC236}">
                <a16:creationId xmlns:a16="http://schemas.microsoft.com/office/drawing/2014/main" id="{0C8EEEED-1BBA-4962-AACA-A1D86336A50E}"/>
              </a:ext>
            </a:extLst>
          </p:cNvPr>
          <p:cNvSpPr>
            <a:spLocks noGrp="1"/>
          </p:cNvSpPr>
          <p:nvPr>
            <p:ph type="body" idx="1"/>
          </p:nvPr>
        </p:nvSpPr>
        <p:spPr>
          <a:xfrm>
            <a:off x="831850" y="4589463"/>
            <a:ext cx="10515600" cy="1500187"/>
          </a:xfrm>
        </p:spPr>
        <p:txBody>
          <a:bodyPr>
            <a:noAutofit/>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Po kliknutí můžete upravovat styly textu v předloze.</a:t>
            </a:r>
          </a:p>
        </p:txBody>
      </p:sp>
      <p:pic>
        <p:nvPicPr>
          <p:cNvPr id="8" name="Obrázek 7">
            <a:extLst>
              <a:ext uri="{FF2B5EF4-FFF2-40B4-BE49-F238E27FC236}">
                <a16:creationId xmlns:a16="http://schemas.microsoft.com/office/drawing/2014/main" id="{8B2DA1AD-4D6E-27C0-13C8-4BD234EB7F0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633183" y="406302"/>
            <a:ext cx="3005205" cy="2992689"/>
          </a:xfrm>
          <a:prstGeom prst="rect">
            <a:avLst/>
          </a:prstGeom>
        </p:spPr>
      </p:pic>
    </p:spTree>
    <p:extLst>
      <p:ext uri="{BB962C8B-B14F-4D97-AF65-F5344CB8AC3E}">
        <p14:creationId xmlns:p14="http://schemas.microsoft.com/office/powerpoint/2010/main" val="2432160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nec bílí">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F3AF0334-CCA0-41E9-9EAF-53785832A0AC}"/>
              </a:ext>
            </a:extLst>
          </p:cNvPr>
          <p:cNvSpPr>
            <a:spLocks noGrp="1"/>
          </p:cNvSpPr>
          <p:nvPr>
            <p:ph type="title"/>
          </p:nvPr>
        </p:nvSpPr>
        <p:spPr>
          <a:xfrm>
            <a:off x="831850" y="3062288"/>
            <a:ext cx="10515600" cy="1500187"/>
          </a:xfrm>
        </p:spPr>
        <p:txBody>
          <a:bodyPr anchor="b">
            <a:noAutofit/>
          </a:bodyPr>
          <a:lstStyle>
            <a:lvl1pPr algn="ctr">
              <a:defRPr sz="4400">
                <a:solidFill>
                  <a:srgbClr val="005A85"/>
                </a:solidFill>
                <a:latin typeface="Arial" panose="020B0604020202020204" pitchFamily="34" charset="0"/>
                <a:cs typeface="Arial" panose="020B0604020202020204" pitchFamily="34" charset="0"/>
              </a:defRPr>
            </a:lvl1pPr>
          </a:lstStyle>
          <a:p>
            <a:r>
              <a:rPr lang="cs-CZ" dirty="0"/>
              <a:t>Kliknutím lze upravit styl.</a:t>
            </a:r>
          </a:p>
        </p:txBody>
      </p:sp>
      <p:sp>
        <p:nvSpPr>
          <p:cNvPr id="9" name="Zástupný text 2">
            <a:extLst>
              <a:ext uri="{FF2B5EF4-FFF2-40B4-BE49-F238E27FC236}">
                <a16:creationId xmlns:a16="http://schemas.microsoft.com/office/drawing/2014/main" id="{0C8EEEED-1BBA-4962-AACA-A1D86336A50E}"/>
              </a:ext>
            </a:extLst>
          </p:cNvPr>
          <p:cNvSpPr>
            <a:spLocks noGrp="1"/>
          </p:cNvSpPr>
          <p:nvPr>
            <p:ph type="body" idx="1"/>
          </p:nvPr>
        </p:nvSpPr>
        <p:spPr>
          <a:xfrm>
            <a:off x="831850" y="4589463"/>
            <a:ext cx="10515600" cy="1500187"/>
          </a:xfrm>
        </p:spPr>
        <p:txBody>
          <a:bodyPr>
            <a:noAutofit/>
          </a:bodyPr>
          <a:lstStyle>
            <a:lvl1pPr marL="0" indent="0" algn="ctr">
              <a:buNone/>
              <a:defRPr sz="2400">
                <a:solidFill>
                  <a:srgbClr val="005A85"/>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Po kliknutí můžete upravovat styly textu v předloze.</a:t>
            </a:r>
          </a:p>
        </p:txBody>
      </p:sp>
      <p:pic>
        <p:nvPicPr>
          <p:cNvPr id="6" name="Obrázek 5">
            <a:extLst>
              <a:ext uri="{FF2B5EF4-FFF2-40B4-BE49-F238E27FC236}">
                <a16:creationId xmlns:a16="http://schemas.microsoft.com/office/drawing/2014/main" id="{858E1B5D-86D2-8AF8-10C0-1E363F7EBE4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633183" y="398770"/>
            <a:ext cx="3005205" cy="2992690"/>
          </a:xfrm>
          <a:prstGeom prst="rect">
            <a:avLst/>
          </a:prstGeom>
        </p:spPr>
      </p:pic>
    </p:spTree>
    <p:extLst>
      <p:ext uri="{BB962C8B-B14F-4D97-AF65-F5344CB8AC3E}">
        <p14:creationId xmlns:p14="http://schemas.microsoft.com/office/powerpoint/2010/main" val="368618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ulní bílá">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47130B-4ACC-44A6-92B9-B89C6303DB25}"/>
              </a:ext>
            </a:extLst>
          </p:cNvPr>
          <p:cNvSpPr>
            <a:spLocks noGrp="1"/>
          </p:cNvSpPr>
          <p:nvPr>
            <p:ph type="title"/>
          </p:nvPr>
        </p:nvSpPr>
        <p:spPr>
          <a:xfrm>
            <a:off x="831850" y="3062288"/>
            <a:ext cx="10515600" cy="1500187"/>
          </a:xfrm>
          <a:solidFill>
            <a:schemeClr val="bg1"/>
          </a:solidFill>
        </p:spPr>
        <p:txBody>
          <a:bodyPr anchor="b">
            <a:noAutofit/>
          </a:bodyPr>
          <a:lstStyle>
            <a:lvl1pPr algn="ctr">
              <a:defRPr sz="4400" b="1" baseline="0">
                <a:solidFill>
                  <a:srgbClr val="005A85"/>
                </a:solidFill>
                <a:latin typeface="Arial" panose="020B0604020202020204" pitchFamily="34" charset="0"/>
                <a:ea typeface="Roboto" panose="02000000000000000000" pitchFamily="2" charset="0"/>
                <a:cs typeface="Arial" panose="020B0604020202020204" pitchFamily="34" charset="0"/>
              </a:defRPr>
            </a:lvl1pPr>
          </a:lstStyle>
          <a:p>
            <a:r>
              <a:rPr lang="cs-CZ" dirty="0" smtClean="0"/>
              <a:t>Kliknutím </a:t>
            </a:r>
            <a:r>
              <a:rPr lang="cs-CZ" dirty="0"/>
              <a:t>lze upravit styl.</a:t>
            </a:r>
          </a:p>
        </p:txBody>
      </p:sp>
      <p:sp>
        <p:nvSpPr>
          <p:cNvPr id="3" name="Zástupný text 2">
            <a:extLst>
              <a:ext uri="{FF2B5EF4-FFF2-40B4-BE49-F238E27FC236}">
                <a16:creationId xmlns:a16="http://schemas.microsoft.com/office/drawing/2014/main" id="{2A1B13A7-818C-43B5-AEC3-94C6B7542DC5}"/>
              </a:ext>
            </a:extLst>
          </p:cNvPr>
          <p:cNvSpPr>
            <a:spLocks noGrp="1"/>
          </p:cNvSpPr>
          <p:nvPr>
            <p:ph type="body" idx="1"/>
          </p:nvPr>
        </p:nvSpPr>
        <p:spPr>
          <a:xfrm>
            <a:off x="831850" y="4589463"/>
            <a:ext cx="10515600" cy="1500187"/>
          </a:xfrm>
        </p:spPr>
        <p:txBody>
          <a:bodyPr>
            <a:noAutofit/>
          </a:bodyPr>
          <a:lstStyle>
            <a:lvl1pPr marL="0" indent="0" algn="ctr">
              <a:buNone/>
              <a:defRPr sz="2400">
                <a:solidFill>
                  <a:srgbClr val="005A85"/>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smtClean="0"/>
              <a:t>Po kliknutí můžete upravovat styly textu v předloze.</a:t>
            </a:r>
            <a:endParaRPr lang="cs-CZ" dirty="0"/>
          </a:p>
        </p:txBody>
      </p:sp>
      <p:pic>
        <p:nvPicPr>
          <p:cNvPr id="14" name="Obrázek 13">
            <a:extLst>
              <a:ext uri="{FF2B5EF4-FFF2-40B4-BE49-F238E27FC236}">
                <a16:creationId xmlns:a16="http://schemas.microsoft.com/office/drawing/2014/main" id="{4AF2A645-F365-3417-4AEF-A19DB772FDF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633183" y="398770"/>
            <a:ext cx="3005205" cy="2992690"/>
          </a:xfrm>
          <a:prstGeom prst="rect">
            <a:avLst/>
          </a:prstGeom>
        </p:spPr>
      </p:pic>
    </p:spTree>
    <p:extLst>
      <p:ext uri="{BB962C8B-B14F-4D97-AF65-F5344CB8AC3E}">
        <p14:creationId xmlns:p14="http://schemas.microsoft.com/office/powerpoint/2010/main" val="3074233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úvod bílá">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B57926-7B30-46BF-80E4-9F67B9DCD644}"/>
              </a:ext>
            </a:extLst>
          </p:cNvPr>
          <p:cNvSpPr>
            <a:spLocks noGrp="1"/>
          </p:cNvSpPr>
          <p:nvPr>
            <p:ph type="ctrTitle"/>
          </p:nvPr>
        </p:nvSpPr>
        <p:spPr>
          <a:xfrm>
            <a:off x="831850" y="1122363"/>
            <a:ext cx="10521950" cy="2387600"/>
          </a:xfrm>
        </p:spPr>
        <p:txBody>
          <a:bodyPr anchor="b">
            <a:noAutofit/>
          </a:bodyPr>
          <a:lstStyle>
            <a:lvl1pPr algn="ctr">
              <a:defRPr sz="4400">
                <a:solidFill>
                  <a:srgbClr val="005A85"/>
                </a:solidFill>
                <a:latin typeface="Arial" panose="020B0604020202020204" pitchFamily="34" charset="0"/>
                <a:cs typeface="Arial" panose="020B0604020202020204" pitchFamily="34" charset="0"/>
              </a:defRPr>
            </a:lvl1pPr>
          </a:lstStyle>
          <a:p>
            <a:endParaRPr lang="cs-CZ" dirty="0"/>
          </a:p>
        </p:txBody>
      </p:sp>
      <p:sp>
        <p:nvSpPr>
          <p:cNvPr id="3" name="Podnadpis 2">
            <a:extLst>
              <a:ext uri="{FF2B5EF4-FFF2-40B4-BE49-F238E27FC236}">
                <a16:creationId xmlns:a16="http://schemas.microsoft.com/office/drawing/2014/main" id="{F0F0BF92-2161-46F7-9C64-66071D9FE837}"/>
              </a:ext>
            </a:extLst>
          </p:cNvPr>
          <p:cNvSpPr>
            <a:spLocks noGrp="1"/>
          </p:cNvSpPr>
          <p:nvPr>
            <p:ph type="subTitle" idx="1"/>
          </p:nvPr>
        </p:nvSpPr>
        <p:spPr>
          <a:xfrm>
            <a:off x="831850" y="3602038"/>
            <a:ext cx="10521950" cy="1655762"/>
          </a:xfrm>
        </p:spPr>
        <p:txBody>
          <a:bodyPr>
            <a:noAutofit/>
          </a:bodyPr>
          <a:lstStyle>
            <a:lvl1pPr marL="0" indent="0" algn="ctr">
              <a:buNone/>
              <a:defRPr sz="2400">
                <a:solidFill>
                  <a:srgbClr val="575757"/>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pic>
        <p:nvPicPr>
          <p:cNvPr id="6" name="Obrázek 5">
            <a:extLst>
              <a:ext uri="{FF2B5EF4-FFF2-40B4-BE49-F238E27FC236}">
                <a16:creationId xmlns:a16="http://schemas.microsoft.com/office/drawing/2014/main" id="{5CF23D42-7E0B-7053-93C6-7FBD7DEBCBD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94894" y="135617"/>
            <a:ext cx="1343637" cy="1338042"/>
          </a:xfrm>
          <a:prstGeom prst="rect">
            <a:avLst/>
          </a:prstGeom>
        </p:spPr>
      </p:pic>
      <p:sp>
        <p:nvSpPr>
          <p:cNvPr id="8" name="Obdélník 7">
            <a:extLst>
              <a:ext uri="{FF2B5EF4-FFF2-40B4-BE49-F238E27FC236}">
                <a16:creationId xmlns:a16="http://schemas.microsoft.com/office/drawing/2014/main" id="{F028C806-C8D9-89E5-06E1-603FDF8CC747}"/>
              </a:ext>
            </a:extLst>
          </p:cNvPr>
          <p:cNvSpPr/>
          <p:nvPr userDrawn="1"/>
        </p:nvSpPr>
        <p:spPr>
          <a:xfrm>
            <a:off x="0" y="6238959"/>
            <a:ext cx="12192000" cy="619041"/>
          </a:xfrm>
          <a:prstGeom prst="rect">
            <a:avLst/>
          </a:prstGeom>
          <a:solidFill>
            <a:srgbClr val="D9E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Zástupný symbol pro číslo snímku 4">
            <a:extLst>
              <a:ext uri="{FF2B5EF4-FFF2-40B4-BE49-F238E27FC236}">
                <a16:creationId xmlns:a16="http://schemas.microsoft.com/office/drawing/2014/main" id="{E07773B0-1933-7D59-9A88-6B24B71BDBA2}"/>
              </a:ext>
            </a:extLst>
          </p:cNvPr>
          <p:cNvSpPr txBox="1">
            <a:spLocks/>
          </p:cNvSpPr>
          <p:nvPr userDrawn="1"/>
        </p:nvSpPr>
        <p:spPr>
          <a:xfrm>
            <a:off x="11366834" y="6375188"/>
            <a:ext cx="423446"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ulish Bold" pitchFamily="2" charset="-18"/>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18E280C-09BD-4291-9104-EDC85F70CC51}" type="slidenum">
              <a:rPr lang="cs-CZ" sz="1200" b="0" smtClean="0">
                <a:solidFill>
                  <a:srgbClr val="005A85"/>
                </a:solidFill>
                <a:latin typeface="Arial" panose="020B0604020202020204" pitchFamily="34" charset="0"/>
                <a:ea typeface="Roboto Light" panose="02000000000000000000" pitchFamily="2" charset="0"/>
                <a:cs typeface="Arial" panose="020B0604020202020204" pitchFamily="34" charset="0"/>
              </a:rPr>
              <a:pPr/>
              <a:t>‹#›</a:t>
            </a:fld>
            <a:endParaRPr lang="cs-CZ" sz="1200" b="0" dirty="0">
              <a:solidFill>
                <a:srgbClr val="005A85"/>
              </a:solidFill>
              <a:latin typeface="Arial" panose="020B0604020202020204" pitchFamily="34" charset="0"/>
              <a:ea typeface="Roboto Light" panose="02000000000000000000" pitchFamily="2" charset="0"/>
              <a:cs typeface="Arial" panose="020B0604020202020204" pitchFamily="34" charset="0"/>
            </a:endParaRPr>
          </a:p>
        </p:txBody>
      </p:sp>
    </p:spTree>
    <p:extLst>
      <p:ext uri="{BB962C8B-B14F-4D97-AF65-F5344CB8AC3E}">
        <p14:creationId xmlns:p14="http://schemas.microsoft.com/office/powerpoint/2010/main" val="2613590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ola modra">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0F1BF364-4775-3B61-B075-62C188E8650F}"/>
              </a:ext>
            </a:extLst>
          </p:cNvPr>
          <p:cNvSpPr/>
          <p:nvPr userDrawn="1"/>
        </p:nvSpPr>
        <p:spPr>
          <a:xfrm>
            <a:off x="0" y="0"/>
            <a:ext cx="12192000" cy="6858000"/>
          </a:xfrm>
          <a:prstGeom prst="rect">
            <a:avLst/>
          </a:prstGeom>
          <a:solidFill>
            <a:srgbClr val="005A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Nadpis 1">
            <a:extLst>
              <a:ext uri="{FF2B5EF4-FFF2-40B4-BE49-F238E27FC236}">
                <a16:creationId xmlns:a16="http://schemas.microsoft.com/office/drawing/2014/main" id="{70E85C74-4854-D384-6126-6FBEDF08BD99}"/>
              </a:ext>
            </a:extLst>
          </p:cNvPr>
          <p:cNvSpPr>
            <a:spLocks noGrp="1"/>
          </p:cNvSpPr>
          <p:nvPr>
            <p:ph type="title"/>
          </p:nvPr>
        </p:nvSpPr>
        <p:spPr>
          <a:xfrm>
            <a:off x="831850" y="499504"/>
            <a:ext cx="10515600" cy="2852737"/>
          </a:xfrm>
        </p:spPr>
        <p:txBody>
          <a:bodyPr anchor="b">
            <a:noAutofit/>
          </a:bodyPr>
          <a:lstStyle>
            <a:lvl1pPr>
              <a:defRPr sz="4400">
                <a:solidFill>
                  <a:schemeClr val="bg1"/>
                </a:solidFill>
                <a:latin typeface="Arial" panose="020B0604020202020204" pitchFamily="34" charset="0"/>
                <a:cs typeface="Arial" panose="020B0604020202020204" pitchFamily="34" charset="0"/>
              </a:defRPr>
            </a:lvl1pPr>
          </a:lstStyle>
          <a:p>
            <a:r>
              <a:rPr lang="cs-CZ" dirty="0"/>
              <a:t>Kliknutím lze upravit styl.</a:t>
            </a:r>
          </a:p>
        </p:txBody>
      </p:sp>
      <p:sp>
        <p:nvSpPr>
          <p:cNvPr id="9" name="Zástupný text 2">
            <a:extLst>
              <a:ext uri="{FF2B5EF4-FFF2-40B4-BE49-F238E27FC236}">
                <a16:creationId xmlns:a16="http://schemas.microsoft.com/office/drawing/2014/main" id="{604168D3-F6F5-E0FF-402F-A5E6C4ACD2A5}"/>
              </a:ext>
            </a:extLst>
          </p:cNvPr>
          <p:cNvSpPr>
            <a:spLocks noGrp="1"/>
          </p:cNvSpPr>
          <p:nvPr>
            <p:ph type="body" idx="1"/>
          </p:nvPr>
        </p:nvSpPr>
        <p:spPr>
          <a:xfrm>
            <a:off x="831850" y="3361296"/>
            <a:ext cx="10515600" cy="1500187"/>
          </a:xfrm>
        </p:spPr>
        <p:txBody>
          <a:bodyPr>
            <a:noAutofit/>
          </a:bodyPr>
          <a:lstStyle>
            <a:lvl1pPr marL="0" indent="0">
              <a:lnSpc>
                <a:spcPct val="100000"/>
              </a:lnSpc>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Po kliknutí můžete upravovat styly textu v předloze.</a:t>
            </a:r>
          </a:p>
        </p:txBody>
      </p:sp>
      <p:pic>
        <p:nvPicPr>
          <p:cNvPr id="10" name="Obrázek 9">
            <a:extLst>
              <a:ext uri="{FF2B5EF4-FFF2-40B4-BE49-F238E27FC236}">
                <a16:creationId xmlns:a16="http://schemas.microsoft.com/office/drawing/2014/main" id="{82C1DD0F-5CF5-84BF-BE00-D50E52BF899B}"/>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694894" y="135617"/>
            <a:ext cx="1343637" cy="1338041"/>
          </a:xfrm>
          <a:prstGeom prst="rect">
            <a:avLst/>
          </a:prstGeom>
        </p:spPr>
      </p:pic>
    </p:spTree>
    <p:extLst>
      <p:ext uri="{BB962C8B-B14F-4D97-AF65-F5344CB8AC3E}">
        <p14:creationId xmlns:p14="http://schemas.microsoft.com/office/powerpoint/2010/main" val="320749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kapitola bíl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47130B-4ACC-44A6-92B9-B89C6303DB25}"/>
              </a:ext>
            </a:extLst>
          </p:cNvPr>
          <p:cNvSpPr>
            <a:spLocks noGrp="1"/>
          </p:cNvSpPr>
          <p:nvPr>
            <p:ph type="title"/>
          </p:nvPr>
        </p:nvSpPr>
        <p:spPr>
          <a:xfrm>
            <a:off x="831850" y="499504"/>
            <a:ext cx="10515600" cy="2852737"/>
          </a:xfrm>
        </p:spPr>
        <p:txBody>
          <a:bodyPr anchor="b">
            <a:noAutofit/>
          </a:bodyPr>
          <a:lstStyle>
            <a:lvl1pPr>
              <a:defRPr sz="4400">
                <a:solidFill>
                  <a:srgbClr val="005A85"/>
                </a:solidFill>
                <a:latin typeface="Arial" panose="020B0604020202020204" pitchFamily="34" charset="0"/>
                <a:cs typeface="Arial" panose="020B0604020202020204" pitchFamily="34" charset="0"/>
              </a:defRPr>
            </a:lvl1pPr>
          </a:lstStyle>
          <a:p>
            <a:r>
              <a:rPr lang="cs-CZ" dirty="0"/>
              <a:t>Kliknutím lze upravit styl.</a:t>
            </a:r>
          </a:p>
        </p:txBody>
      </p:sp>
      <p:sp>
        <p:nvSpPr>
          <p:cNvPr id="3" name="Zástupný text 2">
            <a:extLst>
              <a:ext uri="{FF2B5EF4-FFF2-40B4-BE49-F238E27FC236}">
                <a16:creationId xmlns:a16="http://schemas.microsoft.com/office/drawing/2014/main" id="{2A1B13A7-818C-43B5-AEC3-94C6B7542DC5}"/>
              </a:ext>
            </a:extLst>
          </p:cNvPr>
          <p:cNvSpPr>
            <a:spLocks noGrp="1"/>
          </p:cNvSpPr>
          <p:nvPr>
            <p:ph type="body" idx="1"/>
          </p:nvPr>
        </p:nvSpPr>
        <p:spPr>
          <a:xfrm>
            <a:off x="831850" y="3361296"/>
            <a:ext cx="10515600" cy="1500187"/>
          </a:xfrm>
        </p:spPr>
        <p:txBody>
          <a:bodyPr>
            <a:noAutofit/>
          </a:bodyPr>
          <a:lstStyle>
            <a:lvl1pPr marL="0" indent="0">
              <a:lnSpc>
                <a:spcPct val="100000"/>
              </a:lnSpc>
              <a:buNone/>
              <a:defRPr sz="2000">
                <a:solidFill>
                  <a:srgbClr val="575757"/>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Po kliknutí můžete upravovat styly textu v předloze.</a:t>
            </a:r>
          </a:p>
        </p:txBody>
      </p:sp>
      <p:pic>
        <p:nvPicPr>
          <p:cNvPr id="6" name="Obrázek 5">
            <a:extLst>
              <a:ext uri="{FF2B5EF4-FFF2-40B4-BE49-F238E27FC236}">
                <a16:creationId xmlns:a16="http://schemas.microsoft.com/office/drawing/2014/main" id="{7C1F61DD-D359-0F3E-6E54-E06762045A2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94894" y="135617"/>
            <a:ext cx="1343637" cy="1338042"/>
          </a:xfrm>
          <a:prstGeom prst="rect">
            <a:avLst/>
          </a:prstGeom>
        </p:spPr>
      </p:pic>
      <p:sp>
        <p:nvSpPr>
          <p:cNvPr id="8" name="Obdélník 7">
            <a:extLst>
              <a:ext uri="{FF2B5EF4-FFF2-40B4-BE49-F238E27FC236}">
                <a16:creationId xmlns:a16="http://schemas.microsoft.com/office/drawing/2014/main" id="{CF14B182-70FC-4ED8-D9D3-98FD918F6BF7}"/>
              </a:ext>
            </a:extLst>
          </p:cNvPr>
          <p:cNvSpPr/>
          <p:nvPr userDrawn="1"/>
        </p:nvSpPr>
        <p:spPr>
          <a:xfrm>
            <a:off x="0" y="6238959"/>
            <a:ext cx="12192000" cy="619041"/>
          </a:xfrm>
          <a:prstGeom prst="rect">
            <a:avLst/>
          </a:prstGeom>
          <a:solidFill>
            <a:srgbClr val="D9E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ástupný symbol pro číslo snímku 4">
            <a:extLst>
              <a:ext uri="{FF2B5EF4-FFF2-40B4-BE49-F238E27FC236}">
                <a16:creationId xmlns:a16="http://schemas.microsoft.com/office/drawing/2014/main" id="{77E286C5-A922-D895-8206-BCF60E823747}"/>
              </a:ext>
            </a:extLst>
          </p:cNvPr>
          <p:cNvSpPr txBox="1">
            <a:spLocks/>
          </p:cNvSpPr>
          <p:nvPr userDrawn="1"/>
        </p:nvSpPr>
        <p:spPr>
          <a:xfrm>
            <a:off x="11366834" y="6375188"/>
            <a:ext cx="423446"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ulish Bold" pitchFamily="2" charset="-18"/>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18E280C-09BD-4291-9104-EDC85F70CC51}" type="slidenum">
              <a:rPr lang="cs-CZ" sz="1200" b="0" smtClean="0">
                <a:solidFill>
                  <a:srgbClr val="005A85"/>
                </a:solidFill>
                <a:latin typeface="Arial" panose="020B0604020202020204" pitchFamily="34" charset="0"/>
                <a:ea typeface="Roboto Light" panose="02000000000000000000" pitchFamily="2" charset="0"/>
                <a:cs typeface="Arial" panose="020B0604020202020204" pitchFamily="34" charset="0"/>
              </a:rPr>
              <a:pPr/>
              <a:t>‹#›</a:t>
            </a:fld>
            <a:endParaRPr lang="cs-CZ" sz="1200" b="0" dirty="0">
              <a:solidFill>
                <a:srgbClr val="005A85"/>
              </a:solidFill>
              <a:latin typeface="Arial" panose="020B0604020202020204" pitchFamily="34" charset="0"/>
              <a:ea typeface="Roboto Light" panose="02000000000000000000" pitchFamily="2" charset="0"/>
              <a:cs typeface="Arial" panose="020B0604020202020204" pitchFamily="34" charset="0"/>
            </a:endParaRPr>
          </a:p>
        </p:txBody>
      </p:sp>
    </p:spTree>
    <p:extLst>
      <p:ext uri="{BB962C8B-B14F-4D97-AF65-F5344CB8AC3E}">
        <p14:creationId xmlns:p14="http://schemas.microsoft.com/office/powerpoint/2010/main" val="889124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bsah bílá">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2CD4E5-2A46-47FA-A2E4-772D3DF9578F}"/>
              </a:ext>
            </a:extLst>
          </p:cNvPr>
          <p:cNvSpPr>
            <a:spLocks noGrp="1"/>
          </p:cNvSpPr>
          <p:nvPr>
            <p:ph type="title"/>
          </p:nvPr>
        </p:nvSpPr>
        <p:spPr/>
        <p:txBody>
          <a:bodyPr>
            <a:noAutofit/>
          </a:bodyPr>
          <a:lstStyle>
            <a:lvl1pPr>
              <a:defRPr>
                <a:solidFill>
                  <a:srgbClr val="005A85"/>
                </a:solidFill>
                <a:latin typeface="Arial" panose="020B0604020202020204" pitchFamily="34" charset="0"/>
                <a:cs typeface="Arial" panose="020B0604020202020204" pitchFamily="34" charset="0"/>
              </a:defRPr>
            </a:lvl1pPr>
          </a:lstStyle>
          <a:p>
            <a:r>
              <a:rPr lang="cs-CZ" dirty="0"/>
              <a:t>Kliknutím lze upravit styl.</a:t>
            </a:r>
          </a:p>
        </p:txBody>
      </p:sp>
      <p:sp>
        <p:nvSpPr>
          <p:cNvPr id="3" name="Zástupný obsah 2">
            <a:extLst>
              <a:ext uri="{FF2B5EF4-FFF2-40B4-BE49-F238E27FC236}">
                <a16:creationId xmlns:a16="http://schemas.microsoft.com/office/drawing/2014/main" id="{C479F663-11C5-4132-897E-FC89A1143EE9}"/>
              </a:ext>
            </a:extLst>
          </p:cNvPr>
          <p:cNvSpPr>
            <a:spLocks noGrp="1"/>
          </p:cNvSpPr>
          <p:nvPr>
            <p:ph idx="1"/>
          </p:nvPr>
        </p:nvSpPr>
        <p:spPr/>
        <p:txBody>
          <a:bodyPr>
            <a:noAutofit/>
          </a:bodyPr>
          <a:lstStyle>
            <a:lvl1pPr marL="0" indent="0">
              <a:lnSpc>
                <a:spcPct val="100000"/>
              </a:lnSpc>
              <a:buNone/>
              <a:defRPr sz="1800">
                <a:solidFill>
                  <a:schemeClr val="tx1"/>
                </a:solidFill>
                <a:latin typeface="Arial" panose="020B0604020202020204" pitchFamily="34" charset="0"/>
                <a:cs typeface="Arial" panose="020B0604020202020204" pitchFamily="34" charset="0"/>
              </a:defRPr>
            </a:lvl1pPr>
            <a:lvl2pPr marL="457200" indent="0">
              <a:lnSpc>
                <a:spcPct val="100000"/>
              </a:lnSpc>
              <a:buNone/>
              <a:defRPr sz="1600">
                <a:solidFill>
                  <a:schemeClr val="tx1"/>
                </a:solidFill>
                <a:latin typeface="Arial" panose="020B0604020202020204" pitchFamily="34" charset="0"/>
                <a:cs typeface="Arial" panose="020B0604020202020204" pitchFamily="34" charset="0"/>
              </a:defRPr>
            </a:lvl2pPr>
            <a:lvl3pPr marL="914400" indent="0">
              <a:lnSpc>
                <a:spcPct val="100000"/>
              </a:lnSpc>
              <a:buNone/>
              <a:defRPr sz="1400">
                <a:solidFill>
                  <a:schemeClr val="tx1"/>
                </a:solidFill>
                <a:latin typeface="Arial" panose="020B0604020202020204" pitchFamily="34" charset="0"/>
                <a:cs typeface="Arial" panose="020B0604020202020204" pitchFamily="34" charset="0"/>
              </a:defRPr>
            </a:lvl3pPr>
            <a:lvl4pPr marL="1371600" indent="0">
              <a:lnSpc>
                <a:spcPct val="100000"/>
              </a:lnSpc>
              <a:buNone/>
              <a:defRPr sz="1200">
                <a:solidFill>
                  <a:schemeClr val="tx1"/>
                </a:solidFill>
                <a:latin typeface="Arial" panose="020B0604020202020204" pitchFamily="34" charset="0"/>
                <a:cs typeface="Arial" panose="020B0604020202020204" pitchFamily="34" charset="0"/>
              </a:defRPr>
            </a:lvl4pPr>
            <a:lvl5pPr marL="1828800" indent="0">
              <a:lnSpc>
                <a:spcPct val="100000"/>
              </a:lnSpc>
              <a:buNone/>
              <a:defRPr>
                <a:solidFill>
                  <a:schemeClr val="tx1"/>
                </a:solidFill>
                <a:latin typeface="Arial" panose="020B0604020202020204" pitchFamily="34" charset="0"/>
                <a:cs typeface="Arial" panose="020B0604020202020204" pitchFamily="34" charset="0"/>
              </a:defRPr>
            </a:lvl5p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9" name="Obrázek 8">
            <a:extLst>
              <a:ext uri="{FF2B5EF4-FFF2-40B4-BE49-F238E27FC236}">
                <a16:creationId xmlns:a16="http://schemas.microsoft.com/office/drawing/2014/main" id="{D744E13F-F6C5-FDF7-3729-85AC3DAAA7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94894" y="135617"/>
            <a:ext cx="1343637" cy="1338042"/>
          </a:xfrm>
          <a:prstGeom prst="rect">
            <a:avLst/>
          </a:prstGeom>
        </p:spPr>
      </p:pic>
      <p:sp>
        <p:nvSpPr>
          <p:cNvPr id="7" name="Obdélník 6">
            <a:extLst>
              <a:ext uri="{FF2B5EF4-FFF2-40B4-BE49-F238E27FC236}">
                <a16:creationId xmlns:a16="http://schemas.microsoft.com/office/drawing/2014/main" id="{8022E1AA-CFCA-9FE5-0D89-69683A17B999}"/>
              </a:ext>
            </a:extLst>
          </p:cNvPr>
          <p:cNvSpPr/>
          <p:nvPr userDrawn="1"/>
        </p:nvSpPr>
        <p:spPr>
          <a:xfrm>
            <a:off x="0" y="6238959"/>
            <a:ext cx="12192000" cy="619041"/>
          </a:xfrm>
          <a:prstGeom prst="rect">
            <a:avLst/>
          </a:prstGeom>
          <a:solidFill>
            <a:srgbClr val="D9E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Zástupný symbol pro číslo snímku 4">
            <a:extLst>
              <a:ext uri="{FF2B5EF4-FFF2-40B4-BE49-F238E27FC236}">
                <a16:creationId xmlns:a16="http://schemas.microsoft.com/office/drawing/2014/main" id="{AE9AEAFE-F6D0-E8BF-74FA-6633EEE7EFFB}"/>
              </a:ext>
            </a:extLst>
          </p:cNvPr>
          <p:cNvSpPr txBox="1">
            <a:spLocks/>
          </p:cNvSpPr>
          <p:nvPr userDrawn="1"/>
        </p:nvSpPr>
        <p:spPr>
          <a:xfrm>
            <a:off x="11366834" y="6375188"/>
            <a:ext cx="423446"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ulish Bold" pitchFamily="2" charset="-18"/>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18E280C-09BD-4291-9104-EDC85F70CC51}" type="slidenum">
              <a:rPr lang="cs-CZ" sz="1200" b="0" smtClean="0">
                <a:solidFill>
                  <a:srgbClr val="005A85"/>
                </a:solidFill>
                <a:latin typeface="Arial" panose="020B0604020202020204" pitchFamily="34" charset="0"/>
                <a:ea typeface="Roboto Light" panose="02000000000000000000" pitchFamily="2" charset="0"/>
                <a:cs typeface="Arial" panose="020B0604020202020204" pitchFamily="34" charset="0"/>
              </a:rPr>
              <a:pPr/>
              <a:t>‹#›</a:t>
            </a:fld>
            <a:endParaRPr lang="cs-CZ" sz="1200" b="0" dirty="0">
              <a:solidFill>
                <a:srgbClr val="005A85"/>
              </a:solidFill>
              <a:latin typeface="Arial" panose="020B0604020202020204" pitchFamily="34" charset="0"/>
              <a:ea typeface="Roboto Light" panose="02000000000000000000" pitchFamily="2" charset="0"/>
              <a:cs typeface="Arial" panose="020B0604020202020204" pitchFamily="34" charset="0"/>
            </a:endParaRPr>
          </a:p>
        </p:txBody>
      </p:sp>
    </p:spTree>
    <p:extLst>
      <p:ext uri="{BB962C8B-B14F-4D97-AF65-F5344CB8AC3E}">
        <p14:creationId xmlns:p14="http://schemas.microsoft.com/office/powerpoint/2010/main" val="2855547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obsah 2 bílá">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97635E-1258-43AF-ACD5-F530770F38A8}"/>
              </a:ext>
            </a:extLst>
          </p:cNvPr>
          <p:cNvSpPr>
            <a:spLocks noGrp="1"/>
          </p:cNvSpPr>
          <p:nvPr>
            <p:ph type="title"/>
          </p:nvPr>
        </p:nvSpPr>
        <p:spPr/>
        <p:txBody>
          <a:bodyPr>
            <a:noAutofit/>
          </a:bodyPr>
          <a:lstStyle>
            <a:lvl1pPr>
              <a:defRPr>
                <a:solidFill>
                  <a:srgbClr val="005A85"/>
                </a:solidFill>
                <a:latin typeface="Arial" panose="020B0604020202020204" pitchFamily="34" charset="0"/>
                <a:cs typeface="Arial" panose="020B0604020202020204" pitchFamily="34" charset="0"/>
              </a:defRPr>
            </a:lvl1pPr>
          </a:lstStyle>
          <a:p>
            <a:r>
              <a:rPr lang="cs-CZ" dirty="0"/>
              <a:t>Kliknutím lze upravit styl.</a:t>
            </a:r>
          </a:p>
        </p:txBody>
      </p:sp>
      <p:sp>
        <p:nvSpPr>
          <p:cNvPr id="3" name="Zástupný obsah 2">
            <a:extLst>
              <a:ext uri="{FF2B5EF4-FFF2-40B4-BE49-F238E27FC236}">
                <a16:creationId xmlns:a16="http://schemas.microsoft.com/office/drawing/2014/main" id="{EF2B5FC4-34A5-4923-A251-5984AD664D8A}"/>
              </a:ext>
            </a:extLst>
          </p:cNvPr>
          <p:cNvSpPr>
            <a:spLocks noGrp="1"/>
          </p:cNvSpPr>
          <p:nvPr>
            <p:ph sz="half" idx="1"/>
          </p:nvPr>
        </p:nvSpPr>
        <p:spPr>
          <a:xfrm>
            <a:off x="838200" y="1825625"/>
            <a:ext cx="5181600" cy="4351338"/>
          </a:xfrm>
        </p:spPr>
        <p:txBody>
          <a:bodyPr>
            <a:noAutofit/>
          </a:bodyPr>
          <a:lstStyle>
            <a:lvl1pPr marL="0" indent="0">
              <a:lnSpc>
                <a:spcPct val="100000"/>
              </a:lnSpc>
              <a:buNone/>
              <a:defRPr sz="1800">
                <a:latin typeface="Arial" panose="020B0604020202020204" pitchFamily="34" charset="0"/>
                <a:cs typeface="Arial" panose="020B0604020202020204" pitchFamily="34" charset="0"/>
              </a:defRPr>
            </a:lvl1pPr>
            <a:lvl2pPr marL="457200" indent="0">
              <a:lnSpc>
                <a:spcPct val="100000"/>
              </a:lnSpc>
              <a:buNone/>
              <a:defRPr>
                <a:latin typeface="Arial" panose="020B0604020202020204" pitchFamily="34" charset="0"/>
                <a:cs typeface="Arial" panose="020B0604020202020204" pitchFamily="34" charset="0"/>
              </a:defRPr>
            </a:lvl2pPr>
            <a:lvl3pPr marL="914400" indent="0">
              <a:lnSpc>
                <a:spcPct val="100000"/>
              </a:lnSpc>
              <a:buNone/>
              <a:defRPr>
                <a:latin typeface="Arial" panose="020B0604020202020204" pitchFamily="34" charset="0"/>
                <a:cs typeface="Arial" panose="020B0604020202020204" pitchFamily="34" charset="0"/>
              </a:defRPr>
            </a:lvl3pPr>
            <a:lvl4pPr marL="1371600" indent="0">
              <a:lnSpc>
                <a:spcPct val="100000"/>
              </a:lnSpc>
              <a:buNone/>
              <a:defRPr>
                <a:latin typeface="Arial" panose="020B0604020202020204" pitchFamily="34" charset="0"/>
                <a:cs typeface="Arial" panose="020B0604020202020204" pitchFamily="34" charset="0"/>
              </a:defRPr>
            </a:lvl4pPr>
            <a:lvl5pPr marL="1828800" indent="0">
              <a:lnSpc>
                <a:spcPct val="100000"/>
              </a:lnSpc>
              <a:buNone/>
              <a:defRPr>
                <a:latin typeface="Arial" panose="020B0604020202020204" pitchFamily="34" charset="0"/>
                <a:cs typeface="Arial" panose="020B0604020202020204" pitchFamily="34" charset="0"/>
              </a:defRPr>
            </a:lvl5p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obsah 3">
            <a:extLst>
              <a:ext uri="{FF2B5EF4-FFF2-40B4-BE49-F238E27FC236}">
                <a16:creationId xmlns:a16="http://schemas.microsoft.com/office/drawing/2014/main" id="{2DB5A2EF-605B-4419-9368-7AB6FCE910CE}"/>
              </a:ext>
            </a:extLst>
          </p:cNvPr>
          <p:cNvSpPr>
            <a:spLocks noGrp="1"/>
          </p:cNvSpPr>
          <p:nvPr>
            <p:ph sz="half" idx="2"/>
          </p:nvPr>
        </p:nvSpPr>
        <p:spPr>
          <a:xfrm>
            <a:off x="6172200" y="1825625"/>
            <a:ext cx="5181600" cy="4351338"/>
          </a:xfrm>
        </p:spPr>
        <p:txBody>
          <a:bodyPr>
            <a:noAutofit/>
          </a:bodyPr>
          <a:lstStyle>
            <a:lvl1pPr marL="0" indent="0">
              <a:lnSpc>
                <a:spcPct val="100000"/>
              </a:lnSpc>
              <a:buNone/>
              <a:defRPr sz="1800">
                <a:latin typeface="Arial" panose="020B0604020202020204" pitchFamily="34" charset="0"/>
                <a:cs typeface="Arial" panose="020B0604020202020204" pitchFamily="34" charset="0"/>
              </a:defRPr>
            </a:lvl1pPr>
            <a:lvl2pPr marL="457200" indent="0">
              <a:lnSpc>
                <a:spcPct val="100000"/>
              </a:lnSpc>
              <a:buNone/>
              <a:defRPr>
                <a:latin typeface="Arial" panose="020B0604020202020204" pitchFamily="34" charset="0"/>
                <a:cs typeface="Arial" panose="020B0604020202020204" pitchFamily="34" charset="0"/>
              </a:defRPr>
            </a:lvl2pPr>
            <a:lvl3pPr marL="914400" indent="0">
              <a:lnSpc>
                <a:spcPct val="100000"/>
              </a:lnSpc>
              <a:buNone/>
              <a:defRPr>
                <a:latin typeface="Arial" panose="020B0604020202020204" pitchFamily="34" charset="0"/>
                <a:cs typeface="Arial" panose="020B0604020202020204" pitchFamily="34" charset="0"/>
              </a:defRPr>
            </a:lvl3pPr>
            <a:lvl4pPr marL="1371600" indent="0">
              <a:lnSpc>
                <a:spcPct val="100000"/>
              </a:lnSpc>
              <a:buNone/>
              <a:defRPr>
                <a:latin typeface="Arial" panose="020B0604020202020204" pitchFamily="34" charset="0"/>
                <a:cs typeface="Arial" panose="020B0604020202020204" pitchFamily="34" charset="0"/>
              </a:defRPr>
            </a:lvl4pPr>
            <a:lvl5pPr marL="1828800" indent="0">
              <a:lnSpc>
                <a:spcPct val="100000"/>
              </a:lnSpc>
              <a:buNone/>
              <a:defRPr>
                <a:latin typeface="Arial" panose="020B0604020202020204" pitchFamily="34" charset="0"/>
                <a:cs typeface="Arial" panose="020B0604020202020204" pitchFamily="34" charset="0"/>
              </a:defRPr>
            </a:lvl5p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číslo snímku 4">
            <a:extLst>
              <a:ext uri="{FF2B5EF4-FFF2-40B4-BE49-F238E27FC236}">
                <a16:creationId xmlns:a16="http://schemas.microsoft.com/office/drawing/2014/main" id="{F7275448-B2AF-4A31-B469-FAFF5E99FD3C}"/>
              </a:ext>
            </a:extLst>
          </p:cNvPr>
          <p:cNvSpPr txBox="1">
            <a:spLocks/>
          </p:cNvSpPr>
          <p:nvPr userDrawn="1"/>
        </p:nvSpPr>
        <p:spPr>
          <a:xfrm>
            <a:off x="11042650" y="456409"/>
            <a:ext cx="423446"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ulish Bold" pitchFamily="2" charset="-18"/>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18E280C-09BD-4291-9104-EDC85F70CC51}" type="slidenum">
              <a:rPr lang="cs-CZ" sz="800" smtClean="0">
                <a:latin typeface="Roboto Light" panose="02000000000000000000" pitchFamily="2" charset="0"/>
                <a:ea typeface="Roboto Light" panose="02000000000000000000" pitchFamily="2" charset="0"/>
                <a:cs typeface="Roboto Light" panose="02000000000000000000" pitchFamily="2" charset="0"/>
              </a:rPr>
              <a:pPr/>
              <a:t>‹#›</a:t>
            </a:fld>
            <a:endParaRPr lang="cs-CZ" dirty="0">
              <a:solidFill>
                <a:srgbClr val="575757"/>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9" name="Obrázek 8">
            <a:extLst>
              <a:ext uri="{FF2B5EF4-FFF2-40B4-BE49-F238E27FC236}">
                <a16:creationId xmlns:a16="http://schemas.microsoft.com/office/drawing/2014/main" id="{2B7ACE15-788E-B505-F787-ECFE9AB03DB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94894" y="135617"/>
            <a:ext cx="1343637" cy="1338042"/>
          </a:xfrm>
          <a:prstGeom prst="rect">
            <a:avLst/>
          </a:prstGeom>
        </p:spPr>
      </p:pic>
      <p:sp>
        <p:nvSpPr>
          <p:cNvPr id="11" name="Obdélník 10">
            <a:extLst>
              <a:ext uri="{FF2B5EF4-FFF2-40B4-BE49-F238E27FC236}">
                <a16:creationId xmlns:a16="http://schemas.microsoft.com/office/drawing/2014/main" id="{9DB43A7C-1039-453C-8EA3-88F85E1E9C0C}"/>
              </a:ext>
            </a:extLst>
          </p:cNvPr>
          <p:cNvSpPr/>
          <p:nvPr userDrawn="1"/>
        </p:nvSpPr>
        <p:spPr>
          <a:xfrm>
            <a:off x="0" y="6238959"/>
            <a:ext cx="12192000" cy="619041"/>
          </a:xfrm>
          <a:prstGeom prst="rect">
            <a:avLst/>
          </a:prstGeom>
          <a:solidFill>
            <a:srgbClr val="D9E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Zástupný symbol pro číslo snímku 4">
            <a:extLst>
              <a:ext uri="{FF2B5EF4-FFF2-40B4-BE49-F238E27FC236}">
                <a16:creationId xmlns:a16="http://schemas.microsoft.com/office/drawing/2014/main" id="{F4446758-BA5F-F968-56A5-BBE9F0411706}"/>
              </a:ext>
            </a:extLst>
          </p:cNvPr>
          <p:cNvSpPr txBox="1">
            <a:spLocks/>
          </p:cNvSpPr>
          <p:nvPr userDrawn="1"/>
        </p:nvSpPr>
        <p:spPr>
          <a:xfrm>
            <a:off x="11366834" y="6375188"/>
            <a:ext cx="423446"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ulish Bold" pitchFamily="2" charset="-18"/>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18E280C-09BD-4291-9104-EDC85F70CC51}" type="slidenum">
              <a:rPr lang="cs-CZ" sz="1200" b="0" smtClean="0">
                <a:solidFill>
                  <a:srgbClr val="005A85"/>
                </a:solidFill>
                <a:latin typeface="Arial" panose="020B0604020202020204" pitchFamily="34" charset="0"/>
                <a:ea typeface="Roboto Light" panose="02000000000000000000" pitchFamily="2" charset="0"/>
                <a:cs typeface="Arial" panose="020B0604020202020204" pitchFamily="34" charset="0"/>
              </a:rPr>
              <a:pPr/>
              <a:t>‹#›</a:t>
            </a:fld>
            <a:endParaRPr lang="cs-CZ" sz="1200" b="0" dirty="0">
              <a:solidFill>
                <a:srgbClr val="005A85"/>
              </a:solidFill>
              <a:latin typeface="Arial" panose="020B0604020202020204" pitchFamily="34" charset="0"/>
              <a:ea typeface="Roboto Light" panose="02000000000000000000" pitchFamily="2" charset="0"/>
              <a:cs typeface="Arial" panose="020B0604020202020204" pitchFamily="34" charset="0"/>
            </a:endParaRPr>
          </a:p>
        </p:txBody>
      </p:sp>
    </p:spTree>
    <p:extLst>
      <p:ext uri="{BB962C8B-B14F-4D97-AF65-F5344CB8AC3E}">
        <p14:creationId xmlns:p14="http://schemas.microsoft.com/office/powerpoint/2010/main" val="29102045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obsah 2 podnadpis bílá">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5A768C-3005-4839-9BB1-148A900E7787}"/>
              </a:ext>
            </a:extLst>
          </p:cNvPr>
          <p:cNvSpPr>
            <a:spLocks noGrp="1"/>
          </p:cNvSpPr>
          <p:nvPr>
            <p:ph type="title"/>
          </p:nvPr>
        </p:nvSpPr>
        <p:spPr>
          <a:xfrm>
            <a:off x="839788" y="365125"/>
            <a:ext cx="10515600" cy="1325563"/>
          </a:xfrm>
        </p:spPr>
        <p:txBody>
          <a:bodyPr>
            <a:noAutofit/>
          </a:bodyPr>
          <a:lstStyle>
            <a:lvl1pPr>
              <a:defRPr>
                <a:solidFill>
                  <a:srgbClr val="005A85"/>
                </a:solidFill>
                <a:latin typeface="Arial" panose="020B0604020202020204" pitchFamily="34" charset="0"/>
                <a:cs typeface="Arial" panose="020B0604020202020204" pitchFamily="34" charset="0"/>
              </a:defRPr>
            </a:lvl1pPr>
          </a:lstStyle>
          <a:p>
            <a:r>
              <a:rPr lang="cs-CZ" dirty="0"/>
              <a:t>Kliknutím lze upravit styl.</a:t>
            </a:r>
          </a:p>
        </p:txBody>
      </p:sp>
      <p:sp>
        <p:nvSpPr>
          <p:cNvPr id="3" name="Zástupný text 2">
            <a:extLst>
              <a:ext uri="{FF2B5EF4-FFF2-40B4-BE49-F238E27FC236}">
                <a16:creationId xmlns:a16="http://schemas.microsoft.com/office/drawing/2014/main" id="{9F4EC796-9DB1-426A-99DF-C05BEB519EFA}"/>
              </a:ext>
            </a:extLst>
          </p:cNvPr>
          <p:cNvSpPr>
            <a:spLocks noGrp="1"/>
          </p:cNvSpPr>
          <p:nvPr>
            <p:ph type="body" idx="1"/>
          </p:nvPr>
        </p:nvSpPr>
        <p:spPr>
          <a:xfrm>
            <a:off x="839788" y="1681163"/>
            <a:ext cx="5157787" cy="823912"/>
          </a:xfrm>
        </p:spPr>
        <p:txBody>
          <a:bodyPr anchor="ctr">
            <a:noAutofit/>
          </a:bodyPr>
          <a:lstStyle>
            <a:lvl1pPr marL="0" indent="0">
              <a:buNone/>
              <a:defRPr sz="2400" b="0">
                <a:latin typeface="Arial" panose="020B0604020202020204" pitchFamily="34" charset="0"/>
                <a:ea typeface="Roboto" panose="02000000000000000000"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 kliknutí můžete upravovat styly textu v předloze.</a:t>
            </a:r>
          </a:p>
        </p:txBody>
      </p:sp>
      <p:sp>
        <p:nvSpPr>
          <p:cNvPr id="4" name="Zástupný obsah 3">
            <a:extLst>
              <a:ext uri="{FF2B5EF4-FFF2-40B4-BE49-F238E27FC236}">
                <a16:creationId xmlns:a16="http://schemas.microsoft.com/office/drawing/2014/main" id="{14E27144-0798-4D2B-8A98-724337AA29E4}"/>
              </a:ext>
            </a:extLst>
          </p:cNvPr>
          <p:cNvSpPr>
            <a:spLocks noGrp="1"/>
          </p:cNvSpPr>
          <p:nvPr>
            <p:ph sz="half" idx="2"/>
          </p:nvPr>
        </p:nvSpPr>
        <p:spPr>
          <a:xfrm>
            <a:off x="839788" y="2505075"/>
            <a:ext cx="5157787" cy="3684588"/>
          </a:xfrm>
        </p:spPr>
        <p:txBody>
          <a:bodyPr>
            <a:noAutofit/>
          </a:bodyPr>
          <a:lstStyle>
            <a:lvl1pPr marL="0" indent="0">
              <a:lnSpc>
                <a:spcPct val="100000"/>
              </a:lnSpc>
              <a:buNone/>
              <a:defRPr sz="1800">
                <a:latin typeface="Arial" panose="020B0604020202020204" pitchFamily="34" charset="0"/>
                <a:cs typeface="Arial" panose="020B0604020202020204" pitchFamily="34" charset="0"/>
              </a:defRPr>
            </a:lvl1pPr>
            <a:lvl2pPr marL="457200" indent="0">
              <a:lnSpc>
                <a:spcPct val="100000"/>
              </a:lnSpc>
              <a:buNone/>
              <a:defRPr sz="1600">
                <a:latin typeface="Arial" panose="020B0604020202020204" pitchFamily="34" charset="0"/>
                <a:cs typeface="Arial" panose="020B0604020202020204" pitchFamily="34" charset="0"/>
              </a:defRPr>
            </a:lvl2pPr>
            <a:lvl3pPr marL="914400" indent="0">
              <a:lnSpc>
                <a:spcPct val="100000"/>
              </a:lnSpc>
              <a:buNone/>
              <a:defRPr sz="1400">
                <a:latin typeface="Arial" panose="020B0604020202020204" pitchFamily="34" charset="0"/>
                <a:cs typeface="Arial" panose="020B0604020202020204" pitchFamily="34" charset="0"/>
              </a:defRPr>
            </a:lvl3pPr>
            <a:lvl4pPr marL="1371600" indent="0">
              <a:lnSpc>
                <a:spcPct val="100000"/>
              </a:lnSpc>
              <a:buNone/>
              <a:defRPr sz="1200">
                <a:latin typeface="Arial" panose="020B0604020202020204" pitchFamily="34" charset="0"/>
                <a:cs typeface="Arial" panose="020B0604020202020204" pitchFamily="34" charset="0"/>
              </a:defRPr>
            </a:lvl4pPr>
            <a:lvl5pPr marL="1828800" indent="0">
              <a:lnSpc>
                <a:spcPct val="100000"/>
              </a:lnSpc>
              <a:buNone/>
              <a:defRPr>
                <a:latin typeface="Arial" panose="020B0604020202020204" pitchFamily="34" charset="0"/>
                <a:cs typeface="Arial" panose="020B0604020202020204" pitchFamily="34" charset="0"/>
              </a:defRPr>
            </a:lvl5p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text 4">
            <a:extLst>
              <a:ext uri="{FF2B5EF4-FFF2-40B4-BE49-F238E27FC236}">
                <a16:creationId xmlns:a16="http://schemas.microsoft.com/office/drawing/2014/main" id="{CF641FAB-8271-44B6-B155-DCEF14899D8A}"/>
              </a:ext>
            </a:extLst>
          </p:cNvPr>
          <p:cNvSpPr>
            <a:spLocks noGrp="1"/>
          </p:cNvSpPr>
          <p:nvPr>
            <p:ph type="body" sz="quarter" idx="3"/>
          </p:nvPr>
        </p:nvSpPr>
        <p:spPr>
          <a:xfrm>
            <a:off x="6172200" y="1681163"/>
            <a:ext cx="5183188" cy="823912"/>
          </a:xfrm>
        </p:spPr>
        <p:txBody>
          <a:bodyPr anchor="ctr">
            <a:noAutofit/>
          </a:bodyPr>
          <a:lstStyle>
            <a:lvl1pPr marL="0" indent="0">
              <a:buNone/>
              <a:defRPr sz="2400" b="0">
                <a:latin typeface="Arial" panose="020B0604020202020204" pitchFamily="34" charset="0"/>
                <a:ea typeface="Roboto" panose="02000000000000000000"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 kliknutí můžete upravovat styly textu v předloze.</a:t>
            </a:r>
          </a:p>
        </p:txBody>
      </p:sp>
      <p:sp>
        <p:nvSpPr>
          <p:cNvPr id="6" name="Zástupný obsah 5">
            <a:extLst>
              <a:ext uri="{FF2B5EF4-FFF2-40B4-BE49-F238E27FC236}">
                <a16:creationId xmlns:a16="http://schemas.microsoft.com/office/drawing/2014/main" id="{E0C77AA9-15E9-42CB-9CBB-BD35EC775545}"/>
              </a:ext>
            </a:extLst>
          </p:cNvPr>
          <p:cNvSpPr>
            <a:spLocks noGrp="1"/>
          </p:cNvSpPr>
          <p:nvPr>
            <p:ph sz="quarter" idx="4"/>
          </p:nvPr>
        </p:nvSpPr>
        <p:spPr>
          <a:xfrm>
            <a:off x="6172200" y="2505075"/>
            <a:ext cx="5183188" cy="3684588"/>
          </a:xfrm>
        </p:spPr>
        <p:txBody>
          <a:bodyPr>
            <a:noAutofit/>
          </a:bodyPr>
          <a:lstStyle>
            <a:lvl1pPr marL="0" indent="0">
              <a:lnSpc>
                <a:spcPct val="100000"/>
              </a:lnSpc>
              <a:buNone/>
              <a:defRPr sz="1800">
                <a:latin typeface="Arial" panose="020B0604020202020204" pitchFamily="34" charset="0"/>
                <a:cs typeface="Arial" panose="020B0604020202020204" pitchFamily="34" charset="0"/>
              </a:defRPr>
            </a:lvl1pPr>
            <a:lvl2pPr marL="457200" indent="0">
              <a:lnSpc>
                <a:spcPct val="100000"/>
              </a:lnSpc>
              <a:buNone/>
              <a:defRPr sz="1600">
                <a:latin typeface="Arial" panose="020B0604020202020204" pitchFamily="34" charset="0"/>
                <a:cs typeface="Arial" panose="020B0604020202020204" pitchFamily="34" charset="0"/>
              </a:defRPr>
            </a:lvl2pPr>
            <a:lvl3pPr marL="914400" indent="0">
              <a:lnSpc>
                <a:spcPct val="100000"/>
              </a:lnSpc>
              <a:buNone/>
              <a:defRPr sz="1400">
                <a:latin typeface="Arial" panose="020B0604020202020204" pitchFamily="34" charset="0"/>
                <a:cs typeface="Arial" panose="020B0604020202020204" pitchFamily="34" charset="0"/>
              </a:defRPr>
            </a:lvl3pPr>
            <a:lvl4pPr marL="1371600" indent="0">
              <a:lnSpc>
                <a:spcPct val="100000"/>
              </a:lnSpc>
              <a:buNone/>
              <a:defRPr sz="1200">
                <a:latin typeface="Arial" panose="020B0604020202020204" pitchFamily="34" charset="0"/>
                <a:cs typeface="Arial" panose="020B0604020202020204" pitchFamily="34" charset="0"/>
              </a:defRPr>
            </a:lvl4pPr>
            <a:lvl5pPr marL="1828800" indent="0">
              <a:lnSpc>
                <a:spcPct val="100000"/>
              </a:lnSpc>
              <a:buNone/>
              <a:defRPr>
                <a:latin typeface="Arial" panose="020B0604020202020204" pitchFamily="34" charset="0"/>
                <a:cs typeface="Arial" panose="020B0604020202020204" pitchFamily="34" charset="0"/>
              </a:defRPr>
            </a:lvl5p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11" name="Obrázek 10">
            <a:extLst>
              <a:ext uri="{FF2B5EF4-FFF2-40B4-BE49-F238E27FC236}">
                <a16:creationId xmlns:a16="http://schemas.microsoft.com/office/drawing/2014/main" id="{EFFBF03D-54FC-9F26-E569-175D134A228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94894" y="135617"/>
            <a:ext cx="1343637" cy="1338042"/>
          </a:xfrm>
          <a:prstGeom prst="rect">
            <a:avLst/>
          </a:prstGeom>
        </p:spPr>
      </p:pic>
      <p:sp>
        <p:nvSpPr>
          <p:cNvPr id="13" name="Obdélník 12">
            <a:extLst>
              <a:ext uri="{FF2B5EF4-FFF2-40B4-BE49-F238E27FC236}">
                <a16:creationId xmlns:a16="http://schemas.microsoft.com/office/drawing/2014/main" id="{D7264020-6621-3CE8-5959-523B304E2FF1}"/>
              </a:ext>
            </a:extLst>
          </p:cNvPr>
          <p:cNvSpPr/>
          <p:nvPr userDrawn="1"/>
        </p:nvSpPr>
        <p:spPr>
          <a:xfrm>
            <a:off x="0" y="6238959"/>
            <a:ext cx="12192000" cy="619041"/>
          </a:xfrm>
          <a:prstGeom prst="rect">
            <a:avLst/>
          </a:prstGeom>
          <a:solidFill>
            <a:srgbClr val="D9E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Zástupný symbol pro číslo snímku 4">
            <a:extLst>
              <a:ext uri="{FF2B5EF4-FFF2-40B4-BE49-F238E27FC236}">
                <a16:creationId xmlns:a16="http://schemas.microsoft.com/office/drawing/2014/main" id="{2F67B741-F1BD-68B8-E559-FB631C4C7CB1}"/>
              </a:ext>
            </a:extLst>
          </p:cNvPr>
          <p:cNvSpPr txBox="1">
            <a:spLocks/>
          </p:cNvSpPr>
          <p:nvPr userDrawn="1"/>
        </p:nvSpPr>
        <p:spPr>
          <a:xfrm>
            <a:off x="11366834" y="6375188"/>
            <a:ext cx="423446"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ulish Bold" pitchFamily="2" charset="-18"/>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18E280C-09BD-4291-9104-EDC85F70CC51}" type="slidenum">
              <a:rPr lang="cs-CZ" sz="1200" b="0" smtClean="0">
                <a:solidFill>
                  <a:srgbClr val="005A85"/>
                </a:solidFill>
                <a:latin typeface="Arial" panose="020B0604020202020204" pitchFamily="34" charset="0"/>
                <a:ea typeface="Roboto Light" panose="02000000000000000000" pitchFamily="2" charset="0"/>
                <a:cs typeface="Arial" panose="020B0604020202020204" pitchFamily="34" charset="0"/>
              </a:rPr>
              <a:pPr/>
              <a:t>‹#›</a:t>
            </a:fld>
            <a:endParaRPr lang="cs-CZ" sz="1200" b="0" dirty="0">
              <a:solidFill>
                <a:srgbClr val="005A85"/>
              </a:solidFill>
              <a:latin typeface="Arial" panose="020B0604020202020204" pitchFamily="34" charset="0"/>
              <a:ea typeface="Roboto Light" panose="02000000000000000000" pitchFamily="2" charset="0"/>
              <a:cs typeface="Arial" panose="020B0604020202020204" pitchFamily="34" charset="0"/>
            </a:endParaRPr>
          </a:p>
        </p:txBody>
      </p:sp>
    </p:spTree>
    <p:extLst>
      <p:ext uri="{BB962C8B-B14F-4D97-AF65-F5344CB8AC3E}">
        <p14:creationId xmlns:p14="http://schemas.microsoft.com/office/powerpoint/2010/main" val="1351937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jenom nadpis bílá">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3F85E5-0A12-4274-9158-7C34699E816A}"/>
              </a:ext>
            </a:extLst>
          </p:cNvPr>
          <p:cNvSpPr>
            <a:spLocks noGrp="1"/>
          </p:cNvSpPr>
          <p:nvPr>
            <p:ph type="title"/>
          </p:nvPr>
        </p:nvSpPr>
        <p:spPr>
          <a:xfrm>
            <a:off x="838200" y="365125"/>
            <a:ext cx="10509250" cy="1325563"/>
          </a:xfrm>
        </p:spPr>
        <p:txBody>
          <a:bodyPr>
            <a:noAutofit/>
          </a:bodyPr>
          <a:lstStyle>
            <a:lvl1pPr>
              <a:defRPr>
                <a:solidFill>
                  <a:srgbClr val="005A85"/>
                </a:solidFill>
                <a:latin typeface="Arial" panose="020B0604020202020204" pitchFamily="34" charset="0"/>
                <a:cs typeface="Arial" panose="020B0604020202020204" pitchFamily="34" charset="0"/>
              </a:defRPr>
            </a:lvl1pPr>
          </a:lstStyle>
          <a:p>
            <a:r>
              <a:rPr lang="cs-CZ" dirty="0"/>
              <a:t>Kliknutím lze upravit styl.</a:t>
            </a:r>
          </a:p>
        </p:txBody>
      </p:sp>
      <p:sp>
        <p:nvSpPr>
          <p:cNvPr id="6" name="Zástupný text 2">
            <a:extLst>
              <a:ext uri="{FF2B5EF4-FFF2-40B4-BE49-F238E27FC236}">
                <a16:creationId xmlns:a16="http://schemas.microsoft.com/office/drawing/2014/main" id="{DB1DAF73-C0A8-474E-9CF8-001D37C90124}"/>
              </a:ext>
            </a:extLst>
          </p:cNvPr>
          <p:cNvSpPr>
            <a:spLocks noGrp="1"/>
          </p:cNvSpPr>
          <p:nvPr>
            <p:ph type="body" idx="1"/>
          </p:nvPr>
        </p:nvSpPr>
        <p:spPr>
          <a:xfrm>
            <a:off x="831850" y="1690688"/>
            <a:ext cx="10509250" cy="1500187"/>
          </a:xfrm>
        </p:spPr>
        <p:txBody>
          <a:bodyPr>
            <a:noAutofit/>
          </a:bodyPr>
          <a:lstStyle>
            <a:lvl1pPr marL="0" indent="0">
              <a:lnSpc>
                <a:spcPct val="100000"/>
              </a:lnSpc>
              <a:buNone/>
              <a:defRPr sz="18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Po kliknutí můžete upravovat styly textu v předloze.</a:t>
            </a:r>
          </a:p>
        </p:txBody>
      </p:sp>
      <p:pic>
        <p:nvPicPr>
          <p:cNvPr id="11" name="Obrázek 10">
            <a:extLst>
              <a:ext uri="{FF2B5EF4-FFF2-40B4-BE49-F238E27FC236}">
                <a16:creationId xmlns:a16="http://schemas.microsoft.com/office/drawing/2014/main" id="{919C7079-6630-E7D5-AD31-79B1B9AF6F3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94894" y="135617"/>
            <a:ext cx="1343637" cy="1338042"/>
          </a:xfrm>
          <a:prstGeom prst="rect">
            <a:avLst/>
          </a:prstGeom>
        </p:spPr>
      </p:pic>
      <p:sp>
        <p:nvSpPr>
          <p:cNvPr id="7" name="Obdélník 6">
            <a:extLst>
              <a:ext uri="{FF2B5EF4-FFF2-40B4-BE49-F238E27FC236}">
                <a16:creationId xmlns:a16="http://schemas.microsoft.com/office/drawing/2014/main" id="{27379D0B-9A91-FB28-5A33-5384FD81E5B4}"/>
              </a:ext>
            </a:extLst>
          </p:cNvPr>
          <p:cNvSpPr/>
          <p:nvPr userDrawn="1"/>
        </p:nvSpPr>
        <p:spPr>
          <a:xfrm>
            <a:off x="0" y="6238959"/>
            <a:ext cx="12192000" cy="619041"/>
          </a:xfrm>
          <a:prstGeom prst="rect">
            <a:avLst/>
          </a:prstGeom>
          <a:solidFill>
            <a:srgbClr val="D9E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ástupný symbol pro číslo snímku 4">
            <a:extLst>
              <a:ext uri="{FF2B5EF4-FFF2-40B4-BE49-F238E27FC236}">
                <a16:creationId xmlns:a16="http://schemas.microsoft.com/office/drawing/2014/main" id="{EB7691B9-9A89-476A-7FE4-25DE17BA25F4}"/>
              </a:ext>
            </a:extLst>
          </p:cNvPr>
          <p:cNvSpPr txBox="1">
            <a:spLocks/>
          </p:cNvSpPr>
          <p:nvPr userDrawn="1"/>
        </p:nvSpPr>
        <p:spPr>
          <a:xfrm>
            <a:off x="11366834" y="6375188"/>
            <a:ext cx="423446"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ulish Bold" pitchFamily="2" charset="-18"/>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18E280C-09BD-4291-9104-EDC85F70CC51}" type="slidenum">
              <a:rPr lang="cs-CZ" sz="1200" b="0" smtClean="0">
                <a:solidFill>
                  <a:srgbClr val="005A85"/>
                </a:solidFill>
                <a:latin typeface="Arial" panose="020B0604020202020204" pitchFamily="34" charset="0"/>
                <a:ea typeface="Roboto Light" panose="02000000000000000000" pitchFamily="2" charset="0"/>
                <a:cs typeface="Arial" panose="020B0604020202020204" pitchFamily="34" charset="0"/>
              </a:rPr>
              <a:pPr/>
              <a:t>‹#›</a:t>
            </a:fld>
            <a:endParaRPr lang="cs-CZ" sz="1200" b="0" dirty="0">
              <a:solidFill>
                <a:srgbClr val="005A85"/>
              </a:solidFill>
              <a:latin typeface="Arial" panose="020B0604020202020204" pitchFamily="34" charset="0"/>
              <a:ea typeface="Roboto Light" panose="02000000000000000000" pitchFamily="2" charset="0"/>
              <a:cs typeface="Arial" panose="020B0604020202020204" pitchFamily="34" charset="0"/>
            </a:endParaRPr>
          </a:p>
        </p:txBody>
      </p:sp>
    </p:spTree>
    <p:extLst>
      <p:ext uri="{BB962C8B-B14F-4D97-AF65-F5344CB8AC3E}">
        <p14:creationId xmlns:p14="http://schemas.microsoft.com/office/powerpoint/2010/main" val="4143182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9036CC7-BF31-4350-A361-79A604B06A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B18E86EA-AB3B-4A2F-AE60-A9AE97E3AB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819846785"/>
      </p:ext>
    </p:extLst>
  </p:cSld>
  <p:clrMap bg1="lt1" tx1="dk1" bg2="lt2" tx2="dk2" accent1="accent1" accent2="accent2" accent3="accent3" accent4="accent4" accent5="accent5" accent6="accent6" hlink="hlink" folHlink="folHlink"/>
  <p:sldLayoutIdLst>
    <p:sldLayoutId id="2147483658" r:id="rId1"/>
    <p:sldLayoutId id="2147483662" r:id="rId2"/>
    <p:sldLayoutId id="2147483669" r:id="rId3"/>
    <p:sldLayoutId id="2147483651" r:id="rId4"/>
    <p:sldLayoutId id="2147483667" r:id="rId5"/>
    <p:sldLayoutId id="2147483668" r:id="rId6"/>
    <p:sldLayoutId id="2147483666" r:id="rId7"/>
    <p:sldLayoutId id="2147483665" r:id="rId8"/>
    <p:sldLayoutId id="2147483664" r:id="rId9"/>
    <p:sldLayoutId id="2147483657" r:id="rId10"/>
    <p:sldLayoutId id="2147483661" r:id="rId11"/>
    <p:sldLayoutId id="2147483659" r:id="rId12"/>
    <p:sldLayoutId id="2147483663" r:id="rId13"/>
  </p:sldLayoutIdLst>
  <p:hf hdr="0" ftr="0" dt="0"/>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Roboto" panose="02000000000000000000"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6A8920-2912-4630-9833-091A8CC21F29}"/>
              </a:ext>
            </a:extLst>
          </p:cNvPr>
          <p:cNvSpPr>
            <a:spLocks noGrp="1"/>
          </p:cNvSpPr>
          <p:nvPr>
            <p:ph type="ctrTitle"/>
          </p:nvPr>
        </p:nvSpPr>
        <p:spPr>
          <a:xfrm>
            <a:off x="2029650" y="792480"/>
            <a:ext cx="7104186" cy="2522644"/>
          </a:xfrm>
        </p:spPr>
        <p:txBody>
          <a:bodyPr/>
          <a:lstStyle/>
          <a:p>
            <a:r>
              <a:rPr lang="cs-CZ" dirty="0" smtClean="0"/>
              <a:t>Národní výzkum </a:t>
            </a:r>
            <a:br>
              <a:rPr lang="cs-CZ" dirty="0" smtClean="0"/>
            </a:br>
            <a:r>
              <a:rPr lang="cs-CZ" dirty="0" smtClean="0"/>
              <a:t>užívání tabáku a alkoholu v České republice 2022</a:t>
            </a:r>
            <a:br>
              <a:rPr lang="cs-CZ" dirty="0" smtClean="0"/>
            </a:br>
            <a:r>
              <a:rPr lang="cs-CZ" dirty="0" smtClean="0"/>
              <a:t>(NAUTA)</a:t>
            </a:r>
            <a:endParaRPr lang="cs-CZ" dirty="0"/>
          </a:p>
        </p:txBody>
      </p:sp>
      <p:sp>
        <p:nvSpPr>
          <p:cNvPr id="3" name="Zástupný text 2">
            <a:extLst>
              <a:ext uri="{FF2B5EF4-FFF2-40B4-BE49-F238E27FC236}">
                <a16:creationId xmlns:a16="http://schemas.microsoft.com/office/drawing/2014/main" id="{EA79464B-7F19-4B7A-A53D-3E7BCC95220F}"/>
              </a:ext>
            </a:extLst>
          </p:cNvPr>
          <p:cNvSpPr>
            <a:spLocks noGrp="1"/>
          </p:cNvSpPr>
          <p:nvPr>
            <p:ph type="subTitle" idx="1"/>
          </p:nvPr>
        </p:nvSpPr>
        <p:spPr>
          <a:xfrm>
            <a:off x="2252389" y="3789484"/>
            <a:ext cx="6658708" cy="1758463"/>
          </a:xfrm>
        </p:spPr>
        <p:txBody>
          <a:bodyPr/>
          <a:lstStyle/>
          <a:p>
            <a:pPr>
              <a:lnSpc>
                <a:spcPct val="100000"/>
              </a:lnSpc>
              <a:spcBef>
                <a:spcPts val="0"/>
              </a:spcBef>
            </a:pPr>
            <a:r>
              <a:rPr lang="cs-CZ" sz="2000" b="1" dirty="0">
                <a:solidFill>
                  <a:schemeClr val="tx1"/>
                </a:solidFill>
              </a:rPr>
              <a:t>MUDr. Marie Nejedlá</a:t>
            </a:r>
          </a:p>
          <a:p>
            <a:pPr>
              <a:lnSpc>
                <a:spcPct val="100000"/>
              </a:lnSpc>
              <a:spcBef>
                <a:spcPts val="0"/>
              </a:spcBef>
            </a:pPr>
            <a:r>
              <a:rPr lang="cs-CZ" sz="2000" b="1" dirty="0">
                <a:solidFill>
                  <a:schemeClr val="tx1"/>
                </a:solidFill>
              </a:rPr>
              <a:t>Vedoucí Centra podpory veřejného zdraví </a:t>
            </a:r>
          </a:p>
          <a:p>
            <a:pPr>
              <a:lnSpc>
                <a:spcPct val="100000"/>
              </a:lnSpc>
              <a:spcBef>
                <a:spcPts val="0"/>
              </a:spcBef>
            </a:pPr>
            <a:r>
              <a:rPr lang="cs-CZ" sz="2000" b="1" dirty="0">
                <a:solidFill>
                  <a:schemeClr val="tx1"/>
                </a:solidFill>
              </a:rPr>
              <a:t>Státní zdravotní </a:t>
            </a:r>
            <a:r>
              <a:rPr lang="cs-CZ" sz="2000" b="1" dirty="0" smtClean="0">
                <a:solidFill>
                  <a:schemeClr val="tx1"/>
                </a:solidFill>
              </a:rPr>
              <a:t>ústav</a:t>
            </a:r>
          </a:p>
          <a:p>
            <a:endParaRPr lang="cs-CZ" dirty="0">
              <a:solidFill>
                <a:schemeClr val="tx1"/>
              </a:solidFill>
            </a:endParaRPr>
          </a:p>
          <a:p>
            <a:pPr>
              <a:spcBef>
                <a:spcPts val="600"/>
              </a:spcBef>
            </a:pPr>
            <a:r>
              <a:rPr lang="cs-CZ" sz="1400" dirty="0">
                <a:solidFill>
                  <a:schemeClr val="tx1"/>
                </a:solidFill>
              </a:rPr>
              <a:t>Květen 2023</a:t>
            </a:r>
          </a:p>
        </p:txBody>
      </p:sp>
    </p:spTree>
    <p:extLst>
      <p:ext uri="{BB962C8B-B14F-4D97-AF65-F5344CB8AC3E}">
        <p14:creationId xmlns:p14="http://schemas.microsoft.com/office/powerpoint/2010/main" val="3133543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987998" y="534611"/>
            <a:ext cx="7765602" cy="918065"/>
          </a:xfrm>
        </p:spPr>
        <p:txBody>
          <a:bodyPr/>
          <a:lstStyle/>
          <a:p>
            <a:pPr algn="ctr"/>
            <a:r>
              <a:rPr lang="cs-CZ" altLang="cs-CZ" sz="3200" dirty="0"/>
              <a:t>Užívání elektronických cigaret</a:t>
            </a:r>
            <a:endParaRPr lang="cs-CZ" sz="3200" dirty="0"/>
          </a:p>
        </p:txBody>
      </p:sp>
      <p:sp>
        <p:nvSpPr>
          <p:cNvPr id="6" name="TextovéPole 1"/>
          <p:cNvSpPr txBox="1">
            <a:spLocks noChangeArrowheads="1"/>
          </p:cNvSpPr>
          <p:nvPr/>
        </p:nvSpPr>
        <p:spPr bwMode="auto">
          <a:xfrm>
            <a:off x="274849" y="5380017"/>
            <a:ext cx="114226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000" dirty="0"/>
              <a:t>Uvedené údaje vyjadřují procenta (95% CI).</a:t>
            </a:r>
          </a:p>
          <a:p>
            <a:pPr>
              <a:spcBef>
                <a:spcPct val="0"/>
              </a:spcBef>
              <a:buFontTx/>
              <a:buNone/>
            </a:pPr>
            <a:r>
              <a:rPr lang="cs-CZ" altLang="cs-CZ" sz="1000" dirty="0">
                <a:ea typeface="ＭＳ Ｐゴシック" panose="020B0600070205080204" pitchFamily="34" charset="-128"/>
              </a:rPr>
              <a:t>Zahrnuje každodenní i příležitostné užívání elektronických cigaret.</a:t>
            </a:r>
          </a:p>
          <a:p>
            <a:pPr>
              <a:spcBef>
                <a:spcPct val="0"/>
              </a:spcBef>
              <a:buFontTx/>
              <a:buNone/>
            </a:pPr>
            <a:r>
              <a:rPr lang="cs-CZ" altLang="cs-CZ" sz="1000" dirty="0">
                <a:ea typeface="ＭＳ Ｐゴシック" panose="020B0600070205080204" pitchFamily="34" charset="-128"/>
              </a:rPr>
              <a:t>Poznámka: ze současných uživatelů EC </a:t>
            </a:r>
            <a:r>
              <a:rPr lang="cs-CZ" altLang="cs-CZ" sz="1000" dirty="0" smtClean="0">
                <a:ea typeface="ＭＳ Ｐゴシック" panose="020B0600070205080204" pitchFamily="34" charset="-128"/>
              </a:rPr>
              <a:t>63,4 </a:t>
            </a:r>
            <a:r>
              <a:rPr lang="cs-CZ" altLang="cs-CZ" sz="1000" dirty="0">
                <a:ea typeface="ＭＳ Ｐゴシック" panose="020B0600070205080204" pitchFamily="34" charset="-128"/>
              </a:rPr>
              <a:t>% uvádí, že užívá EC s nikotinem, </a:t>
            </a:r>
            <a:r>
              <a:rPr lang="cs-CZ" altLang="cs-CZ" sz="1000" dirty="0" smtClean="0">
                <a:ea typeface="ＭＳ Ｐゴシック" panose="020B0600070205080204" pitchFamily="34" charset="-128"/>
              </a:rPr>
              <a:t>12,8 </a:t>
            </a:r>
            <a:r>
              <a:rPr lang="cs-CZ" altLang="cs-CZ" sz="1000" dirty="0">
                <a:ea typeface="ＭＳ Ｐゴシック" panose="020B0600070205080204" pitchFamily="34" charset="-128"/>
              </a:rPr>
              <a:t>% bez nikotinu, a </a:t>
            </a:r>
            <a:r>
              <a:rPr lang="cs-CZ" altLang="cs-CZ" sz="1000" dirty="0" smtClean="0">
                <a:ea typeface="ＭＳ Ｐゴシック" panose="020B0600070205080204" pitchFamily="34" charset="-128"/>
              </a:rPr>
              <a:t>17,4 </a:t>
            </a:r>
            <a:r>
              <a:rPr lang="cs-CZ" altLang="cs-CZ" sz="1000" dirty="0">
                <a:ea typeface="ＭＳ Ｐゴシック" panose="020B0600070205080204" pitchFamily="34" charset="-128"/>
              </a:rPr>
              <a:t>% uživatelů udává, že kombinuje EC s nikotinem a bez nikotinu. </a:t>
            </a:r>
          </a:p>
          <a:p>
            <a:pPr>
              <a:spcBef>
                <a:spcPct val="0"/>
              </a:spcBef>
              <a:buFontTx/>
              <a:buNone/>
            </a:pPr>
            <a:endParaRPr lang="cs-CZ" altLang="cs-CZ" sz="1000" dirty="0"/>
          </a:p>
        </p:txBody>
      </p:sp>
      <p:pic>
        <p:nvPicPr>
          <p:cNvPr id="5" name="Obrázek 4"/>
          <p:cNvPicPr>
            <a:picLocks noChangeAspect="1"/>
          </p:cNvPicPr>
          <p:nvPr/>
        </p:nvPicPr>
        <p:blipFill>
          <a:blip r:embed="rId3"/>
          <a:stretch>
            <a:fillRect/>
          </a:stretch>
        </p:blipFill>
        <p:spPr>
          <a:xfrm>
            <a:off x="2731710" y="1452676"/>
            <a:ext cx="6278177" cy="3532322"/>
          </a:xfrm>
          <a:prstGeom prst="rect">
            <a:avLst/>
          </a:prstGeom>
        </p:spPr>
      </p:pic>
    </p:spTree>
    <p:extLst>
      <p:ext uri="{BB962C8B-B14F-4D97-AF65-F5344CB8AC3E}">
        <p14:creationId xmlns:p14="http://schemas.microsoft.com/office/powerpoint/2010/main" val="2921281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8004" y="1154850"/>
            <a:ext cx="11079226" cy="719328"/>
          </a:xfrm>
        </p:spPr>
        <p:txBody>
          <a:bodyPr/>
          <a:lstStyle/>
          <a:p>
            <a:r>
              <a:rPr lang="cs-CZ" altLang="cs-CZ" sz="3200" dirty="0"/>
              <a:t>Užívání elektronických </a:t>
            </a:r>
            <a:r>
              <a:rPr lang="cs-CZ" altLang="cs-CZ" sz="3200" dirty="0" smtClean="0"/>
              <a:t>cigaret podle věkových skupin</a:t>
            </a:r>
            <a:endParaRPr lang="cs-CZ" sz="3200" dirty="0"/>
          </a:p>
        </p:txBody>
      </p:sp>
      <p:sp>
        <p:nvSpPr>
          <p:cNvPr id="8" name="TextovéPole 7"/>
          <p:cNvSpPr txBox="1"/>
          <p:nvPr/>
        </p:nvSpPr>
        <p:spPr>
          <a:xfrm>
            <a:off x="540751" y="5561704"/>
            <a:ext cx="7217664" cy="677108"/>
          </a:xfrm>
          <a:prstGeom prst="rect">
            <a:avLst/>
          </a:prstGeom>
          <a:noFill/>
        </p:spPr>
        <p:txBody>
          <a:bodyPr wrap="square" rtlCol="0">
            <a:spAutoFit/>
          </a:bodyPr>
          <a:lstStyle/>
          <a:p>
            <a:pPr>
              <a:spcBef>
                <a:spcPct val="0"/>
              </a:spcBef>
              <a:buFontTx/>
              <a:buNone/>
            </a:pPr>
            <a:r>
              <a:rPr lang="cs-CZ" altLang="cs-CZ" sz="1000" dirty="0">
                <a:latin typeface="Arial" panose="020B0604020202020204" pitchFamily="34" charset="0"/>
                <a:cs typeface="Arial" panose="020B0604020202020204" pitchFamily="34" charset="0"/>
              </a:rPr>
              <a:t>Uvedené údaje vyjadřují procenta (95% CI).</a:t>
            </a:r>
          </a:p>
          <a:p>
            <a:pPr>
              <a:spcBef>
                <a:spcPct val="0"/>
              </a:spcBef>
              <a:buFontTx/>
              <a:buNone/>
            </a:pPr>
            <a:r>
              <a:rPr lang="cs-CZ" altLang="cs-CZ" sz="1000" dirty="0">
                <a:latin typeface="Arial" panose="020B0604020202020204" pitchFamily="34" charset="0"/>
                <a:ea typeface="ＭＳ Ｐゴシック" panose="020B0600070205080204" pitchFamily="34" charset="-128"/>
                <a:cs typeface="Arial" panose="020B0604020202020204" pitchFamily="34" charset="0"/>
              </a:rPr>
              <a:t>Zahrnuje každodenní i příležitostné užívání elektronických cigaret.</a:t>
            </a:r>
          </a:p>
          <a:p>
            <a:endParaRPr lang="cs-CZ" dirty="0"/>
          </a:p>
        </p:txBody>
      </p:sp>
      <p:pic>
        <p:nvPicPr>
          <p:cNvPr id="10" name="Obrázek 9"/>
          <p:cNvPicPr>
            <a:picLocks noChangeAspect="1"/>
          </p:cNvPicPr>
          <p:nvPr/>
        </p:nvPicPr>
        <p:blipFill>
          <a:blip r:embed="rId3"/>
          <a:stretch>
            <a:fillRect/>
          </a:stretch>
        </p:blipFill>
        <p:spPr>
          <a:xfrm>
            <a:off x="6354110" y="1980411"/>
            <a:ext cx="5383120" cy="3136506"/>
          </a:xfrm>
          <a:prstGeom prst="rect">
            <a:avLst/>
          </a:prstGeom>
        </p:spPr>
      </p:pic>
      <p:pic>
        <p:nvPicPr>
          <p:cNvPr id="4" name="Obrázek 3"/>
          <p:cNvPicPr>
            <a:picLocks noChangeAspect="1"/>
          </p:cNvPicPr>
          <p:nvPr/>
        </p:nvPicPr>
        <p:blipFill>
          <a:blip r:embed="rId4"/>
          <a:stretch>
            <a:fillRect/>
          </a:stretch>
        </p:blipFill>
        <p:spPr>
          <a:xfrm>
            <a:off x="658004" y="1980411"/>
            <a:ext cx="5383120" cy="3153832"/>
          </a:xfrm>
          <a:prstGeom prst="rect">
            <a:avLst/>
          </a:prstGeom>
        </p:spPr>
      </p:pic>
    </p:spTree>
    <p:extLst>
      <p:ext uri="{BB962C8B-B14F-4D97-AF65-F5344CB8AC3E}">
        <p14:creationId xmlns:p14="http://schemas.microsoft.com/office/powerpoint/2010/main" val="1978168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290483" y="158647"/>
            <a:ext cx="10509250" cy="1325563"/>
          </a:xfrm>
        </p:spPr>
        <p:txBody>
          <a:bodyPr/>
          <a:lstStyle/>
          <a:p>
            <a:r>
              <a:rPr lang="cs-CZ" altLang="cs-CZ" sz="3200" dirty="0"/>
              <a:t>Důvody užívání elektronických cigaret (EC)</a:t>
            </a:r>
            <a:endParaRPr lang="cs-CZ" sz="3200" dirty="0"/>
          </a:p>
        </p:txBody>
      </p:sp>
      <p:sp>
        <p:nvSpPr>
          <p:cNvPr id="6" name="TextovéPole 2"/>
          <p:cNvSpPr txBox="1">
            <a:spLocks noChangeArrowheads="1"/>
          </p:cNvSpPr>
          <p:nvPr/>
        </p:nvSpPr>
        <p:spPr bwMode="auto">
          <a:xfrm>
            <a:off x="290154" y="5437904"/>
            <a:ext cx="1131191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000" dirty="0">
                <a:ea typeface="ＭＳ Ｐゴシック" panose="020B0600070205080204" pitchFamily="34" charset="-128"/>
                <a:cs typeface="Arial" panose="020B0604020202020204" pitchFamily="34" charset="0"/>
              </a:rPr>
              <a:t>Uvedené údaje vyjadřují procenta (95% CI).</a:t>
            </a:r>
          </a:p>
          <a:p>
            <a:pPr eaLnBrk="1" hangingPunct="1">
              <a:spcBef>
                <a:spcPct val="0"/>
              </a:spcBef>
              <a:buFontTx/>
              <a:buNone/>
            </a:pPr>
            <a:r>
              <a:rPr lang="cs-CZ" altLang="cs-CZ" sz="1000" dirty="0">
                <a:ea typeface="ＭＳ Ｐゴシック" panose="020B0600070205080204" pitchFamily="34" charset="-128"/>
                <a:cs typeface="Arial" panose="020B0604020202020204" pitchFamily="34" charset="0"/>
              </a:rPr>
              <a:t>Respondent může vybrat více možností zároveň. </a:t>
            </a:r>
          </a:p>
          <a:p>
            <a:pPr>
              <a:spcBef>
                <a:spcPct val="0"/>
              </a:spcBef>
              <a:buNone/>
            </a:pPr>
            <a:r>
              <a:rPr lang="cs-CZ" altLang="cs-CZ" sz="1000" dirty="0">
                <a:ea typeface="ＭＳ Ｐゴシック" panose="020B0600070205080204" pitchFamily="34" charset="-128"/>
                <a:cs typeface="Arial" panose="020B0604020202020204" pitchFamily="34" charset="0"/>
              </a:rPr>
              <a:t>Jako jiný důvod užívání uvedli respondenti </a:t>
            </a:r>
            <a:r>
              <a:rPr lang="cs-CZ" altLang="cs-CZ" sz="1000" dirty="0" smtClean="0">
                <a:ea typeface="ＭＳ Ｐゴシック" panose="020B0600070205080204" pitchFamily="34" charset="-128"/>
                <a:cs typeface="Arial" panose="020B0604020202020204" pitchFamily="34" charset="0"/>
              </a:rPr>
              <a:t>lepší chuť, </a:t>
            </a:r>
            <a:r>
              <a:rPr lang="cs-CZ" altLang="cs-CZ" sz="1000" dirty="0">
                <a:ea typeface="ＭＳ Ｐゴシック" panose="020B0600070205080204" pitchFamily="34" charset="-128"/>
                <a:cs typeface="Arial" panose="020B0604020202020204" pitchFamily="34" charset="0"/>
              </a:rPr>
              <a:t>nepřítomnost </a:t>
            </a:r>
            <a:r>
              <a:rPr lang="cs-CZ" altLang="cs-CZ" sz="1000" dirty="0" smtClean="0">
                <a:ea typeface="ＭＳ Ｐゴシック" panose="020B0600070205080204" pitchFamily="34" charset="-128"/>
                <a:cs typeface="Arial" panose="020B0604020202020204" pitchFamily="34" charset="0"/>
              </a:rPr>
              <a:t>zápachu, prostředek pro snižování stresu a užívání s přáteli. </a:t>
            </a:r>
            <a:endParaRPr lang="cs-CZ" altLang="cs-CZ" sz="1000" dirty="0">
              <a:ea typeface="ＭＳ Ｐゴシック" panose="020B0600070205080204" pitchFamily="34" charset="-128"/>
              <a:cs typeface="Arial" panose="020B0604020202020204" pitchFamily="34" charset="0"/>
            </a:endParaRPr>
          </a:p>
        </p:txBody>
      </p:sp>
      <p:pic>
        <p:nvPicPr>
          <p:cNvPr id="3" name="Obrázek 2"/>
          <p:cNvPicPr>
            <a:picLocks noChangeAspect="1"/>
          </p:cNvPicPr>
          <p:nvPr/>
        </p:nvPicPr>
        <p:blipFill>
          <a:blip r:embed="rId3"/>
          <a:stretch>
            <a:fillRect/>
          </a:stretch>
        </p:blipFill>
        <p:spPr>
          <a:xfrm>
            <a:off x="2042690" y="1202304"/>
            <a:ext cx="6691437" cy="3804036"/>
          </a:xfrm>
          <a:prstGeom prst="rect">
            <a:avLst/>
          </a:prstGeom>
        </p:spPr>
      </p:pic>
    </p:spTree>
    <p:extLst>
      <p:ext uri="{BB962C8B-B14F-4D97-AF65-F5344CB8AC3E}">
        <p14:creationId xmlns:p14="http://schemas.microsoft.com/office/powerpoint/2010/main" val="2462010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61929" y="257078"/>
            <a:ext cx="10509250" cy="1325563"/>
          </a:xfrm>
        </p:spPr>
        <p:txBody>
          <a:bodyPr/>
          <a:lstStyle/>
          <a:p>
            <a:pPr algn="ctr"/>
            <a:r>
              <a:rPr lang="cs-CZ" sz="3200" dirty="0"/>
              <a:t>Užívání elektronických cigaret (EC) ve vztahu ke kouření klasických </a:t>
            </a:r>
            <a:r>
              <a:rPr lang="cs-CZ" sz="3200" dirty="0" smtClean="0"/>
              <a:t>cigaret </a:t>
            </a:r>
            <a:r>
              <a:rPr lang="cs-CZ" sz="3200" dirty="0"/>
              <a:t>(KC</a:t>
            </a:r>
            <a:r>
              <a:rPr lang="cs-CZ" sz="3200" dirty="0" smtClean="0"/>
              <a:t>)</a:t>
            </a:r>
            <a:endParaRPr lang="cs-CZ" sz="3200" dirty="0"/>
          </a:p>
        </p:txBody>
      </p:sp>
      <p:sp>
        <p:nvSpPr>
          <p:cNvPr id="6" name="TextovéPole 2"/>
          <p:cNvSpPr txBox="1">
            <a:spLocks noChangeArrowheads="1"/>
          </p:cNvSpPr>
          <p:nvPr/>
        </p:nvSpPr>
        <p:spPr bwMode="auto">
          <a:xfrm>
            <a:off x="575596" y="5651192"/>
            <a:ext cx="113077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000" dirty="0"/>
              <a:t>Uvedené údaje vyjadřují procenta (95% CI).</a:t>
            </a:r>
          </a:p>
          <a:p>
            <a:pPr eaLnBrk="1" hangingPunct="1">
              <a:spcBef>
                <a:spcPct val="0"/>
              </a:spcBef>
              <a:buFontTx/>
              <a:buNone/>
            </a:pPr>
            <a:r>
              <a:rPr lang="cs-CZ" altLang="cs-CZ" sz="1000" dirty="0">
                <a:ea typeface="ＭＳ Ｐゴシック" panose="020B0600070205080204" pitchFamily="34" charset="-128"/>
              </a:rPr>
              <a:t>Poznámka: </a:t>
            </a:r>
            <a:r>
              <a:rPr lang="cs-CZ" altLang="cs-CZ" sz="1000" dirty="0" smtClean="0">
                <a:ea typeface="ＭＳ Ｐゴシック" panose="020B0600070205080204" pitchFamily="34" charset="-128"/>
              </a:rPr>
              <a:t>ze </a:t>
            </a:r>
            <a:r>
              <a:rPr lang="cs-CZ" altLang="cs-CZ" sz="1000" dirty="0">
                <a:ea typeface="ＭＳ Ｐゴシック" panose="020B0600070205080204" pitchFamily="34" charset="-128"/>
              </a:rPr>
              <a:t>současných uživatelů EC 63,4 % uvádí, že užívá EC s nikotinem, 12,8 % bez nikotinu, a 17,4 % uživatelů udává, že kombinuje EC s nikotinem a bez nikotinu. </a:t>
            </a:r>
          </a:p>
          <a:p>
            <a:pPr>
              <a:spcBef>
                <a:spcPct val="0"/>
              </a:spcBef>
              <a:buFontTx/>
              <a:buNone/>
            </a:pPr>
            <a:endParaRPr lang="cs-CZ" altLang="cs-CZ" sz="1000" dirty="0"/>
          </a:p>
          <a:p>
            <a:pPr eaLnBrk="1" hangingPunct="1">
              <a:spcBef>
                <a:spcPct val="0"/>
              </a:spcBef>
              <a:buFontTx/>
              <a:buNone/>
            </a:pPr>
            <a:r>
              <a:rPr lang="cs-CZ" altLang="cs-CZ" sz="1000" dirty="0" smtClean="0">
                <a:ea typeface="ＭＳ Ｐゴシック" panose="020B0600070205080204" pitchFamily="34" charset="-128"/>
              </a:rPr>
              <a:t>. </a:t>
            </a:r>
            <a:endParaRPr lang="cs-CZ" altLang="cs-CZ" sz="1000" dirty="0">
              <a:ea typeface="ＭＳ Ｐゴシック" panose="020B0600070205080204" pitchFamily="34" charset="-128"/>
            </a:endParaRPr>
          </a:p>
        </p:txBody>
      </p:sp>
      <p:pic>
        <p:nvPicPr>
          <p:cNvPr id="5" name="Obrázek 4"/>
          <p:cNvPicPr>
            <a:picLocks noChangeAspect="1"/>
          </p:cNvPicPr>
          <p:nvPr/>
        </p:nvPicPr>
        <p:blipFill>
          <a:blip r:embed="rId3"/>
          <a:stretch>
            <a:fillRect/>
          </a:stretch>
        </p:blipFill>
        <p:spPr>
          <a:xfrm>
            <a:off x="6011495" y="1700737"/>
            <a:ext cx="6180505" cy="370830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7" name="Obrázek 6"/>
          <p:cNvPicPr>
            <a:picLocks noChangeAspect="1"/>
          </p:cNvPicPr>
          <p:nvPr/>
        </p:nvPicPr>
        <p:blipFill>
          <a:blip r:embed="rId4"/>
          <a:stretch>
            <a:fillRect/>
          </a:stretch>
        </p:blipFill>
        <p:spPr>
          <a:xfrm>
            <a:off x="156612" y="1643252"/>
            <a:ext cx="6276314" cy="376578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8" name="TextovéPole 7"/>
          <p:cNvSpPr txBox="1"/>
          <p:nvPr/>
        </p:nvSpPr>
        <p:spPr>
          <a:xfrm>
            <a:off x="6747299" y="1721955"/>
            <a:ext cx="1157591" cy="369332"/>
          </a:xfrm>
          <a:prstGeom prst="rect">
            <a:avLst/>
          </a:prstGeom>
          <a:noFill/>
        </p:spPr>
        <p:txBody>
          <a:bodyPr wrap="square" rtlCol="0">
            <a:spAutoFit/>
          </a:bodyPr>
          <a:lstStyle/>
          <a:p>
            <a:r>
              <a:rPr lang="cs-CZ" b="1" dirty="0" smtClean="0"/>
              <a:t>Rok 2021</a:t>
            </a:r>
            <a:endParaRPr lang="cs-CZ" b="1" dirty="0"/>
          </a:p>
        </p:txBody>
      </p:sp>
      <p:sp>
        <p:nvSpPr>
          <p:cNvPr id="9" name="TextovéPole 8"/>
          <p:cNvSpPr txBox="1"/>
          <p:nvPr/>
        </p:nvSpPr>
        <p:spPr>
          <a:xfrm>
            <a:off x="448120" y="1700737"/>
            <a:ext cx="1196503" cy="369332"/>
          </a:xfrm>
          <a:prstGeom prst="rect">
            <a:avLst/>
          </a:prstGeom>
          <a:noFill/>
        </p:spPr>
        <p:txBody>
          <a:bodyPr wrap="square" rtlCol="0">
            <a:spAutoFit/>
          </a:bodyPr>
          <a:lstStyle/>
          <a:p>
            <a:r>
              <a:rPr lang="cs-CZ" b="1" dirty="0" smtClean="0"/>
              <a:t>Rok 2022</a:t>
            </a:r>
            <a:endParaRPr lang="cs-CZ" b="1" dirty="0"/>
          </a:p>
        </p:txBody>
      </p:sp>
    </p:spTree>
    <p:extLst>
      <p:ext uri="{BB962C8B-B14F-4D97-AF65-F5344CB8AC3E}">
        <p14:creationId xmlns:p14="http://schemas.microsoft.com/office/powerpoint/2010/main" val="3470871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919748" y="194187"/>
            <a:ext cx="8030496" cy="1325563"/>
          </a:xfrm>
        </p:spPr>
        <p:txBody>
          <a:bodyPr/>
          <a:lstStyle/>
          <a:p>
            <a:r>
              <a:rPr lang="cs-CZ" altLang="cs-CZ" sz="3200" dirty="0"/>
              <a:t>Užívání elektronických cigaret, rok </a:t>
            </a:r>
            <a:r>
              <a:rPr lang="cs-CZ" altLang="cs-CZ" sz="3200" dirty="0" smtClean="0"/>
              <a:t>2022</a:t>
            </a:r>
            <a:endParaRPr lang="cs-CZ" sz="3200" dirty="0"/>
          </a:p>
        </p:txBody>
      </p:sp>
      <p:sp>
        <p:nvSpPr>
          <p:cNvPr id="7" name="TextovéPole 2"/>
          <p:cNvSpPr txBox="1">
            <a:spLocks noChangeArrowheads="1"/>
          </p:cNvSpPr>
          <p:nvPr/>
        </p:nvSpPr>
        <p:spPr bwMode="auto">
          <a:xfrm>
            <a:off x="898152" y="5223910"/>
            <a:ext cx="583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000" dirty="0"/>
              <a:t>Uvedené údaje vyjadřují procenta (95% CI).</a:t>
            </a:r>
          </a:p>
          <a:p>
            <a:pPr eaLnBrk="1" hangingPunct="1">
              <a:spcBef>
                <a:spcPct val="0"/>
              </a:spcBef>
              <a:buFontTx/>
              <a:buNone/>
            </a:pPr>
            <a:r>
              <a:rPr lang="cs-CZ" altLang="cs-CZ" sz="1000" baseline="30000" dirty="0">
                <a:ea typeface="ＭＳ Ｐゴシック" panose="020B0600070205080204" pitchFamily="34" charset="-128"/>
              </a:rPr>
              <a:t>1</a:t>
            </a:r>
            <a:r>
              <a:rPr lang="cs-CZ" altLang="cs-CZ" sz="1000" dirty="0">
                <a:ea typeface="ＭＳ Ｐゴシック" panose="020B0600070205080204" pitchFamily="34" charset="-128"/>
              </a:rPr>
              <a:t>Zahrnuje každodenní i příležitostné užívání elektronických cigaret.</a:t>
            </a:r>
          </a:p>
        </p:txBody>
      </p:sp>
      <p:graphicFrame>
        <p:nvGraphicFramePr>
          <p:cNvPr id="2" name="Tabulka 1"/>
          <p:cNvGraphicFramePr>
            <a:graphicFrameLocks noGrp="1"/>
          </p:cNvGraphicFramePr>
          <p:nvPr>
            <p:extLst>
              <p:ext uri="{D42A27DB-BD31-4B8C-83A1-F6EECF244321}">
                <p14:modId xmlns:p14="http://schemas.microsoft.com/office/powerpoint/2010/main" val="1018489146"/>
              </p:ext>
            </p:extLst>
          </p:nvPr>
        </p:nvGraphicFramePr>
        <p:xfrm>
          <a:off x="983496" y="1304903"/>
          <a:ext cx="9269976" cy="3766968"/>
        </p:xfrm>
        <a:graphic>
          <a:graphicData uri="http://schemas.openxmlformats.org/drawingml/2006/table">
            <a:tbl>
              <a:tblPr firstRow="1" firstCol="1" bandRow="1" bandCol="1">
                <a:effectLst>
                  <a:outerShdw blurRad="50800" dist="38100" dir="2700000" algn="tl" rotWithShape="0">
                    <a:prstClr val="black">
                      <a:alpha val="40000"/>
                    </a:prstClr>
                  </a:outerShdw>
                </a:effectLst>
                <a:tableStyleId>{5C22544A-7EE6-4342-B048-85BDC9FD1C3A}</a:tableStyleId>
              </a:tblPr>
              <a:tblGrid>
                <a:gridCol w="1674360">
                  <a:extLst>
                    <a:ext uri="{9D8B030D-6E8A-4147-A177-3AD203B41FA5}">
                      <a16:colId xmlns:a16="http://schemas.microsoft.com/office/drawing/2014/main" val="2714724347"/>
                    </a:ext>
                  </a:extLst>
                </a:gridCol>
                <a:gridCol w="1987296">
                  <a:extLst>
                    <a:ext uri="{9D8B030D-6E8A-4147-A177-3AD203B41FA5}">
                      <a16:colId xmlns:a16="http://schemas.microsoft.com/office/drawing/2014/main" val="3362945415"/>
                    </a:ext>
                  </a:extLst>
                </a:gridCol>
                <a:gridCol w="1938528">
                  <a:extLst>
                    <a:ext uri="{9D8B030D-6E8A-4147-A177-3AD203B41FA5}">
                      <a16:colId xmlns:a16="http://schemas.microsoft.com/office/drawing/2014/main" val="2668691102"/>
                    </a:ext>
                  </a:extLst>
                </a:gridCol>
                <a:gridCol w="1950720">
                  <a:extLst>
                    <a:ext uri="{9D8B030D-6E8A-4147-A177-3AD203B41FA5}">
                      <a16:colId xmlns:a16="http://schemas.microsoft.com/office/drawing/2014/main" val="1718314233"/>
                    </a:ext>
                  </a:extLst>
                </a:gridCol>
                <a:gridCol w="1719072">
                  <a:extLst>
                    <a:ext uri="{9D8B030D-6E8A-4147-A177-3AD203B41FA5}">
                      <a16:colId xmlns:a16="http://schemas.microsoft.com/office/drawing/2014/main" val="3704898575"/>
                    </a:ext>
                  </a:extLst>
                </a:gridCol>
              </a:tblGrid>
              <a:tr h="1070502">
                <a:tc>
                  <a:txBody>
                    <a:bodyPr/>
                    <a:lstStyle/>
                    <a:p>
                      <a:pPr algn="ctr" rtl="0" fontAlgn="ctr"/>
                      <a:r>
                        <a:rPr lang="cs-CZ" sz="1400" u="none" strike="noStrike" dirty="0">
                          <a:effectLst/>
                          <a:latin typeface="Arial" panose="020B0604020202020204" pitchFamily="34" charset="0"/>
                          <a:cs typeface="Arial" panose="020B0604020202020204" pitchFamily="34" charset="0"/>
                        </a:rPr>
                        <a:t>Demografická charakteristika</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8626" marR="8626" marT="8626" marB="0" anchor="ctr"/>
                </a:tc>
                <a:tc>
                  <a:txBody>
                    <a:bodyPr/>
                    <a:lstStyle/>
                    <a:p>
                      <a:pPr algn="ctr" rtl="0" fontAlgn="ctr"/>
                      <a:r>
                        <a:rPr lang="cs-CZ" sz="1400" u="none" strike="noStrike" dirty="0">
                          <a:effectLst/>
                          <a:latin typeface="Arial" panose="020B0604020202020204" pitchFamily="34" charset="0"/>
                          <a:cs typeface="Arial" panose="020B0604020202020204" pitchFamily="34" charset="0"/>
                        </a:rPr>
                        <a:t>Elektronické cigarety s nikotinem</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8626" marR="8626" marT="8626" marB="0" anchor="ctr"/>
                </a:tc>
                <a:tc>
                  <a:txBody>
                    <a:bodyPr/>
                    <a:lstStyle/>
                    <a:p>
                      <a:pPr algn="ctr" rtl="0" fontAlgn="ctr"/>
                      <a:r>
                        <a:rPr lang="cs-CZ" sz="1400" u="none" strike="noStrike">
                          <a:effectLst/>
                          <a:latin typeface="Arial" panose="020B0604020202020204" pitchFamily="34" charset="0"/>
                          <a:cs typeface="Arial" panose="020B0604020202020204" pitchFamily="34" charset="0"/>
                        </a:rPr>
                        <a:t>Elektronické cigarety bez nikotinu</a:t>
                      </a:r>
                      <a:endParaRPr lang="cs-CZ" sz="1400" b="1" i="0" u="none" strike="noStrike">
                        <a:solidFill>
                          <a:srgbClr val="000000"/>
                        </a:solidFill>
                        <a:effectLst/>
                        <a:latin typeface="Arial" panose="020B0604020202020204" pitchFamily="34" charset="0"/>
                        <a:cs typeface="Arial" panose="020B0604020202020204" pitchFamily="34" charset="0"/>
                      </a:endParaRPr>
                    </a:p>
                  </a:txBody>
                  <a:tcPr marL="8626" marR="8626" marT="8626" marB="0" anchor="ctr"/>
                </a:tc>
                <a:tc>
                  <a:txBody>
                    <a:bodyPr/>
                    <a:lstStyle/>
                    <a:p>
                      <a:pPr algn="ctr" rtl="0" fontAlgn="ctr"/>
                      <a:r>
                        <a:rPr lang="cs-CZ" sz="1400" u="none" strike="noStrike" dirty="0">
                          <a:effectLst/>
                          <a:latin typeface="Arial" panose="020B0604020202020204" pitchFamily="34" charset="0"/>
                          <a:cs typeface="Arial" panose="020B0604020202020204" pitchFamily="34" charset="0"/>
                        </a:rPr>
                        <a:t>Elektronické cigarety občas obsahující nikotin</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8626" marR="8626" marT="8626" marB="0" anchor="ctr"/>
                </a:tc>
                <a:tc>
                  <a:txBody>
                    <a:bodyPr/>
                    <a:lstStyle/>
                    <a:p>
                      <a:pPr algn="ctr" rtl="0" fontAlgn="ctr"/>
                      <a:r>
                        <a:rPr lang="cs-CZ" sz="1400" u="none" strike="noStrike" dirty="0">
                          <a:effectLst/>
                          <a:latin typeface="Arial" panose="020B0604020202020204" pitchFamily="34" charset="0"/>
                          <a:cs typeface="Arial" panose="020B0604020202020204" pitchFamily="34" charset="0"/>
                        </a:rPr>
                        <a:t>Nevím</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8626" marR="8626" marT="8626" marB="0" anchor="ctr"/>
                </a:tc>
                <a:extLst>
                  <a:ext uri="{0D108BD9-81ED-4DB2-BD59-A6C34878D82A}">
                    <a16:rowId xmlns:a16="http://schemas.microsoft.com/office/drawing/2014/main" val="652667685"/>
                  </a:ext>
                </a:extLst>
              </a:tr>
              <a:tr h="329792">
                <a:tc>
                  <a:txBody>
                    <a:bodyPr/>
                    <a:lstStyle/>
                    <a:p>
                      <a:pPr algn="l" rtl="0" fontAlgn="ctr"/>
                      <a:r>
                        <a:rPr lang="cs-CZ" sz="1400" u="none" strike="noStrike">
                          <a:effectLst/>
                          <a:latin typeface="Arial" panose="020B0604020202020204" pitchFamily="34" charset="0"/>
                          <a:cs typeface="Arial" panose="020B0604020202020204" pitchFamily="34" charset="0"/>
                        </a:rPr>
                        <a:t> </a:t>
                      </a:r>
                      <a:endParaRPr lang="cs-CZ" sz="1400" b="1" i="0" u="none" strike="noStrike">
                        <a:solidFill>
                          <a:srgbClr val="000000"/>
                        </a:solidFill>
                        <a:effectLst/>
                        <a:latin typeface="Arial" panose="020B0604020202020204" pitchFamily="34" charset="0"/>
                        <a:cs typeface="Arial" panose="020B0604020202020204" pitchFamily="34" charset="0"/>
                      </a:endParaRPr>
                    </a:p>
                  </a:txBody>
                  <a:tcPr marL="8626" marR="8626" marT="8626" marB="0" anchor="ctr"/>
                </a:tc>
                <a:tc gridSpan="4">
                  <a:txBody>
                    <a:bodyPr/>
                    <a:lstStyle/>
                    <a:p>
                      <a:pPr algn="ctr" rtl="0" fontAlgn="ctr"/>
                      <a:r>
                        <a:rPr lang="cs-CZ" sz="1400" u="none" strike="noStrike" dirty="0">
                          <a:effectLst/>
                          <a:latin typeface="Arial" panose="020B0604020202020204" pitchFamily="34" charset="0"/>
                          <a:cs typeface="Arial" panose="020B0604020202020204" pitchFamily="34" charset="0"/>
                        </a:rPr>
                        <a:t>Procenta (95% CI)</a:t>
                      </a:r>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8626" marR="8626" marT="8626" marB="0" anchor="ct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780844288"/>
                  </a:ext>
                </a:extLst>
              </a:tr>
              <a:tr h="297523">
                <a:tc>
                  <a:txBody>
                    <a:bodyPr/>
                    <a:lstStyle/>
                    <a:p>
                      <a:pPr marL="0" indent="87313" algn="l" rtl="0" fontAlgn="ctr"/>
                      <a:r>
                        <a:rPr lang="cs-CZ" sz="1400" u="none" strike="noStrike" dirty="0">
                          <a:effectLst/>
                          <a:latin typeface="Arial" panose="020B0604020202020204" pitchFamily="34" charset="0"/>
                          <a:cs typeface="Arial" panose="020B0604020202020204" pitchFamily="34" charset="0"/>
                        </a:rPr>
                        <a:t>Celkem (n=181)</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8626" marR="8626" marT="8626" marB="0" anchor="ctr"/>
                </a:tc>
                <a:tc>
                  <a:txBody>
                    <a:bodyPr/>
                    <a:lstStyle/>
                    <a:p>
                      <a:pPr algn="ctr" rtl="0" fontAlgn="ctr"/>
                      <a:r>
                        <a:rPr lang="cs-CZ" sz="1400" b="1" u="none" strike="noStrike" dirty="0">
                          <a:effectLst/>
                          <a:latin typeface="Arial" panose="020B0604020202020204" pitchFamily="34" charset="0"/>
                          <a:cs typeface="Arial" panose="020B0604020202020204" pitchFamily="34" charset="0"/>
                        </a:rPr>
                        <a:t>58,0</a:t>
                      </a:r>
                      <a:endParaRPr lang="cs-CZ" sz="1400" b="1" i="0" u="none" strike="noStrike" dirty="0">
                        <a:solidFill>
                          <a:srgbClr val="005A85"/>
                        </a:solidFill>
                        <a:effectLst/>
                        <a:latin typeface="Arial" panose="020B0604020202020204" pitchFamily="34" charset="0"/>
                        <a:cs typeface="Arial" panose="020B0604020202020204" pitchFamily="34" charset="0"/>
                      </a:endParaRPr>
                    </a:p>
                  </a:txBody>
                  <a:tcPr marL="8626" marR="8626" marT="8626" marB="0" anchor="ctr"/>
                </a:tc>
                <a:tc>
                  <a:txBody>
                    <a:bodyPr/>
                    <a:lstStyle/>
                    <a:p>
                      <a:pPr algn="ctr" rtl="0" fontAlgn="ctr"/>
                      <a:r>
                        <a:rPr lang="cs-CZ" sz="1400" b="1" u="none" strike="noStrike" dirty="0">
                          <a:effectLst/>
                          <a:latin typeface="Arial" panose="020B0604020202020204" pitchFamily="34" charset="0"/>
                          <a:cs typeface="Arial" panose="020B0604020202020204" pitchFamily="34" charset="0"/>
                        </a:rPr>
                        <a:t>25,4</a:t>
                      </a:r>
                      <a:endParaRPr lang="cs-CZ" sz="1400" b="1" i="0" u="none" strike="noStrike" dirty="0">
                        <a:solidFill>
                          <a:srgbClr val="005A85"/>
                        </a:solidFill>
                        <a:effectLst/>
                        <a:latin typeface="Arial" panose="020B0604020202020204" pitchFamily="34" charset="0"/>
                        <a:cs typeface="Arial" panose="020B0604020202020204" pitchFamily="34" charset="0"/>
                      </a:endParaRPr>
                    </a:p>
                  </a:txBody>
                  <a:tcPr marL="8626" marR="8626" marT="8626" marB="0" anchor="ctr"/>
                </a:tc>
                <a:tc>
                  <a:txBody>
                    <a:bodyPr/>
                    <a:lstStyle/>
                    <a:p>
                      <a:pPr algn="ctr" rtl="0" fontAlgn="ctr"/>
                      <a:r>
                        <a:rPr lang="cs-CZ" sz="1400" b="1" u="none" strike="noStrike" dirty="0">
                          <a:effectLst/>
                          <a:latin typeface="Arial" panose="020B0604020202020204" pitchFamily="34" charset="0"/>
                          <a:cs typeface="Arial" panose="020B0604020202020204" pitchFamily="34" charset="0"/>
                        </a:rPr>
                        <a:t>12,2</a:t>
                      </a:r>
                      <a:endParaRPr lang="cs-CZ" sz="1400" b="1" i="0" u="none" strike="noStrike" dirty="0">
                        <a:solidFill>
                          <a:srgbClr val="005A85"/>
                        </a:solidFill>
                        <a:effectLst/>
                        <a:latin typeface="Arial" panose="020B0604020202020204" pitchFamily="34" charset="0"/>
                        <a:cs typeface="Arial" panose="020B0604020202020204" pitchFamily="34" charset="0"/>
                      </a:endParaRPr>
                    </a:p>
                  </a:txBody>
                  <a:tcPr marL="8626" marR="8626" marT="8626" marB="0" anchor="ctr"/>
                </a:tc>
                <a:tc>
                  <a:txBody>
                    <a:bodyPr/>
                    <a:lstStyle/>
                    <a:p>
                      <a:pPr algn="ctr" rtl="0" fontAlgn="ctr"/>
                      <a:r>
                        <a:rPr lang="cs-CZ" sz="1400" b="1" u="none" strike="noStrike" dirty="0">
                          <a:effectLst/>
                          <a:latin typeface="Arial" panose="020B0604020202020204" pitchFamily="34" charset="0"/>
                          <a:cs typeface="Arial" panose="020B0604020202020204" pitchFamily="34" charset="0"/>
                        </a:rPr>
                        <a:t>4,4</a:t>
                      </a:r>
                      <a:endParaRPr lang="cs-CZ" sz="1400" b="1" i="0" u="none" strike="noStrike" dirty="0">
                        <a:solidFill>
                          <a:srgbClr val="005A85"/>
                        </a:solidFill>
                        <a:effectLst/>
                        <a:latin typeface="Arial" panose="020B0604020202020204" pitchFamily="34" charset="0"/>
                        <a:cs typeface="Arial" panose="020B0604020202020204" pitchFamily="34" charset="0"/>
                      </a:endParaRPr>
                    </a:p>
                  </a:txBody>
                  <a:tcPr marL="8626" marR="8626" marT="8626" marB="0" anchor="ctr"/>
                </a:tc>
                <a:extLst>
                  <a:ext uri="{0D108BD9-81ED-4DB2-BD59-A6C34878D82A}">
                    <a16:rowId xmlns:a16="http://schemas.microsoft.com/office/drawing/2014/main" val="425835801"/>
                  </a:ext>
                </a:extLst>
              </a:tr>
              <a:tr h="247936">
                <a:tc>
                  <a:txBody>
                    <a:bodyPr/>
                    <a:lstStyle/>
                    <a:p>
                      <a:pPr marL="0" indent="87313" algn="l" rtl="0" fontAlgn="ctr"/>
                      <a:r>
                        <a:rPr lang="cs-CZ" sz="1400" u="none" strike="noStrike" dirty="0">
                          <a:effectLst/>
                          <a:latin typeface="Arial" panose="020B0604020202020204" pitchFamily="34" charset="0"/>
                          <a:cs typeface="Arial" panose="020B0604020202020204" pitchFamily="34" charset="0"/>
                        </a:rPr>
                        <a:t>Pohlaví</a:t>
                      </a:r>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8626" marR="8626" marT="8626" marB="0" anchor="ctr"/>
                </a:tc>
                <a:tc gridSpan="4">
                  <a:txBody>
                    <a:bodyPr/>
                    <a:lstStyle/>
                    <a:p>
                      <a:pPr algn="ctr" rtl="0" fontAlgn="ctr"/>
                      <a:r>
                        <a:rPr lang="cs-CZ" sz="1400" b="1" u="none" strike="noStrike" dirty="0">
                          <a:effectLst/>
                          <a:latin typeface="Arial" panose="020B0604020202020204" pitchFamily="34" charset="0"/>
                          <a:cs typeface="Arial" panose="020B0604020202020204" pitchFamily="34" charset="0"/>
                        </a:rPr>
                        <a:t> </a:t>
                      </a:r>
                      <a:endParaRPr lang="cs-CZ" sz="1400" b="1" i="0" u="none" strike="noStrike" dirty="0">
                        <a:solidFill>
                          <a:srgbClr val="005A85"/>
                        </a:solidFill>
                        <a:effectLst/>
                        <a:latin typeface="Arial" panose="020B0604020202020204" pitchFamily="34" charset="0"/>
                        <a:cs typeface="Arial" panose="020B0604020202020204" pitchFamily="34" charset="0"/>
                      </a:endParaRPr>
                    </a:p>
                  </a:txBody>
                  <a:tcPr marL="8626" marR="8626" marT="8626" marB="0" anchor="ct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363557883"/>
                  </a:ext>
                </a:extLst>
              </a:tr>
              <a:tr h="297523">
                <a:tc>
                  <a:txBody>
                    <a:bodyPr/>
                    <a:lstStyle/>
                    <a:p>
                      <a:pPr marL="0" indent="87313" algn="l" rtl="0" fontAlgn="ctr"/>
                      <a:r>
                        <a:rPr lang="cs-CZ" sz="1400" u="none" strike="noStrike" dirty="0">
                          <a:effectLst/>
                          <a:latin typeface="Arial" panose="020B0604020202020204" pitchFamily="34" charset="0"/>
                          <a:cs typeface="Arial" panose="020B0604020202020204" pitchFamily="34" charset="0"/>
                        </a:rPr>
                        <a:t>Muži (n=76)</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8626" marR="8626" marT="8626" marB="0" anchor="ctr"/>
                </a:tc>
                <a:tc>
                  <a:txBody>
                    <a:bodyPr/>
                    <a:lstStyle/>
                    <a:p>
                      <a:pPr algn="ctr" rtl="0" fontAlgn="ctr"/>
                      <a:r>
                        <a:rPr lang="cs-CZ" sz="1400" b="1" u="none" strike="noStrike">
                          <a:effectLst/>
                          <a:latin typeface="Arial" panose="020B0604020202020204" pitchFamily="34" charset="0"/>
                          <a:cs typeface="Arial" panose="020B0604020202020204" pitchFamily="34" charset="0"/>
                        </a:rPr>
                        <a:t>58,3</a:t>
                      </a:r>
                      <a:endParaRPr lang="cs-CZ" sz="1400" b="1" i="0" u="none" strike="noStrike">
                        <a:solidFill>
                          <a:srgbClr val="005A85"/>
                        </a:solidFill>
                        <a:effectLst/>
                        <a:latin typeface="Arial" panose="020B0604020202020204" pitchFamily="34" charset="0"/>
                        <a:cs typeface="Arial" panose="020B0604020202020204" pitchFamily="34" charset="0"/>
                      </a:endParaRPr>
                    </a:p>
                  </a:txBody>
                  <a:tcPr marL="8626" marR="8626" marT="8626" marB="0" anchor="ctr"/>
                </a:tc>
                <a:tc>
                  <a:txBody>
                    <a:bodyPr/>
                    <a:lstStyle/>
                    <a:p>
                      <a:pPr algn="ctr" rtl="0" fontAlgn="ctr"/>
                      <a:r>
                        <a:rPr lang="cs-CZ" sz="1400" b="1" u="none" strike="noStrike" dirty="0">
                          <a:effectLst/>
                          <a:latin typeface="Arial" panose="020B0604020202020204" pitchFamily="34" charset="0"/>
                          <a:cs typeface="Arial" panose="020B0604020202020204" pitchFamily="34" charset="0"/>
                        </a:rPr>
                        <a:t>23,3</a:t>
                      </a:r>
                      <a:endParaRPr lang="cs-CZ" sz="1400" b="1" i="0" u="none" strike="noStrike" dirty="0">
                        <a:solidFill>
                          <a:srgbClr val="005A85"/>
                        </a:solidFill>
                        <a:effectLst/>
                        <a:latin typeface="Arial" panose="020B0604020202020204" pitchFamily="34" charset="0"/>
                        <a:cs typeface="Arial" panose="020B0604020202020204" pitchFamily="34" charset="0"/>
                      </a:endParaRPr>
                    </a:p>
                  </a:txBody>
                  <a:tcPr marL="8626" marR="8626" marT="8626" marB="0" anchor="ctr"/>
                </a:tc>
                <a:tc>
                  <a:txBody>
                    <a:bodyPr/>
                    <a:lstStyle/>
                    <a:p>
                      <a:pPr algn="ctr" rtl="0" fontAlgn="ctr"/>
                      <a:r>
                        <a:rPr lang="cs-CZ" sz="1400" b="1" u="none" strike="noStrike" dirty="0">
                          <a:effectLst/>
                          <a:latin typeface="Arial" panose="020B0604020202020204" pitchFamily="34" charset="0"/>
                          <a:cs typeface="Arial" panose="020B0604020202020204" pitchFamily="34" charset="0"/>
                        </a:rPr>
                        <a:t>12,6</a:t>
                      </a:r>
                      <a:endParaRPr lang="cs-CZ" sz="1400" b="1" i="0" u="none" strike="noStrike" dirty="0">
                        <a:solidFill>
                          <a:srgbClr val="005A85"/>
                        </a:solidFill>
                        <a:effectLst/>
                        <a:latin typeface="Arial" panose="020B0604020202020204" pitchFamily="34" charset="0"/>
                        <a:cs typeface="Arial" panose="020B0604020202020204" pitchFamily="34" charset="0"/>
                      </a:endParaRPr>
                    </a:p>
                  </a:txBody>
                  <a:tcPr marL="8626" marR="8626" marT="8626" marB="0" anchor="ctr"/>
                </a:tc>
                <a:tc>
                  <a:txBody>
                    <a:bodyPr/>
                    <a:lstStyle/>
                    <a:p>
                      <a:pPr algn="ctr" rtl="0" fontAlgn="ctr"/>
                      <a:r>
                        <a:rPr lang="cs-CZ" sz="1400" b="1" u="none" strike="noStrike" dirty="0">
                          <a:effectLst/>
                          <a:latin typeface="Arial" panose="020B0604020202020204" pitchFamily="34" charset="0"/>
                          <a:cs typeface="Arial" panose="020B0604020202020204" pitchFamily="34" charset="0"/>
                        </a:rPr>
                        <a:t>5,8</a:t>
                      </a:r>
                      <a:endParaRPr lang="cs-CZ" sz="1400" b="1" i="0" u="none" strike="noStrike" dirty="0">
                        <a:solidFill>
                          <a:srgbClr val="005A85"/>
                        </a:solidFill>
                        <a:effectLst/>
                        <a:latin typeface="Arial" panose="020B0604020202020204" pitchFamily="34" charset="0"/>
                        <a:cs typeface="Arial" panose="020B0604020202020204" pitchFamily="34" charset="0"/>
                      </a:endParaRPr>
                    </a:p>
                  </a:txBody>
                  <a:tcPr marL="8626" marR="8626" marT="8626" marB="0" anchor="ctr"/>
                </a:tc>
                <a:extLst>
                  <a:ext uri="{0D108BD9-81ED-4DB2-BD59-A6C34878D82A}">
                    <a16:rowId xmlns:a16="http://schemas.microsoft.com/office/drawing/2014/main" val="2494925961"/>
                  </a:ext>
                </a:extLst>
              </a:tr>
              <a:tr h="307733">
                <a:tc>
                  <a:txBody>
                    <a:bodyPr/>
                    <a:lstStyle/>
                    <a:p>
                      <a:pPr marL="0" indent="87313" algn="l" rtl="0" fontAlgn="ctr"/>
                      <a:r>
                        <a:rPr lang="cs-CZ" sz="1400" u="none" strike="noStrike" dirty="0">
                          <a:effectLst/>
                          <a:latin typeface="Arial" panose="020B0604020202020204" pitchFamily="34" charset="0"/>
                          <a:cs typeface="Arial" panose="020B0604020202020204" pitchFamily="34" charset="0"/>
                        </a:rPr>
                        <a:t>Ženy (n=57)</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8626" marR="8626" marT="8626" marB="0" anchor="ctr"/>
                </a:tc>
                <a:tc>
                  <a:txBody>
                    <a:bodyPr/>
                    <a:lstStyle/>
                    <a:p>
                      <a:pPr algn="ctr" rtl="0" fontAlgn="ctr"/>
                      <a:r>
                        <a:rPr lang="cs-CZ" sz="1400" b="1" u="none" strike="noStrike">
                          <a:effectLst/>
                          <a:latin typeface="Arial" panose="020B0604020202020204" pitchFamily="34" charset="0"/>
                          <a:cs typeface="Arial" panose="020B0604020202020204" pitchFamily="34" charset="0"/>
                        </a:rPr>
                        <a:t>57,7</a:t>
                      </a:r>
                      <a:endParaRPr lang="cs-CZ" sz="1400" b="1" i="0" u="none" strike="noStrike">
                        <a:solidFill>
                          <a:srgbClr val="005A85"/>
                        </a:solidFill>
                        <a:effectLst/>
                        <a:latin typeface="Arial" panose="020B0604020202020204" pitchFamily="34" charset="0"/>
                        <a:cs typeface="Arial" panose="020B0604020202020204" pitchFamily="34" charset="0"/>
                      </a:endParaRPr>
                    </a:p>
                  </a:txBody>
                  <a:tcPr marL="8626" marR="8626" marT="8626" marB="0" anchor="ctr"/>
                </a:tc>
                <a:tc>
                  <a:txBody>
                    <a:bodyPr/>
                    <a:lstStyle/>
                    <a:p>
                      <a:pPr algn="ctr" rtl="0" fontAlgn="ctr"/>
                      <a:r>
                        <a:rPr lang="cs-CZ" sz="1400" b="1" u="none" strike="noStrike" dirty="0">
                          <a:effectLst/>
                          <a:latin typeface="Arial" panose="020B0604020202020204" pitchFamily="34" charset="0"/>
                          <a:cs typeface="Arial" panose="020B0604020202020204" pitchFamily="34" charset="0"/>
                        </a:rPr>
                        <a:t>28,2</a:t>
                      </a:r>
                      <a:endParaRPr lang="cs-CZ" sz="1400" b="1" i="0" u="none" strike="noStrike" dirty="0">
                        <a:solidFill>
                          <a:srgbClr val="005A85"/>
                        </a:solidFill>
                        <a:effectLst/>
                        <a:latin typeface="Arial" panose="020B0604020202020204" pitchFamily="34" charset="0"/>
                        <a:cs typeface="Arial" panose="020B0604020202020204" pitchFamily="34" charset="0"/>
                      </a:endParaRPr>
                    </a:p>
                  </a:txBody>
                  <a:tcPr marL="8626" marR="8626" marT="8626" marB="0" anchor="ctr"/>
                </a:tc>
                <a:tc>
                  <a:txBody>
                    <a:bodyPr/>
                    <a:lstStyle/>
                    <a:p>
                      <a:pPr algn="ctr" rtl="0" fontAlgn="ctr"/>
                      <a:r>
                        <a:rPr lang="cs-CZ" sz="1400" b="1" u="none" strike="noStrike" dirty="0">
                          <a:effectLst/>
                          <a:latin typeface="Arial" panose="020B0604020202020204" pitchFamily="34" charset="0"/>
                          <a:cs typeface="Arial" panose="020B0604020202020204" pitchFamily="34" charset="0"/>
                        </a:rPr>
                        <a:t>11,5</a:t>
                      </a:r>
                      <a:endParaRPr lang="cs-CZ" sz="1400" b="1" i="0" u="none" strike="noStrike" dirty="0">
                        <a:solidFill>
                          <a:srgbClr val="005A85"/>
                        </a:solidFill>
                        <a:effectLst/>
                        <a:latin typeface="Arial" panose="020B0604020202020204" pitchFamily="34" charset="0"/>
                        <a:cs typeface="Arial" panose="020B0604020202020204" pitchFamily="34" charset="0"/>
                      </a:endParaRPr>
                    </a:p>
                  </a:txBody>
                  <a:tcPr marL="8626" marR="8626" marT="8626" marB="0" anchor="ctr"/>
                </a:tc>
                <a:tc>
                  <a:txBody>
                    <a:bodyPr/>
                    <a:lstStyle/>
                    <a:p>
                      <a:pPr algn="ctr" rtl="0" fontAlgn="ctr"/>
                      <a:r>
                        <a:rPr lang="cs-CZ" sz="1400" b="1" u="none" strike="noStrike" dirty="0">
                          <a:effectLst/>
                          <a:latin typeface="Arial" panose="020B0604020202020204" pitchFamily="34" charset="0"/>
                          <a:cs typeface="Arial" panose="020B0604020202020204" pitchFamily="34" charset="0"/>
                        </a:rPr>
                        <a:t>2,6</a:t>
                      </a:r>
                      <a:endParaRPr lang="cs-CZ" sz="1400" b="1" i="0" u="none" strike="noStrike" dirty="0">
                        <a:solidFill>
                          <a:srgbClr val="005A85"/>
                        </a:solidFill>
                        <a:effectLst/>
                        <a:latin typeface="Arial" panose="020B0604020202020204" pitchFamily="34" charset="0"/>
                        <a:cs typeface="Arial" panose="020B0604020202020204" pitchFamily="34" charset="0"/>
                      </a:endParaRPr>
                    </a:p>
                  </a:txBody>
                  <a:tcPr marL="8626" marR="8626" marT="8626" marB="0" anchor="ctr"/>
                </a:tc>
                <a:extLst>
                  <a:ext uri="{0D108BD9-81ED-4DB2-BD59-A6C34878D82A}">
                    <a16:rowId xmlns:a16="http://schemas.microsoft.com/office/drawing/2014/main" val="1237596922"/>
                  </a:ext>
                </a:extLst>
              </a:tr>
              <a:tr h="580804">
                <a:tc>
                  <a:txBody>
                    <a:bodyPr/>
                    <a:lstStyle/>
                    <a:p>
                      <a:pPr marL="87313" indent="0" algn="l" rtl="0" fontAlgn="ctr"/>
                      <a:r>
                        <a:rPr lang="cs-CZ" sz="1400" u="none" strike="noStrike" dirty="0">
                          <a:effectLst/>
                          <a:latin typeface="Arial" panose="020B0604020202020204" pitchFamily="34" charset="0"/>
                          <a:cs typeface="Arial" panose="020B0604020202020204" pitchFamily="34" charset="0"/>
                        </a:rPr>
                        <a:t>Kuřáctví tabáku </a:t>
                      </a:r>
                      <a:r>
                        <a:rPr lang="cs-CZ" sz="1400" u="none" strike="noStrike" dirty="0" smtClean="0">
                          <a:effectLst/>
                          <a:latin typeface="Arial" panose="020B0604020202020204" pitchFamily="34" charset="0"/>
                          <a:cs typeface="Arial" panose="020B0604020202020204" pitchFamily="34" charset="0"/>
                        </a:rPr>
                        <a:t>       v </a:t>
                      </a:r>
                      <a:r>
                        <a:rPr lang="cs-CZ" sz="1400" u="none" strike="noStrike" dirty="0">
                          <a:effectLst/>
                          <a:latin typeface="Arial" panose="020B0604020202020204" pitchFamily="34" charset="0"/>
                          <a:cs typeface="Arial" panose="020B0604020202020204" pitchFamily="34" charset="0"/>
                        </a:rPr>
                        <a:t>současnosti </a:t>
                      </a:r>
                      <a:r>
                        <a:rPr lang="cs-CZ" sz="1400" u="none" strike="noStrike" baseline="30000" dirty="0">
                          <a:effectLst/>
                          <a:latin typeface="Arial" panose="020B0604020202020204" pitchFamily="34" charset="0"/>
                          <a:cs typeface="Arial" panose="020B0604020202020204" pitchFamily="34" charset="0"/>
                        </a:rPr>
                        <a:t>1</a:t>
                      </a:r>
                      <a:endParaRPr lang="cs-CZ" sz="1400" b="0" i="1" u="none" strike="noStrike" baseline="30000" dirty="0">
                        <a:solidFill>
                          <a:srgbClr val="000000"/>
                        </a:solidFill>
                        <a:effectLst/>
                        <a:latin typeface="Arial" panose="020B0604020202020204" pitchFamily="34" charset="0"/>
                        <a:cs typeface="Arial" panose="020B0604020202020204" pitchFamily="34" charset="0"/>
                      </a:endParaRPr>
                    </a:p>
                  </a:txBody>
                  <a:tcPr marL="8626" marR="8626" marT="8626" marB="0" anchor="ctr"/>
                </a:tc>
                <a:tc gridSpan="4">
                  <a:txBody>
                    <a:bodyPr/>
                    <a:lstStyle/>
                    <a:p>
                      <a:pPr algn="ctr" rtl="0" fontAlgn="ctr"/>
                      <a:r>
                        <a:rPr lang="cs-CZ" sz="1400" b="1" u="none" strike="noStrike" dirty="0">
                          <a:effectLst/>
                          <a:latin typeface="Arial" panose="020B0604020202020204" pitchFamily="34" charset="0"/>
                          <a:cs typeface="Arial" panose="020B0604020202020204" pitchFamily="34" charset="0"/>
                        </a:rPr>
                        <a:t> </a:t>
                      </a:r>
                      <a:endParaRPr lang="cs-CZ" sz="1400" b="1" i="0" u="none" strike="noStrike" dirty="0">
                        <a:solidFill>
                          <a:srgbClr val="005A85"/>
                        </a:solidFill>
                        <a:effectLst/>
                        <a:latin typeface="Arial" panose="020B0604020202020204" pitchFamily="34" charset="0"/>
                        <a:cs typeface="Arial" panose="020B0604020202020204" pitchFamily="34" charset="0"/>
                      </a:endParaRPr>
                    </a:p>
                  </a:txBody>
                  <a:tcPr marL="8626" marR="8626" marT="8626" marB="0" anchor="ct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101361785"/>
                  </a:ext>
                </a:extLst>
              </a:tr>
              <a:tr h="307733">
                <a:tc>
                  <a:txBody>
                    <a:bodyPr/>
                    <a:lstStyle/>
                    <a:p>
                      <a:pPr marL="0" indent="87313" algn="l" rtl="0" fontAlgn="ctr"/>
                      <a:r>
                        <a:rPr lang="cs-CZ" sz="1400" u="none" strike="noStrike" dirty="0">
                          <a:effectLst/>
                          <a:latin typeface="Arial" panose="020B0604020202020204" pitchFamily="34" charset="0"/>
                          <a:cs typeface="Arial" panose="020B0604020202020204" pitchFamily="34" charset="0"/>
                        </a:rPr>
                        <a:t>Ano (n=65)</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8626" marR="8626" marT="8626" marB="0" anchor="ctr"/>
                </a:tc>
                <a:tc>
                  <a:txBody>
                    <a:bodyPr/>
                    <a:lstStyle/>
                    <a:p>
                      <a:pPr algn="ctr" rtl="0" fontAlgn="ctr"/>
                      <a:r>
                        <a:rPr lang="cs-CZ" sz="1400" b="1" u="none" strike="noStrike">
                          <a:effectLst/>
                          <a:latin typeface="Arial" panose="020B0604020202020204" pitchFamily="34" charset="0"/>
                          <a:cs typeface="Arial" panose="020B0604020202020204" pitchFamily="34" charset="0"/>
                        </a:rPr>
                        <a:t>66,7</a:t>
                      </a:r>
                      <a:endParaRPr lang="cs-CZ" sz="1400" b="1" i="0" u="none" strike="noStrike">
                        <a:solidFill>
                          <a:srgbClr val="005A85"/>
                        </a:solidFill>
                        <a:effectLst/>
                        <a:latin typeface="Arial" panose="020B0604020202020204" pitchFamily="34" charset="0"/>
                        <a:cs typeface="Arial" panose="020B0604020202020204" pitchFamily="34" charset="0"/>
                      </a:endParaRPr>
                    </a:p>
                  </a:txBody>
                  <a:tcPr marL="8626" marR="8626" marT="8626" marB="0" anchor="ctr"/>
                </a:tc>
                <a:tc>
                  <a:txBody>
                    <a:bodyPr/>
                    <a:lstStyle/>
                    <a:p>
                      <a:pPr algn="ctr" rtl="0" fontAlgn="ctr"/>
                      <a:r>
                        <a:rPr lang="cs-CZ" sz="1400" b="1" u="none" strike="noStrike" dirty="0">
                          <a:effectLst/>
                          <a:latin typeface="Arial" panose="020B0604020202020204" pitchFamily="34" charset="0"/>
                          <a:cs typeface="Arial" panose="020B0604020202020204" pitchFamily="34" charset="0"/>
                        </a:rPr>
                        <a:t>12,5</a:t>
                      </a:r>
                      <a:endParaRPr lang="cs-CZ" sz="1400" b="1" i="0" u="none" strike="noStrike" dirty="0">
                        <a:solidFill>
                          <a:srgbClr val="005A85"/>
                        </a:solidFill>
                        <a:effectLst/>
                        <a:latin typeface="Arial" panose="020B0604020202020204" pitchFamily="34" charset="0"/>
                        <a:cs typeface="Arial" panose="020B0604020202020204" pitchFamily="34" charset="0"/>
                      </a:endParaRPr>
                    </a:p>
                  </a:txBody>
                  <a:tcPr marL="8626" marR="8626" marT="8626" marB="0" anchor="ctr"/>
                </a:tc>
                <a:tc>
                  <a:txBody>
                    <a:bodyPr/>
                    <a:lstStyle/>
                    <a:p>
                      <a:pPr algn="ctr" rtl="0" fontAlgn="ctr"/>
                      <a:r>
                        <a:rPr lang="cs-CZ" sz="1400" b="1" u="none" strike="noStrike" dirty="0">
                          <a:effectLst/>
                          <a:latin typeface="Arial" panose="020B0604020202020204" pitchFamily="34" charset="0"/>
                          <a:cs typeface="Arial" panose="020B0604020202020204" pitchFamily="34" charset="0"/>
                        </a:rPr>
                        <a:t>15,6</a:t>
                      </a:r>
                      <a:endParaRPr lang="cs-CZ" sz="1400" b="1" i="0" u="none" strike="noStrike" dirty="0">
                        <a:solidFill>
                          <a:srgbClr val="005A85"/>
                        </a:solidFill>
                        <a:effectLst/>
                        <a:latin typeface="Arial" panose="020B0604020202020204" pitchFamily="34" charset="0"/>
                        <a:cs typeface="Arial" panose="020B0604020202020204" pitchFamily="34" charset="0"/>
                      </a:endParaRPr>
                    </a:p>
                  </a:txBody>
                  <a:tcPr marL="8626" marR="8626" marT="8626" marB="0" anchor="ctr"/>
                </a:tc>
                <a:tc>
                  <a:txBody>
                    <a:bodyPr/>
                    <a:lstStyle/>
                    <a:p>
                      <a:pPr algn="ctr" rtl="0" fontAlgn="ctr"/>
                      <a:r>
                        <a:rPr lang="cs-CZ" sz="1400" b="1" u="none" strike="noStrike" dirty="0">
                          <a:effectLst/>
                          <a:latin typeface="Arial" panose="020B0604020202020204" pitchFamily="34" charset="0"/>
                          <a:cs typeface="Arial" panose="020B0604020202020204" pitchFamily="34" charset="0"/>
                        </a:rPr>
                        <a:t>5,2</a:t>
                      </a:r>
                      <a:endParaRPr lang="cs-CZ" sz="1400" b="1" i="0" u="none" strike="noStrike" dirty="0">
                        <a:solidFill>
                          <a:srgbClr val="005A85"/>
                        </a:solidFill>
                        <a:effectLst/>
                        <a:latin typeface="Arial" panose="020B0604020202020204" pitchFamily="34" charset="0"/>
                        <a:cs typeface="Arial" panose="020B0604020202020204" pitchFamily="34" charset="0"/>
                      </a:endParaRPr>
                    </a:p>
                  </a:txBody>
                  <a:tcPr marL="8626" marR="8626" marT="8626" marB="0" anchor="ctr"/>
                </a:tc>
                <a:extLst>
                  <a:ext uri="{0D108BD9-81ED-4DB2-BD59-A6C34878D82A}">
                    <a16:rowId xmlns:a16="http://schemas.microsoft.com/office/drawing/2014/main" val="389531306"/>
                  </a:ext>
                </a:extLst>
              </a:tr>
              <a:tr h="327422">
                <a:tc>
                  <a:txBody>
                    <a:bodyPr/>
                    <a:lstStyle/>
                    <a:p>
                      <a:pPr marL="0" indent="87313" algn="l" rtl="0" fontAlgn="ctr"/>
                      <a:r>
                        <a:rPr lang="cs-CZ" sz="1400" u="none" strike="noStrike" dirty="0">
                          <a:effectLst/>
                          <a:latin typeface="Arial" panose="020B0604020202020204" pitchFamily="34" charset="0"/>
                          <a:cs typeface="Arial" panose="020B0604020202020204" pitchFamily="34" charset="0"/>
                        </a:rPr>
                        <a:t>Ne (n=68)</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8626" marR="8626" marT="8626" marB="0" anchor="ctr"/>
                </a:tc>
                <a:tc>
                  <a:txBody>
                    <a:bodyPr/>
                    <a:lstStyle/>
                    <a:p>
                      <a:pPr algn="ctr" rtl="0" fontAlgn="ctr"/>
                      <a:r>
                        <a:rPr lang="cs-CZ" sz="1400" b="1" u="none" strike="noStrike">
                          <a:effectLst/>
                          <a:latin typeface="Arial" panose="020B0604020202020204" pitchFamily="34" charset="0"/>
                          <a:cs typeface="Arial" panose="020B0604020202020204" pitchFamily="34" charset="0"/>
                        </a:rPr>
                        <a:t>48,2</a:t>
                      </a:r>
                      <a:endParaRPr lang="cs-CZ" sz="1400" b="1" i="0" u="none" strike="noStrike">
                        <a:solidFill>
                          <a:srgbClr val="005A85"/>
                        </a:solidFill>
                        <a:effectLst/>
                        <a:latin typeface="Arial" panose="020B0604020202020204" pitchFamily="34" charset="0"/>
                        <a:cs typeface="Arial" panose="020B0604020202020204" pitchFamily="34" charset="0"/>
                      </a:endParaRPr>
                    </a:p>
                  </a:txBody>
                  <a:tcPr marL="8626" marR="8626" marT="8626" marB="0" anchor="ctr"/>
                </a:tc>
                <a:tc>
                  <a:txBody>
                    <a:bodyPr/>
                    <a:lstStyle/>
                    <a:p>
                      <a:pPr algn="ctr" rtl="0" fontAlgn="ctr"/>
                      <a:r>
                        <a:rPr lang="cs-CZ" sz="1400" b="1" u="none" strike="noStrike">
                          <a:effectLst/>
                          <a:latin typeface="Arial" panose="020B0604020202020204" pitchFamily="34" charset="0"/>
                          <a:cs typeface="Arial" panose="020B0604020202020204" pitchFamily="34" charset="0"/>
                        </a:rPr>
                        <a:t>40,0</a:t>
                      </a:r>
                      <a:endParaRPr lang="cs-CZ" sz="1400" b="1" i="0" u="none" strike="noStrike">
                        <a:solidFill>
                          <a:srgbClr val="005A85"/>
                        </a:solidFill>
                        <a:effectLst/>
                        <a:latin typeface="Arial" panose="020B0604020202020204" pitchFamily="34" charset="0"/>
                        <a:cs typeface="Arial" panose="020B0604020202020204" pitchFamily="34" charset="0"/>
                      </a:endParaRPr>
                    </a:p>
                  </a:txBody>
                  <a:tcPr marL="8626" marR="8626" marT="8626" marB="0" anchor="ctr"/>
                </a:tc>
                <a:tc>
                  <a:txBody>
                    <a:bodyPr/>
                    <a:lstStyle/>
                    <a:p>
                      <a:pPr algn="ctr" rtl="0" fontAlgn="ctr"/>
                      <a:r>
                        <a:rPr lang="cs-CZ" sz="1400" b="1" u="none" strike="noStrike">
                          <a:effectLst/>
                          <a:latin typeface="Arial" panose="020B0604020202020204" pitchFamily="34" charset="0"/>
                          <a:cs typeface="Arial" panose="020B0604020202020204" pitchFamily="34" charset="0"/>
                        </a:rPr>
                        <a:t>8,2</a:t>
                      </a:r>
                      <a:endParaRPr lang="cs-CZ" sz="1400" b="1" i="0" u="none" strike="noStrike">
                        <a:solidFill>
                          <a:srgbClr val="005A85"/>
                        </a:solidFill>
                        <a:effectLst/>
                        <a:latin typeface="Arial" panose="020B0604020202020204" pitchFamily="34" charset="0"/>
                        <a:cs typeface="Arial" panose="020B0604020202020204" pitchFamily="34" charset="0"/>
                      </a:endParaRPr>
                    </a:p>
                  </a:txBody>
                  <a:tcPr marL="8626" marR="8626" marT="8626" marB="0" anchor="ctr"/>
                </a:tc>
                <a:tc>
                  <a:txBody>
                    <a:bodyPr/>
                    <a:lstStyle/>
                    <a:p>
                      <a:pPr algn="ctr" rtl="0" fontAlgn="ctr"/>
                      <a:r>
                        <a:rPr lang="cs-CZ" sz="1400" b="1" u="none" strike="noStrike" dirty="0">
                          <a:effectLst/>
                          <a:latin typeface="Arial" panose="020B0604020202020204" pitchFamily="34" charset="0"/>
                          <a:cs typeface="Arial" panose="020B0604020202020204" pitchFamily="34" charset="0"/>
                        </a:rPr>
                        <a:t>3,5</a:t>
                      </a:r>
                      <a:endParaRPr lang="cs-CZ" sz="1400" b="1" i="0" u="none" strike="noStrike" dirty="0">
                        <a:solidFill>
                          <a:srgbClr val="005A85"/>
                        </a:solidFill>
                        <a:effectLst/>
                        <a:latin typeface="Arial" panose="020B0604020202020204" pitchFamily="34" charset="0"/>
                        <a:cs typeface="Arial" panose="020B0604020202020204" pitchFamily="34" charset="0"/>
                      </a:endParaRPr>
                    </a:p>
                  </a:txBody>
                  <a:tcPr marL="8626" marR="8626" marT="8626" marB="0" anchor="ctr"/>
                </a:tc>
                <a:extLst>
                  <a:ext uri="{0D108BD9-81ED-4DB2-BD59-A6C34878D82A}">
                    <a16:rowId xmlns:a16="http://schemas.microsoft.com/office/drawing/2014/main" val="3513891625"/>
                  </a:ext>
                </a:extLst>
              </a:tr>
            </a:tbl>
          </a:graphicData>
        </a:graphic>
      </p:graphicFrame>
    </p:spTree>
    <p:extLst>
      <p:ext uri="{BB962C8B-B14F-4D97-AF65-F5344CB8AC3E}">
        <p14:creationId xmlns:p14="http://schemas.microsoft.com/office/powerpoint/2010/main" val="1359276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039727" y="914400"/>
            <a:ext cx="10509250" cy="808561"/>
          </a:xfrm>
        </p:spPr>
        <p:txBody>
          <a:bodyPr/>
          <a:lstStyle/>
          <a:p>
            <a:pPr algn="ctr"/>
            <a:r>
              <a:rPr lang="cs-CZ" altLang="cs-CZ" sz="3200" dirty="0" smtClean="0"/>
              <a:t>Náplně do </a:t>
            </a:r>
            <a:r>
              <a:rPr lang="cs-CZ" altLang="cs-CZ" sz="3200" dirty="0"/>
              <a:t>elektronických </a:t>
            </a:r>
            <a:r>
              <a:rPr lang="cs-CZ" altLang="cs-CZ" sz="3200" dirty="0" smtClean="0"/>
              <a:t>cigaret (rok 2022)</a:t>
            </a:r>
            <a:endParaRPr lang="cs-CZ" sz="3200" dirty="0"/>
          </a:p>
        </p:txBody>
      </p:sp>
      <p:sp>
        <p:nvSpPr>
          <p:cNvPr id="6" name="Obdélník 7"/>
          <p:cNvSpPr>
            <a:spLocks noChangeArrowheads="1"/>
          </p:cNvSpPr>
          <p:nvPr/>
        </p:nvSpPr>
        <p:spPr bwMode="auto">
          <a:xfrm>
            <a:off x="3096191" y="5305437"/>
            <a:ext cx="4456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000" dirty="0">
                <a:ea typeface="ＭＳ Ｐゴシック" panose="020B0600070205080204" pitchFamily="34" charset="-128"/>
              </a:rPr>
              <a:t>Uvedené údaje vyjadřují procenta (95% CI).</a:t>
            </a:r>
          </a:p>
          <a:p>
            <a:pPr eaLnBrk="1" hangingPunct="1">
              <a:spcBef>
                <a:spcPct val="0"/>
              </a:spcBef>
              <a:buFontTx/>
              <a:buNone/>
            </a:pPr>
            <a:r>
              <a:rPr lang="cs-CZ" altLang="cs-CZ" sz="1000" dirty="0">
                <a:ea typeface="ＭＳ Ｐゴシック" panose="020B0600070205080204" pitchFamily="34" charset="-128"/>
              </a:rPr>
              <a:t>Zahrnuje každodenní i příležitostné užívání elektronických cigaret.</a:t>
            </a:r>
          </a:p>
        </p:txBody>
      </p:sp>
      <p:pic>
        <p:nvPicPr>
          <p:cNvPr id="3" name="Obrázek 2"/>
          <p:cNvPicPr>
            <a:picLocks noChangeAspect="1"/>
          </p:cNvPicPr>
          <p:nvPr/>
        </p:nvPicPr>
        <p:blipFill>
          <a:blip r:embed="rId3"/>
          <a:stretch>
            <a:fillRect/>
          </a:stretch>
        </p:blipFill>
        <p:spPr>
          <a:xfrm>
            <a:off x="3096191" y="1722961"/>
            <a:ext cx="6199850" cy="3295078"/>
          </a:xfrm>
          <a:prstGeom prst="rect">
            <a:avLst/>
          </a:prstGeom>
        </p:spPr>
      </p:pic>
    </p:spTree>
    <p:extLst>
      <p:ext uri="{BB962C8B-B14F-4D97-AF65-F5344CB8AC3E}">
        <p14:creationId xmlns:p14="http://schemas.microsoft.com/office/powerpoint/2010/main" val="2481847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078691" y="742278"/>
            <a:ext cx="7920969" cy="682934"/>
          </a:xfrm>
        </p:spPr>
        <p:txBody>
          <a:bodyPr/>
          <a:lstStyle/>
          <a:p>
            <a:r>
              <a:rPr lang="cs-CZ" altLang="cs-CZ" sz="2800" dirty="0"/>
              <a:t>Uživatelé zahřívaných tabákových výrobků</a:t>
            </a:r>
            <a:endParaRPr lang="cs-CZ" sz="2800" dirty="0"/>
          </a:p>
        </p:txBody>
      </p:sp>
      <p:pic>
        <p:nvPicPr>
          <p:cNvPr id="6" name="Obráze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227" y="5860311"/>
            <a:ext cx="58959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ek 2"/>
          <p:cNvPicPr>
            <a:picLocks noChangeAspect="1"/>
          </p:cNvPicPr>
          <p:nvPr/>
        </p:nvPicPr>
        <p:blipFill>
          <a:blip r:embed="rId4"/>
          <a:stretch>
            <a:fillRect/>
          </a:stretch>
        </p:blipFill>
        <p:spPr>
          <a:xfrm>
            <a:off x="473336" y="1693339"/>
            <a:ext cx="5398620" cy="3145809"/>
          </a:xfrm>
          <a:prstGeom prst="rect">
            <a:avLst/>
          </a:prstGeom>
        </p:spPr>
      </p:pic>
      <p:pic>
        <p:nvPicPr>
          <p:cNvPr id="7" name="Obrázek 6"/>
          <p:cNvPicPr>
            <a:picLocks noChangeAspect="1"/>
          </p:cNvPicPr>
          <p:nvPr/>
        </p:nvPicPr>
        <p:blipFill>
          <a:blip r:embed="rId5"/>
          <a:stretch>
            <a:fillRect/>
          </a:stretch>
        </p:blipFill>
        <p:spPr>
          <a:xfrm>
            <a:off x="6117084" y="1678098"/>
            <a:ext cx="5393598" cy="3176291"/>
          </a:xfrm>
          <a:prstGeom prst="rect">
            <a:avLst/>
          </a:prstGeom>
        </p:spPr>
      </p:pic>
    </p:spTree>
    <p:extLst>
      <p:ext uri="{BB962C8B-B14F-4D97-AF65-F5344CB8AC3E}">
        <p14:creationId xmlns:p14="http://schemas.microsoft.com/office/powerpoint/2010/main" val="2157002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575457" y="877242"/>
            <a:ext cx="9110472" cy="585851"/>
          </a:xfrm>
        </p:spPr>
        <p:txBody>
          <a:bodyPr/>
          <a:lstStyle/>
          <a:p>
            <a:r>
              <a:rPr lang="cs-CZ" altLang="cs-CZ" sz="2800" dirty="0"/>
              <a:t>Uživatelé nikotinových sáčků bez obsahu </a:t>
            </a:r>
            <a:r>
              <a:rPr lang="cs-CZ" altLang="cs-CZ" sz="2800" dirty="0" smtClean="0"/>
              <a:t>tabáku</a:t>
            </a:r>
            <a:endParaRPr lang="cs-CZ" sz="2800" dirty="0"/>
          </a:p>
        </p:txBody>
      </p:sp>
      <p:sp>
        <p:nvSpPr>
          <p:cNvPr id="6" name="TextovéPole 2"/>
          <p:cNvSpPr txBox="1">
            <a:spLocks noChangeArrowheads="1"/>
          </p:cNvSpPr>
          <p:nvPr/>
        </p:nvSpPr>
        <p:spPr bwMode="auto">
          <a:xfrm>
            <a:off x="967291" y="5795811"/>
            <a:ext cx="66976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000" dirty="0">
                <a:ea typeface="ＭＳ Ｐゴシック" panose="020B0600070205080204" pitchFamily="34" charset="-128"/>
              </a:rPr>
              <a:t>Uvedené údaje vyjadřují procenta (95% CI).</a:t>
            </a:r>
          </a:p>
        </p:txBody>
      </p:sp>
      <p:pic>
        <p:nvPicPr>
          <p:cNvPr id="9" name="Obrázek 8"/>
          <p:cNvPicPr>
            <a:picLocks noChangeAspect="1"/>
          </p:cNvPicPr>
          <p:nvPr/>
        </p:nvPicPr>
        <p:blipFill>
          <a:blip r:embed="rId3"/>
          <a:stretch>
            <a:fillRect/>
          </a:stretch>
        </p:blipFill>
        <p:spPr>
          <a:xfrm>
            <a:off x="1060682" y="1748180"/>
            <a:ext cx="4627265" cy="2694666"/>
          </a:xfrm>
          <a:prstGeom prst="rect">
            <a:avLst/>
          </a:prstGeom>
        </p:spPr>
      </p:pic>
      <p:pic>
        <p:nvPicPr>
          <p:cNvPr id="11" name="Obrázek 10"/>
          <p:cNvPicPr>
            <a:picLocks noChangeAspect="1"/>
          </p:cNvPicPr>
          <p:nvPr/>
        </p:nvPicPr>
        <p:blipFill>
          <a:blip r:embed="rId4"/>
          <a:stretch>
            <a:fillRect/>
          </a:stretch>
        </p:blipFill>
        <p:spPr>
          <a:xfrm>
            <a:off x="6335156" y="1748180"/>
            <a:ext cx="4663844" cy="2719052"/>
          </a:xfrm>
          <a:prstGeom prst="rect">
            <a:avLst/>
          </a:prstGeom>
        </p:spPr>
      </p:pic>
    </p:spTree>
    <p:extLst>
      <p:ext uri="{BB962C8B-B14F-4D97-AF65-F5344CB8AC3E}">
        <p14:creationId xmlns:p14="http://schemas.microsoft.com/office/powerpoint/2010/main" val="4040264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787786" y="473374"/>
            <a:ext cx="8399705" cy="812165"/>
          </a:xfrm>
        </p:spPr>
        <p:txBody>
          <a:bodyPr/>
          <a:lstStyle/>
          <a:p>
            <a:r>
              <a:rPr lang="cs-CZ" altLang="cs-CZ" sz="2800" dirty="0"/>
              <a:t>Respondenti vystaveni tabákovému kouři </a:t>
            </a:r>
            <a:r>
              <a:rPr lang="cs-CZ" altLang="cs-CZ" sz="2800" dirty="0" smtClean="0"/>
              <a:t>doma</a:t>
            </a:r>
            <a:endParaRPr lang="cs-CZ" sz="2800" dirty="0"/>
          </a:p>
        </p:txBody>
      </p:sp>
      <p:sp>
        <p:nvSpPr>
          <p:cNvPr id="6" name="TextovéPole 4"/>
          <p:cNvSpPr txBox="1">
            <a:spLocks noChangeArrowheads="1"/>
          </p:cNvSpPr>
          <p:nvPr/>
        </p:nvSpPr>
        <p:spPr bwMode="auto">
          <a:xfrm>
            <a:off x="2344609" y="5439037"/>
            <a:ext cx="39909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000" dirty="0"/>
              <a:t>Uvedené údaje vyjadřují procenta (95% CI</a:t>
            </a:r>
            <a:r>
              <a:rPr lang="cs-CZ" altLang="cs-CZ" sz="1000" dirty="0" smtClean="0"/>
              <a:t>).</a:t>
            </a:r>
          </a:p>
          <a:p>
            <a:pPr>
              <a:spcBef>
                <a:spcPct val="0"/>
              </a:spcBef>
              <a:buFontTx/>
              <a:buNone/>
            </a:pPr>
            <a:r>
              <a:rPr lang="cs-CZ" altLang="cs-CZ" sz="1000" dirty="0" smtClean="0"/>
              <a:t>V posledních 30 dnech.</a:t>
            </a:r>
            <a:endParaRPr lang="cs-CZ" altLang="cs-CZ" sz="1000" dirty="0"/>
          </a:p>
        </p:txBody>
      </p:sp>
      <p:pic>
        <p:nvPicPr>
          <p:cNvPr id="3" name="Obrázek 2"/>
          <p:cNvPicPr>
            <a:picLocks noChangeAspect="1"/>
          </p:cNvPicPr>
          <p:nvPr/>
        </p:nvPicPr>
        <p:blipFill>
          <a:blip r:embed="rId3"/>
          <a:stretch>
            <a:fillRect/>
          </a:stretch>
        </p:blipFill>
        <p:spPr>
          <a:xfrm>
            <a:off x="2422646" y="1285539"/>
            <a:ext cx="7129983" cy="4057650"/>
          </a:xfrm>
          <a:prstGeom prst="rect">
            <a:avLst/>
          </a:prstGeom>
        </p:spPr>
      </p:pic>
    </p:spTree>
    <p:extLst>
      <p:ext uri="{BB962C8B-B14F-4D97-AF65-F5344CB8AC3E}">
        <p14:creationId xmlns:p14="http://schemas.microsoft.com/office/powerpoint/2010/main" val="569334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81542" y="578506"/>
            <a:ext cx="9563100" cy="1075055"/>
          </a:xfrm>
        </p:spPr>
        <p:txBody>
          <a:bodyPr/>
          <a:lstStyle/>
          <a:p>
            <a:pPr algn="ctr"/>
            <a:r>
              <a:rPr lang="cs-CZ" altLang="cs-CZ" sz="2800" dirty="0"/>
              <a:t>Respondenti vystaveni tabákovému kouři ve vnitřních prostorách pracoviště </a:t>
            </a:r>
            <a:endParaRPr lang="cs-CZ" sz="2800" dirty="0"/>
          </a:p>
        </p:txBody>
      </p:sp>
      <p:sp>
        <p:nvSpPr>
          <p:cNvPr id="6" name="TextovéPole 4"/>
          <p:cNvSpPr txBox="1">
            <a:spLocks noChangeArrowheads="1"/>
          </p:cNvSpPr>
          <p:nvPr/>
        </p:nvSpPr>
        <p:spPr bwMode="auto">
          <a:xfrm>
            <a:off x="945931" y="5464883"/>
            <a:ext cx="881125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000" dirty="0"/>
              <a:t>Uvedené údaje vyjadřují procenta (95% CI).</a:t>
            </a:r>
          </a:p>
          <a:p>
            <a:pPr>
              <a:spcBef>
                <a:spcPct val="0"/>
              </a:spcBef>
              <a:buFontTx/>
              <a:buNone/>
            </a:pPr>
            <a:r>
              <a:rPr lang="cs-CZ" sz="1000" baseline="30000" dirty="0"/>
              <a:t>1</a:t>
            </a:r>
            <a:r>
              <a:rPr lang="cs-CZ" sz="1000" dirty="0"/>
              <a:t>Zahrnuje podíl respondentů vystavených tabákovému kouři ve vnitřních prostorách pracoviště </a:t>
            </a:r>
            <a:r>
              <a:rPr lang="cs-CZ" sz="1000" dirty="0" smtClean="0"/>
              <a:t>v posledních 30 dnech z</a:t>
            </a:r>
            <a:r>
              <a:rPr lang="cs-CZ" sz="1000" dirty="0"/>
              <a:t> celkového počtu </a:t>
            </a:r>
            <a:r>
              <a:rPr lang="cs-CZ" sz="1000" dirty="0" smtClean="0"/>
              <a:t>respondentů. </a:t>
            </a:r>
          </a:p>
          <a:p>
            <a:pPr>
              <a:spcBef>
                <a:spcPct val="0"/>
              </a:spcBef>
              <a:buFontTx/>
              <a:buNone/>
            </a:pPr>
            <a:r>
              <a:rPr lang="cs-CZ" altLang="cs-CZ" sz="1000" dirty="0" smtClean="0"/>
              <a:t>Nezahrnuje </a:t>
            </a:r>
            <a:r>
              <a:rPr lang="cs-CZ" altLang="cs-CZ" sz="1000" dirty="0"/>
              <a:t>respondenty pracující z domova.</a:t>
            </a:r>
          </a:p>
        </p:txBody>
      </p:sp>
      <p:pic>
        <p:nvPicPr>
          <p:cNvPr id="3" name="Obrázek 2"/>
          <p:cNvPicPr>
            <a:picLocks noChangeAspect="1"/>
          </p:cNvPicPr>
          <p:nvPr/>
        </p:nvPicPr>
        <p:blipFill>
          <a:blip r:embed="rId3"/>
          <a:stretch>
            <a:fillRect/>
          </a:stretch>
        </p:blipFill>
        <p:spPr>
          <a:xfrm>
            <a:off x="2235118" y="1653561"/>
            <a:ext cx="6455947" cy="3474203"/>
          </a:xfrm>
          <a:prstGeom prst="rect">
            <a:avLst/>
          </a:prstGeom>
        </p:spPr>
      </p:pic>
    </p:spTree>
    <p:extLst>
      <p:ext uri="{BB962C8B-B14F-4D97-AF65-F5344CB8AC3E}">
        <p14:creationId xmlns:p14="http://schemas.microsoft.com/office/powerpoint/2010/main" val="1511263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1000" y="205105"/>
            <a:ext cx="10509250" cy="1325563"/>
          </a:xfrm>
        </p:spPr>
        <p:txBody>
          <a:bodyPr/>
          <a:lstStyle/>
          <a:p>
            <a:r>
              <a:rPr lang="cs-CZ" altLang="cs-CZ" dirty="0"/>
              <a:t>Národní výzkum užívání tabáku a alkoholu </a:t>
            </a:r>
            <a:br>
              <a:rPr lang="cs-CZ" altLang="cs-CZ" dirty="0"/>
            </a:br>
            <a:r>
              <a:rPr lang="cs-CZ" altLang="cs-CZ" dirty="0"/>
              <a:t>v České republice 2022 (NAUTA)</a:t>
            </a:r>
            <a:endParaRPr lang="cs-CZ" dirty="0"/>
          </a:p>
        </p:txBody>
      </p:sp>
      <p:sp>
        <p:nvSpPr>
          <p:cNvPr id="3" name="Zástupný symbol pro text 2"/>
          <p:cNvSpPr>
            <a:spLocks noGrp="1"/>
          </p:cNvSpPr>
          <p:nvPr>
            <p:ph type="body" idx="1"/>
          </p:nvPr>
        </p:nvSpPr>
        <p:spPr>
          <a:xfrm>
            <a:off x="476640" y="1805867"/>
            <a:ext cx="5431790" cy="3865171"/>
          </a:xfrm>
        </p:spPr>
        <p:txBody>
          <a:bodyPr/>
          <a:lstStyle/>
          <a:p>
            <a:pPr marL="342900" indent="-342900">
              <a:buFont typeface="Arial" panose="020B0604020202020204" pitchFamily="34" charset="0"/>
              <a:buChar char="•"/>
              <a:defRPr/>
            </a:pPr>
            <a:r>
              <a:rPr lang="cs-CZ" sz="2000" b="1" dirty="0"/>
              <a:t>od roku 2012 pravidelně monitoruje užívání tabákových výrobků a alkoholu u populace 15+ </a:t>
            </a:r>
          </a:p>
          <a:p>
            <a:pPr marL="342900" indent="-342900">
              <a:buFont typeface="Arial" panose="020B0604020202020204" pitchFamily="34" charset="0"/>
              <a:buChar char="•"/>
              <a:defRPr/>
            </a:pPr>
            <a:r>
              <a:rPr lang="cs-CZ" sz="2000" b="1" dirty="0"/>
              <a:t>pro plánování</a:t>
            </a:r>
          </a:p>
          <a:p>
            <a:pPr marL="800100" lvl="2" indent="-342900">
              <a:spcBef>
                <a:spcPts val="1000"/>
              </a:spcBef>
              <a:buFont typeface="Wingdings" panose="05000000000000000000" pitchFamily="2" charset="2"/>
              <a:buChar char="Ø"/>
              <a:defRPr/>
            </a:pPr>
            <a:r>
              <a:rPr lang="cs-CZ" sz="2000" dirty="0">
                <a:solidFill>
                  <a:schemeClr val="tx1"/>
                </a:solidFill>
              </a:rPr>
              <a:t>regulačních opatření zaměřených na ochranu zdraví </a:t>
            </a:r>
          </a:p>
          <a:p>
            <a:pPr marL="800100" lvl="2" indent="-342900">
              <a:spcBef>
                <a:spcPts val="1000"/>
              </a:spcBef>
              <a:buFont typeface="Wingdings" panose="05000000000000000000" pitchFamily="2" charset="2"/>
              <a:buChar char="Ø"/>
              <a:defRPr/>
            </a:pPr>
            <a:r>
              <a:rPr lang="cs-CZ" sz="2000" dirty="0">
                <a:solidFill>
                  <a:schemeClr val="tx1"/>
                </a:solidFill>
              </a:rPr>
              <a:t>intervencí  v oblasti prevence a léčby</a:t>
            </a:r>
          </a:p>
          <a:p>
            <a:pPr marL="342900" indent="-342900">
              <a:buFont typeface="Arial" panose="020B0604020202020204" pitchFamily="34" charset="0"/>
              <a:buChar char="•"/>
              <a:defRPr/>
            </a:pPr>
            <a:r>
              <a:rPr lang="cs-CZ" sz="2000" b="1" dirty="0"/>
              <a:t>soubor respondentů - reprezentativní vzorek populace České republiky podle věku, pohlaví a kraje</a:t>
            </a:r>
          </a:p>
          <a:p>
            <a:endParaRPr lang="cs-CZ" dirty="0"/>
          </a:p>
        </p:txBody>
      </p:sp>
      <p:pic>
        <p:nvPicPr>
          <p:cNvPr id="4" name="Obrázek 3"/>
          <p:cNvPicPr>
            <a:picLocks noChangeAspect="1"/>
          </p:cNvPicPr>
          <p:nvPr/>
        </p:nvPicPr>
        <p:blipFill>
          <a:blip r:embed="rId2"/>
          <a:stretch>
            <a:fillRect/>
          </a:stretch>
        </p:blipFill>
        <p:spPr>
          <a:xfrm>
            <a:off x="6127475" y="1670466"/>
            <a:ext cx="4560551" cy="4277766"/>
          </a:xfrm>
          <a:prstGeom prst="rect">
            <a:avLst/>
          </a:prstGeom>
        </p:spPr>
      </p:pic>
    </p:spTree>
    <p:extLst>
      <p:ext uri="{BB962C8B-B14F-4D97-AF65-F5344CB8AC3E}">
        <p14:creationId xmlns:p14="http://schemas.microsoft.com/office/powerpoint/2010/main" val="3150111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64110" y="494218"/>
            <a:ext cx="9456869" cy="1076399"/>
          </a:xfrm>
        </p:spPr>
        <p:txBody>
          <a:bodyPr/>
          <a:lstStyle/>
          <a:p>
            <a:pPr algn="ctr"/>
            <a:r>
              <a:rPr lang="cs-CZ" sz="2400" dirty="0"/>
              <a:t>Kuřáci, kteří si během posledních 30 dnů všimli zdravotního varování na krabičkách cigaret, </a:t>
            </a:r>
            <a:r>
              <a:rPr lang="cs-CZ" sz="2400" dirty="0" smtClean="0"/>
              <a:t>a </a:t>
            </a:r>
            <a:r>
              <a:rPr lang="cs-CZ" sz="2400" dirty="0"/>
              <a:t>v souvislosti s tím zvažovali, že zanechají </a:t>
            </a:r>
            <a:r>
              <a:rPr lang="cs-CZ" sz="2400" dirty="0" smtClean="0"/>
              <a:t>kouření</a:t>
            </a:r>
            <a:endParaRPr lang="cs-CZ" sz="2400" dirty="0"/>
          </a:p>
        </p:txBody>
      </p:sp>
      <p:pic>
        <p:nvPicPr>
          <p:cNvPr id="4" name="Obrázek 3"/>
          <p:cNvPicPr>
            <a:picLocks noChangeAspect="1"/>
          </p:cNvPicPr>
          <p:nvPr/>
        </p:nvPicPr>
        <p:blipFill>
          <a:blip r:embed="rId2"/>
          <a:stretch>
            <a:fillRect/>
          </a:stretch>
        </p:blipFill>
        <p:spPr>
          <a:xfrm>
            <a:off x="2188042" y="1738549"/>
            <a:ext cx="6844852" cy="3762799"/>
          </a:xfrm>
          <a:prstGeom prst="rect">
            <a:avLst/>
          </a:prstGeom>
        </p:spPr>
      </p:pic>
      <p:sp>
        <p:nvSpPr>
          <p:cNvPr id="5" name="TextovéPole 4"/>
          <p:cNvSpPr txBox="1"/>
          <p:nvPr/>
        </p:nvSpPr>
        <p:spPr>
          <a:xfrm>
            <a:off x="2112738" y="5669280"/>
            <a:ext cx="3851238" cy="523220"/>
          </a:xfrm>
          <a:prstGeom prst="rect">
            <a:avLst/>
          </a:prstGeom>
          <a:noFill/>
        </p:spPr>
        <p:txBody>
          <a:bodyPr wrap="square" rtlCol="0">
            <a:spAutoFit/>
          </a:bodyPr>
          <a:lstStyle/>
          <a:p>
            <a:r>
              <a:rPr lang="cs-CZ" altLang="cs-CZ" sz="1000" dirty="0">
                <a:latin typeface="Arial" panose="020B0604020202020204" pitchFamily="34" charset="0"/>
                <a:cs typeface="Arial" panose="020B0604020202020204" pitchFamily="34" charset="0"/>
              </a:rPr>
              <a:t>Uvedené údaje vyjadřují procenta (95% CI).</a:t>
            </a:r>
          </a:p>
          <a:p>
            <a:endParaRPr lang="cs-CZ" dirty="0"/>
          </a:p>
        </p:txBody>
      </p:sp>
    </p:spTree>
    <p:extLst>
      <p:ext uri="{BB962C8B-B14F-4D97-AF65-F5344CB8AC3E}">
        <p14:creationId xmlns:p14="http://schemas.microsoft.com/office/powerpoint/2010/main" val="1902234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301003" y="362436"/>
            <a:ext cx="9284522" cy="1325563"/>
          </a:xfrm>
        </p:spPr>
        <p:txBody>
          <a:bodyPr/>
          <a:lstStyle/>
          <a:p>
            <a:pPr algn="ctr"/>
            <a:r>
              <a:rPr lang="en-US" altLang="cs-CZ" sz="2400" dirty="0"/>
              <a:t>Kuřáci, kterým bylo lékařem v průběhu posledních 12 měsíců doporučeno přestat </a:t>
            </a:r>
            <a:r>
              <a:rPr lang="en-US" altLang="cs-CZ" sz="2400" dirty="0" smtClean="0"/>
              <a:t>kouřit</a:t>
            </a:r>
            <a:r>
              <a:rPr lang="cs-CZ" altLang="cs-CZ" sz="2400" dirty="0"/>
              <a:t> a </a:t>
            </a:r>
            <a:r>
              <a:rPr lang="cs-CZ" altLang="cs-CZ" sz="2400" dirty="0" smtClean="0"/>
              <a:t>přístup </a:t>
            </a:r>
            <a:r>
              <a:rPr lang="cs-CZ" altLang="cs-CZ" sz="2400" dirty="0"/>
              <a:t>kuřáků k varování na krabičkách cigaret</a:t>
            </a:r>
            <a:endParaRPr lang="cs-CZ" sz="2400" dirty="0"/>
          </a:p>
        </p:txBody>
      </p:sp>
      <p:sp>
        <p:nvSpPr>
          <p:cNvPr id="6" name="Obdélník 2"/>
          <p:cNvSpPr>
            <a:spLocks noChangeArrowheads="1"/>
          </p:cNvSpPr>
          <p:nvPr/>
        </p:nvSpPr>
        <p:spPr bwMode="auto">
          <a:xfrm>
            <a:off x="395288" y="5661025"/>
            <a:ext cx="86344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000" dirty="0">
                <a:ea typeface="ＭＳ Ｐゴシック" panose="020B0600070205080204" pitchFamily="34" charset="-128"/>
                <a:cs typeface="Arial" panose="020B0604020202020204" pitchFamily="34" charset="0"/>
              </a:rPr>
              <a:t>Uvedené údaje vyjadřují procenta (95% CI). </a:t>
            </a:r>
          </a:p>
          <a:p>
            <a:pPr eaLnBrk="1" hangingPunct="1">
              <a:spcBef>
                <a:spcPct val="0"/>
              </a:spcBef>
              <a:buFont typeface="Wingdings" panose="05000000000000000000" pitchFamily="2" charset="2"/>
              <a:buNone/>
            </a:pPr>
            <a:r>
              <a:rPr lang="cs-CZ" altLang="cs-CZ" sz="1000" dirty="0">
                <a:ea typeface="ＭＳ Ｐゴシック" panose="020B0600070205080204" pitchFamily="34" charset="-128"/>
                <a:cs typeface="Arial" panose="020B0604020202020204" pitchFamily="34" charset="0"/>
              </a:rPr>
              <a:t>Poznámka: procenta jsou vypočtena z celku současných kuřáků, kteří navštívili zdravotnické zařízení během posledních 12 měsíců</a:t>
            </a:r>
            <a:r>
              <a:rPr lang="cs-CZ" altLang="cs-CZ" sz="1000" dirty="0">
                <a:latin typeface="Calibri" panose="020F0502020204030204" pitchFamily="34" charset="0"/>
                <a:ea typeface="ＭＳ Ｐゴシック" panose="020B0600070205080204" pitchFamily="34" charset="-128"/>
                <a:cs typeface="Arial" panose="020B0604020202020204" pitchFamily="34" charset="0"/>
              </a:rPr>
              <a:t>. </a:t>
            </a:r>
          </a:p>
        </p:txBody>
      </p:sp>
      <p:pic>
        <p:nvPicPr>
          <p:cNvPr id="3" name="Obrázek 2"/>
          <p:cNvPicPr>
            <a:picLocks noChangeAspect="1"/>
          </p:cNvPicPr>
          <p:nvPr/>
        </p:nvPicPr>
        <p:blipFill>
          <a:blip r:embed="rId3"/>
          <a:stretch>
            <a:fillRect/>
          </a:stretch>
        </p:blipFill>
        <p:spPr>
          <a:xfrm>
            <a:off x="3023041" y="1687998"/>
            <a:ext cx="6120144" cy="3787643"/>
          </a:xfrm>
          <a:prstGeom prst="rect">
            <a:avLst/>
          </a:prstGeom>
        </p:spPr>
      </p:pic>
    </p:spTree>
    <p:extLst>
      <p:ext uri="{BB962C8B-B14F-4D97-AF65-F5344CB8AC3E}">
        <p14:creationId xmlns:p14="http://schemas.microsoft.com/office/powerpoint/2010/main" val="4115238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9570" y="612551"/>
            <a:ext cx="8144435" cy="968823"/>
          </a:xfrm>
        </p:spPr>
        <p:txBody>
          <a:bodyPr/>
          <a:lstStyle/>
          <a:p>
            <a:pPr algn="ctr"/>
            <a:r>
              <a:rPr lang="cs-CZ" sz="2800" dirty="0"/>
              <a:t>Podíl současných kuřáků tabáku v závislosti na kategorii pití alkoholu</a:t>
            </a:r>
            <a:endParaRPr lang="cs-CZ" sz="2800" dirty="0"/>
          </a:p>
        </p:txBody>
      </p:sp>
      <p:pic>
        <p:nvPicPr>
          <p:cNvPr id="8" name="Obrázek 7"/>
          <p:cNvPicPr>
            <a:picLocks noChangeAspect="1"/>
          </p:cNvPicPr>
          <p:nvPr/>
        </p:nvPicPr>
        <p:blipFill>
          <a:blip r:embed="rId3"/>
          <a:stretch>
            <a:fillRect/>
          </a:stretch>
        </p:blipFill>
        <p:spPr>
          <a:xfrm>
            <a:off x="2131489" y="1663878"/>
            <a:ext cx="7042414" cy="3747219"/>
          </a:xfrm>
          <a:prstGeom prst="rect">
            <a:avLst/>
          </a:prstGeom>
        </p:spPr>
      </p:pic>
    </p:spTree>
    <p:extLst>
      <p:ext uri="{BB962C8B-B14F-4D97-AF65-F5344CB8AC3E}">
        <p14:creationId xmlns:p14="http://schemas.microsoft.com/office/powerpoint/2010/main" val="3835221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800" dirty="0"/>
              <a:t>Spotřeba alkoholu na hlavu </a:t>
            </a:r>
            <a:r>
              <a:rPr lang="cs-CZ" sz="2800" dirty="0" smtClean="0"/>
              <a:t/>
            </a:r>
            <a:br>
              <a:rPr lang="cs-CZ" sz="2800" dirty="0" smtClean="0"/>
            </a:br>
            <a:r>
              <a:rPr lang="cs-CZ" sz="2800" dirty="0" smtClean="0"/>
              <a:t>v</a:t>
            </a:r>
            <a:r>
              <a:rPr lang="cs-CZ" sz="2800" dirty="0"/>
              <a:t> litrech čistého alkoholu za </a:t>
            </a:r>
            <a:r>
              <a:rPr lang="cs-CZ" sz="2800" dirty="0" smtClean="0"/>
              <a:t>rok</a:t>
            </a:r>
            <a:endParaRPr lang="cs-CZ" sz="2800" dirty="0"/>
          </a:p>
        </p:txBody>
      </p:sp>
      <p:pic>
        <p:nvPicPr>
          <p:cNvPr id="5" name="Obrázek 4"/>
          <p:cNvPicPr>
            <a:picLocks noChangeAspect="1"/>
          </p:cNvPicPr>
          <p:nvPr/>
        </p:nvPicPr>
        <p:blipFill>
          <a:blip r:embed="rId3"/>
          <a:stretch>
            <a:fillRect/>
          </a:stretch>
        </p:blipFill>
        <p:spPr>
          <a:xfrm>
            <a:off x="2417060" y="1690688"/>
            <a:ext cx="6978878" cy="3626353"/>
          </a:xfrm>
          <a:prstGeom prst="rect">
            <a:avLst/>
          </a:prstGeom>
        </p:spPr>
      </p:pic>
    </p:spTree>
    <p:extLst>
      <p:ext uri="{BB962C8B-B14F-4D97-AF65-F5344CB8AC3E}">
        <p14:creationId xmlns:p14="http://schemas.microsoft.com/office/powerpoint/2010/main" val="4185000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874934" y="275452"/>
            <a:ext cx="3957320" cy="768857"/>
          </a:xfrm>
        </p:spPr>
        <p:txBody>
          <a:bodyPr/>
          <a:lstStyle/>
          <a:p>
            <a:pPr algn="ctr"/>
            <a:r>
              <a:rPr lang="cs-CZ" altLang="cs-CZ" dirty="0"/>
              <a:t>Závěry</a:t>
            </a:r>
            <a:endParaRPr lang="cs-CZ" dirty="0"/>
          </a:p>
        </p:txBody>
      </p:sp>
      <p:sp>
        <p:nvSpPr>
          <p:cNvPr id="2" name="Zástupný symbol pro text 1"/>
          <p:cNvSpPr>
            <a:spLocks noGrp="1"/>
          </p:cNvSpPr>
          <p:nvPr>
            <p:ph type="body" idx="1"/>
          </p:nvPr>
        </p:nvSpPr>
        <p:spPr>
          <a:xfrm>
            <a:off x="258691" y="827139"/>
            <a:ext cx="11189806" cy="4870716"/>
          </a:xfrm>
        </p:spPr>
        <p:txBody>
          <a:bodyPr/>
          <a:lstStyle/>
          <a:p>
            <a:pPr>
              <a:lnSpc>
                <a:spcPct val="150000"/>
              </a:lnSpc>
              <a:defRPr/>
            </a:pPr>
            <a:r>
              <a:rPr lang="cs-CZ" sz="2400" b="1" dirty="0">
                <a:solidFill>
                  <a:srgbClr val="FF0000"/>
                </a:solidFill>
              </a:rPr>
              <a:t>POČET KUŘÁKŮ</a:t>
            </a:r>
            <a:r>
              <a:rPr lang="cs-CZ" b="1" baseline="60000" dirty="0">
                <a:solidFill>
                  <a:srgbClr val="FF0000"/>
                </a:solidFill>
              </a:rPr>
              <a:t>1</a:t>
            </a:r>
            <a:r>
              <a:rPr lang="cs-CZ" sz="2400" b="1" dirty="0">
                <a:solidFill>
                  <a:srgbClr val="FF0000"/>
                </a:solidFill>
              </a:rPr>
              <a:t> 15+</a:t>
            </a:r>
          </a:p>
          <a:p>
            <a:pPr indent="-163513">
              <a:spcBef>
                <a:spcPts val="0"/>
              </a:spcBef>
              <a:buFont typeface="Arial" panose="020B0604020202020204" pitchFamily="34" charset="0"/>
              <a:buChar char="•"/>
              <a:defRPr/>
            </a:pPr>
            <a:r>
              <a:rPr lang="cs-CZ" dirty="0">
                <a:solidFill>
                  <a:schemeClr val="tx1"/>
                </a:solidFill>
              </a:rPr>
              <a:t>denní i příležitostní 24,4 % </a:t>
            </a:r>
          </a:p>
          <a:p>
            <a:pPr indent="-163513">
              <a:spcBef>
                <a:spcPts val="0"/>
              </a:spcBef>
              <a:buFont typeface="Arial" panose="020B0604020202020204" pitchFamily="34" charset="0"/>
              <a:buChar char="•"/>
              <a:defRPr/>
            </a:pPr>
            <a:r>
              <a:rPr lang="cs-CZ" dirty="0">
                <a:solidFill>
                  <a:schemeClr val="tx1"/>
                </a:solidFill>
              </a:rPr>
              <a:t>pouze denní </a:t>
            </a:r>
            <a:r>
              <a:rPr lang="cs-CZ" dirty="0" smtClean="0">
                <a:solidFill>
                  <a:schemeClr val="tx1"/>
                </a:solidFill>
              </a:rPr>
              <a:t>16,2 </a:t>
            </a:r>
            <a:r>
              <a:rPr lang="cs-CZ" dirty="0">
                <a:solidFill>
                  <a:schemeClr val="tx1"/>
                </a:solidFill>
              </a:rPr>
              <a:t>%</a:t>
            </a:r>
          </a:p>
          <a:p>
            <a:pPr>
              <a:lnSpc>
                <a:spcPct val="150000"/>
              </a:lnSpc>
              <a:spcBef>
                <a:spcPts val="600"/>
              </a:spcBef>
              <a:defRPr/>
            </a:pPr>
            <a:r>
              <a:rPr lang="cs-CZ" sz="2400" b="1" dirty="0">
                <a:solidFill>
                  <a:srgbClr val="FF0000"/>
                </a:solidFill>
              </a:rPr>
              <a:t>ZPŮSOBY KONZUMACE TABÁKU A NIKOTINU</a:t>
            </a:r>
          </a:p>
          <a:p>
            <a:pPr marL="357188" indent="-176213">
              <a:spcBef>
                <a:spcPts val="600"/>
              </a:spcBef>
              <a:buFont typeface="Arial" panose="020B0604020202020204" pitchFamily="34" charset="0"/>
              <a:buChar char="•"/>
              <a:defRPr/>
            </a:pPr>
            <a:r>
              <a:rPr lang="cs-CZ" dirty="0">
                <a:solidFill>
                  <a:schemeClr val="tx1"/>
                </a:solidFill>
              </a:rPr>
              <a:t>převážně klasické cigarety</a:t>
            </a:r>
          </a:p>
          <a:p>
            <a:pPr marL="357188" indent="-176213">
              <a:spcBef>
                <a:spcPts val="600"/>
              </a:spcBef>
              <a:spcAft>
                <a:spcPts val="600"/>
              </a:spcAft>
              <a:buFont typeface="Arial" panose="020B0604020202020204" pitchFamily="34" charset="0"/>
              <a:buChar char="•"/>
              <a:defRPr/>
            </a:pPr>
            <a:r>
              <a:rPr lang="cs-CZ" dirty="0">
                <a:solidFill>
                  <a:schemeClr val="tx1"/>
                </a:solidFill>
              </a:rPr>
              <a:t>elektronické cigarety užívá </a:t>
            </a:r>
            <a:r>
              <a:rPr lang="cs-CZ" dirty="0" smtClean="0">
                <a:solidFill>
                  <a:schemeClr val="tx1"/>
                </a:solidFill>
              </a:rPr>
              <a:t>10,2 </a:t>
            </a:r>
            <a:r>
              <a:rPr lang="cs-CZ" dirty="0">
                <a:solidFill>
                  <a:schemeClr val="tx1"/>
                </a:solidFill>
              </a:rPr>
              <a:t>% (15-24 let </a:t>
            </a:r>
            <a:r>
              <a:rPr lang="cs-CZ" dirty="0" smtClean="0">
                <a:solidFill>
                  <a:schemeClr val="tx1"/>
                </a:solidFill>
              </a:rPr>
              <a:t>24,9 %); </a:t>
            </a:r>
          </a:p>
          <a:p>
            <a:pPr marL="180975">
              <a:spcBef>
                <a:spcPts val="0"/>
              </a:spcBef>
              <a:spcAft>
                <a:spcPts val="600"/>
              </a:spcAft>
              <a:defRPr/>
            </a:pPr>
            <a:r>
              <a:rPr lang="cs-CZ" dirty="0">
                <a:solidFill>
                  <a:schemeClr val="tx1"/>
                </a:solidFill>
              </a:rPr>
              <a:t> </a:t>
            </a:r>
            <a:r>
              <a:rPr lang="cs-CZ" dirty="0" smtClean="0">
                <a:solidFill>
                  <a:schemeClr val="tx1"/>
                </a:solidFill>
              </a:rPr>
              <a:t>  nejčastější </a:t>
            </a:r>
            <a:r>
              <a:rPr lang="cs-CZ" dirty="0">
                <a:solidFill>
                  <a:schemeClr val="tx1"/>
                </a:solidFill>
              </a:rPr>
              <a:t>důvody</a:t>
            </a:r>
            <a:r>
              <a:rPr lang="cs-CZ" dirty="0" smtClean="0">
                <a:solidFill>
                  <a:schemeClr val="tx1"/>
                </a:solidFill>
              </a:rPr>
              <a:t>: - </a:t>
            </a:r>
            <a:r>
              <a:rPr lang="cs-CZ" sz="1600" dirty="0" smtClean="0">
                <a:solidFill>
                  <a:schemeClr val="tx1"/>
                </a:solidFill>
              </a:rPr>
              <a:t>vnímání </a:t>
            </a:r>
            <a:r>
              <a:rPr lang="cs-CZ" sz="1600" dirty="0">
                <a:solidFill>
                  <a:schemeClr val="tx1"/>
                </a:solidFill>
              </a:rPr>
              <a:t>menší škodlivosti pro zdraví (</a:t>
            </a:r>
            <a:r>
              <a:rPr lang="cs-CZ" sz="1600" dirty="0" smtClean="0">
                <a:solidFill>
                  <a:schemeClr val="tx1"/>
                </a:solidFill>
              </a:rPr>
              <a:t>36,2 %)</a:t>
            </a:r>
          </a:p>
          <a:p>
            <a:pPr marL="180975">
              <a:spcBef>
                <a:spcPts val="0"/>
              </a:spcBef>
              <a:spcAft>
                <a:spcPts val="600"/>
              </a:spcAft>
              <a:defRPr/>
            </a:pPr>
            <a:r>
              <a:rPr lang="cs-CZ" sz="1600" dirty="0">
                <a:solidFill>
                  <a:schemeClr val="tx1"/>
                </a:solidFill>
              </a:rPr>
              <a:t> </a:t>
            </a:r>
            <a:r>
              <a:rPr lang="cs-CZ" sz="1600" dirty="0" smtClean="0">
                <a:solidFill>
                  <a:schemeClr val="tx1"/>
                </a:solidFill>
              </a:rPr>
              <a:t>                                          - experimentování </a:t>
            </a:r>
            <a:r>
              <a:rPr lang="cs-CZ" sz="1600" dirty="0">
                <a:solidFill>
                  <a:schemeClr val="tx1"/>
                </a:solidFill>
              </a:rPr>
              <a:t>(27,7 </a:t>
            </a:r>
            <a:r>
              <a:rPr lang="cs-CZ" sz="1600" dirty="0" smtClean="0">
                <a:solidFill>
                  <a:schemeClr val="tx1"/>
                </a:solidFill>
              </a:rPr>
              <a:t>%) </a:t>
            </a:r>
          </a:p>
          <a:p>
            <a:pPr marL="180975">
              <a:spcBef>
                <a:spcPts val="0"/>
              </a:spcBef>
              <a:defRPr/>
            </a:pPr>
            <a:r>
              <a:rPr lang="cs-CZ" sz="1600" dirty="0">
                <a:solidFill>
                  <a:schemeClr val="tx1"/>
                </a:solidFill>
              </a:rPr>
              <a:t> </a:t>
            </a:r>
            <a:r>
              <a:rPr lang="cs-CZ" sz="1600" dirty="0" smtClean="0">
                <a:solidFill>
                  <a:schemeClr val="tx1"/>
                </a:solidFill>
              </a:rPr>
              <a:t>                                          - větší </a:t>
            </a:r>
            <a:r>
              <a:rPr lang="cs-CZ" sz="1600" dirty="0">
                <a:solidFill>
                  <a:schemeClr val="tx1"/>
                </a:solidFill>
              </a:rPr>
              <a:t>tolerance okolí k elektronickým cigaretám (</a:t>
            </a:r>
            <a:r>
              <a:rPr lang="cs-CZ" sz="1600" dirty="0" smtClean="0">
                <a:solidFill>
                  <a:schemeClr val="tx1"/>
                </a:solidFill>
              </a:rPr>
              <a:t>26,8 </a:t>
            </a:r>
            <a:r>
              <a:rPr lang="cs-CZ" sz="1600" dirty="0">
                <a:solidFill>
                  <a:schemeClr val="tx1"/>
                </a:solidFill>
              </a:rPr>
              <a:t>%) </a:t>
            </a:r>
          </a:p>
          <a:p>
            <a:pPr marL="357188" indent="-176213">
              <a:spcBef>
                <a:spcPts val="600"/>
              </a:spcBef>
              <a:buFont typeface="Arial" panose="020B0604020202020204" pitchFamily="34" charset="0"/>
              <a:buChar char="•"/>
              <a:defRPr/>
            </a:pPr>
            <a:r>
              <a:rPr lang="cs-CZ" dirty="0">
                <a:solidFill>
                  <a:schemeClr val="tx1"/>
                </a:solidFill>
              </a:rPr>
              <a:t>zahřívaný tabák: </a:t>
            </a:r>
            <a:r>
              <a:rPr lang="cs-CZ" dirty="0" smtClean="0">
                <a:solidFill>
                  <a:schemeClr val="tx1"/>
                </a:solidFill>
              </a:rPr>
              <a:t>6,6 </a:t>
            </a:r>
            <a:r>
              <a:rPr lang="cs-CZ" dirty="0">
                <a:solidFill>
                  <a:schemeClr val="tx1"/>
                </a:solidFill>
              </a:rPr>
              <a:t>% (15-24 let </a:t>
            </a:r>
            <a:r>
              <a:rPr lang="cs-CZ" dirty="0" smtClean="0">
                <a:solidFill>
                  <a:schemeClr val="tx1"/>
                </a:solidFill>
              </a:rPr>
              <a:t>9,0%)</a:t>
            </a:r>
            <a:endParaRPr lang="cs-CZ" dirty="0">
              <a:solidFill>
                <a:schemeClr val="tx1"/>
              </a:solidFill>
            </a:endParaRPr>
          </a:p>
          <a:p>
            <a:pPr marL="357188" indent="-176213">
              <a:spcBef>
                <a:spcPts val="600"/>
              </a:spcBef>
              <a:buFont typeface="Arial" panose="020B0604020202020204" pitchFamily="34" charset="0"/>
              <a:buChar char="•"/>
              <a:defRPr/>
            </a:pPr>
            <a:r>
              <a:rPr lang="cs-CZ" dirty="0">
                <a:solidFill>
                  <a:schemeClr val="tx1"/>
                </a:solidFill>
              </a:rPr>
              <a:t>bezdýmný </a:t>
            </a:r>
            <a:r>
              <a:rPr lang="cs-CZ" dirty="0" smtClean="0">
                <a:solidFill>
                  <a:schemeClr val="tx1"/>
                </a:solidFill>
              </a:rPr>
              <a:t>tabák</a:t>
            </a:r>
            <a:r>
              <a:rPr lang="cs-CZ" baseline="60000" dirty="0">
                <a:solidFill>
                  <a:schemeClr val="tx1"/>
                </a:solidFill>
              </a:rPr>
              <a:t>2</a:t>
            </a:r>
            <a:r>
              <a:rPr lang="cs-CZ" dirty="0" smtClean="0">
                <a:solidFill>
                  <a:schemeClr val="tx1"/>
                </a:solidFill>
              </a:rPr>
              <a:t>: 5,0 </a:t>
            </a:r>
            <a:r>
              <a:rPr lang="cs-CZ" dirty="0">
                <a:solidFill>
                  <a:schemeClr val="tx1"/>
                </a:solidFill>
              </a:rPr>
              <a:t>%</a:t>
            </a:r>
          </a:p>
          <a:p>
            <a:pPr marL="357188" indent="-176213">
              <a:spcBef>
                <a:spcPts val="600"/>
              </a:spcBef>
              <a:buFont typeface="Arial" panose="020B0604020202020204" pitchFamily="34" charset="0"/>
              <a:buChar char="•"/>
              <a:defRPr/>
            </a:pPr>
            <a:r>
              <a:rPr lang="cs-CZ" dirty="0">
                <a:solidFill>
                  <a:schemeClr val="tx1"/>
                </a:solidFill>
              </a:rPr>
              <a:t>nikotinové sáčky bez obsahu tabáku: </a:t>
            </a:r>
            <a:r>
              <a:rPr lang="cs-CZ" dirty="0" smtClean="0">
                <a:solidFill>
                  <a:schemeClr val="tx1"/>
                </a:solidFill>
              </a:rPr>
              <a:t>2,8 </a:t>
            </a:r>
            <a:r>
              <a:rPr lang="cs-CZ" dirty="0">
                <a:solidFill>
                  <a:schemeClr val="tx1"/>
                </a:solidFill>
              </a:rPr>
              <a:t>% (15-24let </a:t>
            </a:r>
            <a:r>
              <a:rPr lang="cs-CZ" dirty="0" smtClean="0">
                <a:solidFill>
                  <a:schemeClr val="tx1"/>
                </a:solidFill>
              </a:rPr>
              <a:t>9,0 </a:t>
            </a:r>
            <a:r>
              <a:rPr lang="cs-CZ" dirty="0">
                <a:solidFill>
                  <a:schemeClr val="tx1"/>
                </a:solidFill>
              </a:rPr>
              <a:t>%)</a:t>
            </a:r>
          </a:p>
          <a:p>
            <a:endParaRPr lang="cs-CZ" dirty="0"/>
          </a:p>
        </p:txBody>
      </p:sp>
      <p:sp>
        <p:nvSpPr>
          <p:cNvPr id="6" name="TextovéPole 5"/>
          <p:cNvSpPr txBox="1"/>
          <p:nvPr/>
        </p:nvSpPr>
        <p:spPr>
          <a:xfrm>
            <a:off x="131133" y="5697855"/>
            <a:ext cx="11444922" cy="430887"/>
          </a:xfrm>
          <a:prstGeom prst="rect">
            <a:avLst/>
          </a:prstGeom>
          <a:noFill/>
        </p:spPr>
        <p:txBody>
          <a:bodyPr wrap="square">
            <a:spAutoFit/>
          </a:bodyPr>
          <a:lstStyle/>
          <a:p>
            <a:pPr marL="92075" indent="-92075" algn="just" eaLnBrk="1" hangingPunct="1">
              <a:spcBef>
                <a:spcPts val="1200"/>
              </a:spcBef>
              <a:spcAft>
                <a:spcPts val="0"/>
              </a:spcAft>
              <a:defRPr/>
            </a:pPr>
            <a:r>
              <a:rPr lang="cs-CZ" sz="1100" baseline="30000" dirty="0">
                <a:latin typeface="Arial" panose="020B0604020202020204" pitchFamily="34" charset="0"/>
                <a:cs typeface="Arial" panose="020B0604020202020204" pitchFamily="34" charset="0"/>
              </a:rPr>
              <a:t>1</a:t>
            </a:r>
            <a:r>
              <a:rPr lang="cs-CZ" sz="1100" dirty="0">
                <a:latin typeface="Arial" panose="020B0604020202020204" pitchFamily="34" charset="0"/>
                <a:cs typeface="Arial" panose="020B0604020202020204" pitchFamily="34" charset="0"/>
              </a:rPr>
              <a:t>Kuřáci tabákových výrobků, které zahrnují cigarety (průmyslově vyráběné i ručně balené), dýmky</a:t>
            </a:r>
            <a:r>
              <a:rPr lang="cs-CZ" sz="1100" dirty="0" smtClean="0">
                <a:latin typeface="Arial" panose="020B0604020202020204" pitchFamily="34" charset="0"/>
                <a:cs typeface="Arial" panose="020B0604020202020204" pitchFamily="34" charset="0"/>
              </a:rPr>
              <a:t>, doutníky</a:t>
            </a:r>
            <a:r>
              <a:rPr lang="cs-CZ" sz="1100" dirty="0">
                <a:latin typeface="Arial" panose="020B0604020202020204" pitchFamily="34" charset="0"/>
                <a:cs typeface="Arial" panose="020B0604020202020204" pitchFamily="34" charset="0"/>
              </a:rPr>
              <a:t>,  doutníčky a vodní dýmky. </a:t>
            </a:r>
          </a:p>
          <a:p>
            <a:pPr algn="just" eaLnBrk="1" hangingPunct="1">
              <a:spcBef>
                <a:spcPts val="0"/>
              </a:spcBef>
              <a:spcAft>
                <a:spcPts val="0"/>
              </a:spcAft>
              <a:defRPr/>
            </a:pPr>
            <a:r>
              <a:rPr lang="cs-CZ" sz="1100" baseline="50000" dirty="0">
                <a:latin typeface="Arial" panose="020B0604020202020204" pitchFamily="34" charset="0"/>
                <a:cs typeface="Arial" panose="020B0604020202020204" pitchFamily="34" charset="0"/>
              </a:rPr>
              <a:t>2</a:t>
            </a:r>
            <a:r>
              <a:rPr lang="cs-CZ" sz="1100" dirty="0">
                <a:latin typeface="Arial" panose="020B0604020202020204" pitchFamily="34" charset="0"/>
                <a:cs typeface="Arial" panose="020B0604020202020204" pitchFamily="34" charset="0"/>
              </a:rPr>
              <a:t>Žvýkací, šňupací a další formy tabáku, které se vkládají do úst, ale nekouří se.</a:t>
            </a:r>
          </a:p>
        </p:txBody>
      </p:sp>
    </p:spTree>
    <p:extLst>
      <p:ext uri="{BB962C8B-B14F-4D97-AF65-F5344CB8AC3E}">
        <p14:creationId xmlns:p14="http://schemas.microsoft.com/office/powerpoint/2010/main" val="1373342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31850" y="513715"/>
            <a:ext cx="10509250" cy="812165"/>
          </a:xfrm>
        </p:spPr>
        <p:txBody>
          <a:bodyPr/>
          <a:lstStyle/>
          <a:p>
            <a:pPr algn="ctr"/>
            <a:r>
              <a:rPr lang="cs-CZ" altLang="cs-CZ" dirty="0"/>
              <a:t>Závěry</a:t>
            </a:r>
            <a:endParaRPr lang="cs-CZ" dirty="0"/>
          </a:p>
        </p:txBody>
      </p:sp>
      <p:sp>
        <p:nvSpPr>
          <p:cNvPr id="5" name="Zástupný symbol pro text 4"/>
          <p:cNvSpPr>
            <a:spLocks noGrp="1"/>
          </p:cNvSpPr>
          <p:nvPr>
            <p:ph type="body" idx="1"/>
          </p:nvPr>
        </p:nvSpPr>
        <p:spPr>
          <a:xfrm>
            <a:off x="408940" y="1531620"/>
            <a:ext cx="11569700" cy="4366260"/>
          </a:xfrm>
        </p:spPr>
        <p:txBody>
          <a:bodyPr/>
          <a:lstStyle/>
          <a:p>
            <a:pPr>
              <a:spcBef>
                <a:spcPts val="600"/>
              </a:spcBef>
              <a:spcAft>
                <a:spcPts val="600"/>
              </a:spcAft>
              <a:defRPr/>
            </a:pPr>
            <a:r>
              <a:rPr lang="cs-CZ" sz="2400" b="1" dirty="0" smtClean="0">
                <a:solidFill>
                  <a:srgbClr val="FF0000"/>
                </a:solidFill>
              </a:rPr>
              <a:t>MUŽI </a:t>
            </a:r>
            <a:r>
              <a:rPr lang="cs-CZ" sz="2400" b="1" dirty="0">
                <a:solidFill>
                  <a:srgbClr val="FF0000"/>
                </a:solidFill>
              </a:rPr>
              <a:t>v průměru DENNĚ VYKOUŘÍ: </a:t>
            </a:r>
            <a:r>
              <a:rPr lang="cs-CZ" sz="2400" dirty="0" smtClean="0"/>
              <a:t>13,2 </a:t>
            </a:r>
            <a:r>
              <a:rPr lang="cs-CZ" sz="2400" dirty="0"/>
              <a:t>kusů cigaret</a:t>
            </a:r>
            <a:r>
              <a:rPr lang="cs-CZ" sz="1600" b="1" baseline="60000" dirty="0"/>
              <a:t>3</a:t>
            </a:r>
            <a:r>
              <a:rPr lang="cs-CZ" sz="2400" dirty="0"/>
              <a:t>     </a:t>
            </a:r>
          </a:p>
          <a:p>
            <a:pPr>
              <a:spcBef>
                <a:spcPts val="600"/>
              </a:spcBef>
              <a:spcAft>
                <a:spcPts val="600"/>
              </a:spcAft>
              <a:defRPr/>
            </a:pPr>
            <a:r>
              <a:rPr lang="cs-CZ" sz="2400" b="1" dirty="0">
                <a:solidFill>
                  <a:srgbClr val="FF0000"/>
                </a:solidFill>
              </a:rPr>
              <a:t>ŽENY v průměru DENNĚ VYKOUŘÍ: </a:t>
            </a:r>
            <a:r>
              <a:rPr lang="cs-CZ" sz="2400" dirty="0" smtClean="0"/>
              <a:t>9,7 </a:t>
            </a:r>
            <a:r>
              <a:rPr lang="cs-CZ" sz="2400" dirty="0"/>
              <a:t>kusů cigaret</a:t>
            </a:r>
            <a:r>
              <a:rPr lang="cs-CZ" sz="1600" b="1" baseline="60000" dirty="0"/>
              <a:t>3</a:t>
            </a:r>
            <a:r>
              <a:rPr lang="cs-CZ" sz="2400" dirty="0"/>
              <a:t>     </a:t>
            </a:r>
          </a:p>
          <a:p>
            <a:pPr>
              <a:spcBef>
                <a:spcPts val="600"/>
              </a:spcBef>
              <a:spcAft>
                <a:spcPts val="600"/>
              </a:spcAft>
              <a:defRPr/>
            </a:pPr>
            <a:r>
              <a:rPr lang="cs-CZ" sz="2400" b="1" dirty="0">
                <a:solidFill>
                  <a:srgbClr val="FF0000"/>
                </a:solidFill>
              </a:rPr>
              <a:t>TABÁKOVÝ KOUŘ DOMA: </a:t>
            </a:r>
            <a:r>
              <a:rPr lang="cs-CZ" sz="2400" dirty="0" smtClean="0"/>
              <a:t>14,7 %; </a:t>
            </a:r>
            <a:r>
              <a:rPr lang="cs-CZ" sz="2400" dirty="0"/>
              <a:t>nejvíce 15-24letí (</a:t>
            </a:r>
            <a:r>
              <a:rPr lang="cs-CZ" sz="2400" dirty="0" smtClean="0"/>
              <a:t>23,9 </a:t>
            </a:r>
            <a:r>
              <a:rPr lang="cs-CZ" sz="2400" dirty="0"/>
              <a:t>%)</a:t>
            </a:r>
          </a:p>
          <a:p>
            <a:pPr marL="5292725" indent="-5292725">
              <a:spcBef>
                <a:spcPts val="600"/>
              </a:spcBef>
              <a:spcAft>
                <a:spcPts val="600"/>
              </a:spcAft>
              <a:defRPr/>
            </a:pPr>
            <a:r>
              <a:rPr lang="cs-CZ" sz="2400" b="1" dirty="0">
                <a:solidFill>
                  <a:srgbClr val="FF0000"/>
                </a:solidFill>
              </a:rPr>
              <a:t>TABÁKOVÝ KOUŘ NA PRACOVIŠTI: </a:t>
            </a:r>
            <a:r>
              <a:rPr lang="cs-CZ" sz="2400" dirty="0" smtClean="0"/>
              <a:t>21,1 %, </a:t>
            </a:r>
            <a:r>
              <a:rPr lang="cs-CZ" sz="2400" dirty="0"/>
              <a:t>a to i přes zákonem stanovenou ochranu (</a:t>
            </a:r>
            <a:r>
              <a:rPr lang="cs-CZ" sz="2400" dirty="0" smtClean="0"/>
              <a:t>16,8 </a:t>
            </a:r>
            <a:r>
              <a:rPr lang="cs-CZ" sz="2400" dirty="0"/>
              <a:t>% nekuřáci)</a:t>
            </a:r>
          </a:p>
          <a:p>
            <a:pPr marL="7086600" indent="-7086600">
              <a:spcBef>
                <a:spcPts val="600"/>
              </a:spcBef>
              <a:spcAft>
                <a:spcPts val="600"/>
              </a:spcAft>
              <a:defRPr/>
            </a:pPr>
            <a:r>
              <a:rPr lang="cs-CZ" sz="2400" b="1" dirty="0" smtClean="0">
                <a:solidFill>
                  <a:srgbClr val="FF0000"/>
                </a:solidFill>
              </a:rPr>
              <a:t>DOPORUČENÍ </a:t>
            </a:r>
            <a:r>
              <a:rPr lang="cs-CZ" sz="2400" b="1" dirty="0">
                <a:solidFill>
                  <a:srgbClr val="FF0000"/>
                </a:solidFill>
              </a:rPr>
              <a:t>PŘESTAT OD LÉKAŘE SLYŠELO: </a:t>
            </a:r>
            <a:r>
              <a:rPr lang="cs-CZ" sz="2400" dirty="0" smtClean="0"/>
              <a:t>30,6 </a:t>
            </a:r>
            <a:r>
              <a:rPr lang="cs-CZ" sz="2400" dirty="0"/>
              <a:t>% (</a:t>
            </a:r>
            <a:r>
              <a:rPr lang="cs-CZ" sz="2400" dirty="0" smtClean="0"/>
              <a:t>37,7 </a:t>
            </a:r>
            <a:r>
              <a:rPr lang="cs-CZ" sz="2400" dirty="0"/>
              <a:t>% - </a:t>
            </a:r>
            <a:r>
              <a:rPr lang="cs-CZ" sz="2400" dirty="0" smtClean="0"/>
              <a:t>2021); </a:t>
            </a:r>
            <a:r>
              <a:rPr lang="cs-CZ" sz="2400" dirty="0"/>
              <a:t>nabídnuta léčba: </a:t>
            </a:r>
            <a:r>
              <a:rPr lang="cs-CZ" sz="2400" dirty="0" smtClean="0"/>
              <a:t>5,2 %</a:t>
            </a:r>
          </a:p>
          <a:p>
            <a:pPr>
              <a:spcBef>
                <a:spcPts val="600"/>
              </a:spcBef>
              <a:spcAft>
                <a:spcPts val="600"/>
              </a:spcAft>
              <a:defRPr/>
            </a:pPr>
            <a:r>
              <a:rPr lang="cs-CZ" sz="2400" b="1" dirty="0">
                <a:solidFill>
                  <a:srgbClr val="FF0000"/>
                </a:solidFill>
              </a:rPr>
              <a:t>POKUSILO SE PŘESTAT KOUŘIT: </a:t>
            </a:r>
            <a:r>
              <a:rPr lang="cs-CZ" sz="2400" dirty="0"/>
              <a:t>27,1 % (30,4 % - 2021)</a:t>
            </a:r>
          </a:p>
          <a:p>
            <a:pPr>
              <a:spcBef>
                <a:spcPts val="1800"/>
              </a:spcBef>
              <a:defRPr/>
            </a:pPr>
            <a:endParaRPr lang="cs-CZ" sz="2400" dirty="0"/>
          </a:p>
          <a:p>
            <a:endParaRPr lang="cs-CZ" dirty="0"/>
          </a:p>
        </p:txBody>
      </p:sp>
      <p:sp>
        <p:nvSpPr>
          <p:cNvPr id="2" name="TextovéPole 1"/>
          <p:cNvSpPr txBox="1"/>
          <p:nvPr/>
        </p:nvSpPr>
        <p:spPr>
          <a:xfrm>
            <a:off x="408940" y="5897880"/>
            <a:ext cx="4972665" cy="261610"/>
          </a:xfrm>
          <a:prstGeom prst="rect">
            <a:avLst/>
          </a:prstGeom>
          <a:noFill/>
        </p:spPr>
        <p:txBody>
          <a:bodyPr wrap="square" rtlCol="0">
            <a:spAutoFit/>
          </a:bodyPr>
          <a:lstStyle/>
          <a:p>
            <a:pPr>
              <a:spcBef>
                <a:spcPts val="0"/>
              </a:spcBef>
              <a:defRPr/>
            </a:pPr>
            <a:r>
              <a:rPr lang="cs-CZ" sz="1100" baseline="30000" dirty="0">
                <a:latin typeface="Arial" panose="020B0604020202020204" pitchFamily="34" charset="0"/>
                <a:cs typeface="Arial" panose="020B0604020202020204" pitchFamily="34" charset="0"/>
              </a:rPr>
              <a:t>3</a:t>
            </a:r>
            <a:r>
              <a:rPr lang="cs-CZ" sz="1100" dirty="0">
                <a:latin typeface="Arial" panose="020B0604020202020204" pitchFamily="34" charset="0"/>
                <a:cs typeface="Arial" panose="020B0604020202020204" pitchFamily="34" charset="0"/>
              </a:rPr>
              <a:t>Počty se vztahují k denním kuřákům</a:t>
            </a:r>
          </a:p>
        </p:txBody>
      </p:sp>
    </p:spTree>
    <p:extLst>
      <p:ext uri="{BB962C8B-B14F-4D97-AF65-F5344CB8AC3E}">
        <p14:creationId xmlns:p14="http://schemas.microsoft.com/office/powerpoint/2010/main" val="1180029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C77730-8EF9-4719-AE72-0AE31FFD5A38}"/>
              </a:ext>
            </a:extLst>
          </p:cNvPr>
          <p:cNvSpPr>
            <a:spLocks noGrp="1"/>
          </p:cNvSpPr>
          <p:nvPr>
            <p:ph type="title"/>
          </p:nvPr>
        </p:nvSpPr>
        <p:spPr/>
        <p:txBody>
          <a:bodyPr/>
          <a:lstStyle/>
          <a:p>
            <a:r>
              <a:rPr lang="cs-CZ" dirty="0" smtClean="0"/>
              <a:t>Děkuji </a:t>
            </a:r>
            <a:r>
              <a:rPr lang="cs-CZ" dirty="0"/>
              <a:t>za pozornost</a:t>
            </a:r>
          </a:p>
        </p:txBody>
      </p:sp>
      <p:sp>
        <p:nvSpPr>
          <p:cNvPr id="3" name="Zástupný text 2">
            <a:extLst>
              <a:ext uri="{FF2B5EF4-FFF2-40B4-BE49-F238E27FC236}">
                <a16:creationId xmlns:a16="http://schemas.microsoft.com/office/drawing/2014/main" id="{314D9455-D64F-4D62-A460-6F2560299E66}"/>
              </a:ext>
            </a:extLst>
          </p:cNvPr>
          <p:cNvSpPr>
            <a:spLocks noGrp="1"/>
          </p:cNvSpPr>
          <p:nvPr>
            <p:ph type="body" idx="1"/>
          </p:nvPr>
        </p:nvSpPr>
        <p:spPr/>
        <p:txBody>
          <a:bodyPr/>
          <a:lstStyle/>
          <a:p>
            <a:r>
              <a:rPr lang="cs-CZ" altLang="cs-CZ" dirty="0"/>
              <a:t>marie.nejedla@szu.cz</a:t>
            </a:r>
            <a:endParaRPr lang="cs-CZ" sz="1800" dirty="0"/>
          </a:p>
        </p:txBody>
      </p:sp>
    </p:spTree>
    <p:extLst>
      <p:ext uri="{BB962C8B-B14F-4D97-AF65-F5344CB8AC3E}">
        <p14:creationId xmlns:p14="http://schemas.microsoft.com/office/powerpoint/2010/main" val="3824839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p:cNvPicPr>
            <a:picLocks noChangeAspect="1"/>
          </p:cNvPicPr>
          <p:nvPr/>
        </p:nvPicPr>
        <p:blipFill>
          <a:blip r:embed="rId2"/>
          <a:stretch>
            <a:fillRect/>
          </a:stretch>
        </p:blipFill>
        <p:spPr>
          <a:xfrm>
            <a:off x="-234966" y="2313067"/>
            <a:ext cx="4706520" cy="3005588"/>
          </a:xfrm>
          <a:prstGeom prst="rect">
            <a:avLst/>
          </a:prstGeom>
        </p:spPr>
      </p:pic>
      <p:sp>
        <p:nvSpPr>
          <p:cNvPr id="2" name="Nadpis 1"/>
          <p:cNvSpPr>
            <a:spLocks noGrp="1"/>
          </p:cNvSpPr>
          <p:nvPr>
            <p:ph type="title"/>
          </p:nvPr>
        </p:nvSpPr>
        <p:spPr>
          <a:xfrm>
            <a:off x="247849" y="328012"/>
            <a:ext cx="9898154" cy="413238"/>
          </a:xfrm>
        </p:spPr>
        <p:txBody>
          <a:bodyPr/>
          <a:lstStyle/>
          <a:p>
            <a:r>
              <a:rPr lang="cs-CZ" sz="2800" dirty="0" smtClean="0"/>
              <a:t>Podíl kuřáků a nekuřáků u populace 15+ (rok 2022)</a:t>
            </a:r>
            <a:endParaRPr lang="cs-CZ" sz="2800" dirty="0"/>
          </a:p>
        </p:txBody>
      </p:sp>
      <p:pic>
        <p:nvPicPr>
          <p:cNvPr id="5" name="Obrázek 4"/>
          <p:cNvPicPr>
            <a:picLocks noChangeAspect="1"/>
          </p:cNvPicPr>
          <p:nvPr/>
        </p:nvPicPr>
        <p:blipFill>
          <a:blip r:embed="rId3"/>
          <a:stretch>
            <a:fillRect/>
          </a:stretch>
        </p:blipFill>
        <p:spPr>
          <a:xfrm>
            <a:off x="247849" y="5616311"/>
            <a:ext cx="6742886" cy="426757"/>
          </a:xfrm>
          <a:prstGeom prst="rect">
            <a:avLst/>
          </a:prstGeom>
        </p:spPr>
      </p:pic>
      <p:pic>
        <p:nvPicPr>
          <p:cNvPr id="7" name="Obrázek 6"/>
          <p:cNvPicPr>
            <a:picLocks noChangeAspect="1"/>
          </p:cNvPicPr>
          <p:nvPr/>
        </p:nvPicPr>
        <p:blipFill>
          <a:blip r:embed="rId4"/>
          <a:stretch>
            <a:fillRect/>
          </a:stretch>
        </p:blipFill>
        <p:spPr>
          <a:xfrm>
            <a:off x="1698605" y="2773118"/>
            <a:ext cx="431753" cy="860889"/>
          </a:xfrm>
          <a:prstGeom prst="rect">
            <a:avLst/>
          </a:prstGeom>
        </p:spPr>
      </p:pic>
      <p:pic>
        <p:nvPicPr>
          <p:cNvPr id="9" name="Obrázek 8"/>
          <p:cNvPicPr>
            <a:picLocks noChangeAspect="1"/>
          </p:cNvPicPr>
          <p:nvPr/>
        </p:nvPicPr>
        <p:blipFill>
          <a:blip r:embed="rId5"/>
          <a:stretch>
            <a:fillRect/>
          </a:stretch>
        </p:blipFill>
        <p:spPr>
          <a:xfrm>
            <a:off x="5412564" y="2325929"/>
            <a:ext cx="447189" cy="894377"/>
          </a:xfrm>
          <a:prstGeom prst="rect">
            <a:avLst/>
          </a:prstGeom>
        </p:spPr>
      </p:pic>
      <p:pic>
        <p:nvPicPr>
          <p:cNvPr id="13" name="Obrázek 12"/>
          <p:cNvPicPr>
            <a:picLocks noChangeAspect="1"/>
          </p:cNvPicPr>
          <p:nvPr/>
        </p:nvPicPr>
        <p:blipFill>
          <a:blip r:embed="rId6"/>
          <a:stretch>
            <a:fillRect/>
          </a:stretch>
        </p:blipFill>
        <p:spPr>
          <a:xfrm>
            <a:off x="3687451" y="996202"/>
            <a:ext cx="5323952" cy="3845661"/>
          </a:xfrm>
          <a:prstGeom prst="rect">
            <a:avLst/>
          </a:prstGeom>
        </p:spPr>
      </p:pic>
      <p:pic>
        <p:nvPicPr>
          <p:cNvPr id="3" name="Obrázek 2"/>
          <p:cNvPicPr>
            <a:picLocks noChangeAspect="1"/>
          </p:cNvPicPr>
          <p:nvPr/>
        </p:nvPicPr>
        <p:blipFill>
          <a:blip r:embed="rId7"/>
          <a:stretch>
            <a:fillRect/>
          </a:stretch>
        </p:blipFill>
        <p:spPr>
          <a:xfrm>
            <a:off x="4983547" y="1609343"/>
            <a:ext cx="380267" cy="765966"/>
          </a:xfrm>
          <a:prstGeom prst="rect">
            <a:avLst/>
          </a:prstGeom>
        </p:spPr>
      </p:pic>
      <p:pic>
        <p:nvPicPr>
          <p:cNvPr id="4" name="Obrázek 3"/>
          <p:cNvPicPr>
            <a:picLocks noChangeAspect="1"/>
          </p:cNvPicPr>
          <p:nvPr/>
        </p:nvPicPr>
        <p:blipFill>
          <a:blip r:embed="rId8"/>
          <a:stretch>
            <a:fillRect/>
          </a:stretch>
        </p:blipFill>
        <p:spPr>
          <a:xfrm>
            <a:off x="5412564" y="1609343"/>
            <a:ext cx="378920" cy="763031"/>
          </a:xfrm>
          <a:prstGeom prst="rect">
            <a:avLst/>
          </a:prstGeom>
        </p:spPr>
      </p:pic>
      <p:pic>
        <p:nvPicPr>
          <p:cNvPr id="6" name="Obrázek 5"/>
          <p:cNvPicPr>
            <a:picLocks noChangeAspect="1"/>
          </p:cNvPicPr>
          <p:nvPr/>
        </p:nvPicPr>
        <p:blipFill>
          <a:blip r:embed="rId9"/>
          <a:stretch>
            <a:fillRect/>
          </a:stretch>
        </p:blipFill>
        <p:spPr>
          <a:xfrm>
            <a:off x="7179281" y="2313067"/>
            <a:ext cx="4688230" cy="3115326"/>
          </a:xfrm>
          <a:prstGeom prst="rect">
            <a:avLst/>
          </a:prstGeom>
        </p:spPr>
      </p:pic>
      <p:pic>
        <p:nvPicPr>
          <p:cNvPr id="8" name="Obrázek 7"/>
          <p:cNvPicPr>
            <a:picLocks noChangeAspect="1"/>
          </p:cNvPicPr>
          <p:nvPr/>
        </p:nvPicPr>
        <p:blipFill>
          <a:blip r:embed="rId10"/>
          <a:stretch>
            <a:fillRect/>
          </a:stretch>
        </p:blipFill>
        <p:spPr>
          <a:xfrm>
            <a:off x="8851069" y="2919032"/>
            <a:ext cx="418168" cy="843080"/>
          </a:xfrm>
          <a:prstGeom prst="rect">
            <a:avLst/>
          </a:prstGeom>
        </p:spPr>
      </p:pic>
    </p:spTree>
    <p:extLst>
      <p:ext uri="{BB962C8B-B14F-4D97-AF65-F5344CB8AC3E}">
        <p14:creationId xmlns:p14="http://schemas.microsoft.com/office/powerpoint/2010/main" val="764155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30776" y="608242"/>
            <a:ext cx="10509250" cy="790043"/>
          </a:xfrm>
        </p:spPr>
        <p:txBody>
          <a:bodyPr/>
          <a:lstStyle/>
          <a:p>
            <a:r>
              <a:rPr lang="cs-CZ" altLang="cs-CZ" sz="3200" dirty="0"/>
              <a:t>Prevalence kuřáctví v ČR v letech 2012 – </a:t>
            </a:r>
            <a:r>
              <a:rPr lang="cs-CZ" altLang="cs-CZ" sz="3200" dirty="0" smtClean="0"/>
              <a:t>2022 </a:t>
            </a:r>
            <a:endParaRPr lang="cs-CZ" sz="3200" dirty="0"/>
          </a:p>
        </p:txBody>
      </p:sp>
      <p:pic>
        <p:nvPicPr>
          <p:cNvPr id="4" name="Obrázek 3"/>
          <p:cNvPicPr>
            <a:picLocks noChangeAspect="1"/>
          </p:cNvPicPr>
          <p:nvPr/>
        </p:nvPicPr>
        <p:blipFill>
          <a:blip r:embed="rId3"/>
          <a:stretch>
            <a:fillRect/>
          </a:stretch>
        </p:blipFill>
        <p:spPr>
          <a:xfrm>
            <a:off x="171119" y="5642878"/>
            <a:ext cx="6846401" cy="426757"/>
          </a:xfrm>
          <a:prstGeom prst="rect">
            <a:avLst/>
          </a:prstGeom>
        </p:spPr>
      </p:pic>
      <p:pic>
        <p:nvPicPr>
          <p:cNvPr id="8" name="Obrázek 7"/>
          <p:cNvPicPr>
            <a:picLocks noChangeAspect="1"/>
          </p:cNvPicPr>
          <p:nvPr/>
        </p:nvPicPr>
        <p:blipFill>
          <a:blip r:embed="rId4"/>
          <a:stretch>
            <a:fillRect/>
          </a:stretch>
        </p:blipFill>
        <p:spPr>
          <a:xfrm>
            <a:off x="2381858" y="1398285"/>
            <a:ext cx="6298421" cy="3866493"/>
          </a:xfrm>
          <a:prstGeom prst="rect">
            <a:avLst/>
          </a:prstGeom>
        </p:spPr>
      </p:pic>
    </p:spTree>
    <p:extLst>
      <p:ext uri="{BB962C8B-B14F-4D97-AF65-F5344CB8AC3E}">
        <p14:creationId xmlns:p14="http://schemas.microsoft.com/office/powerpoint/2010/main" val="2510592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98493" y="535918"/>
            <a:ext cx="9219304" cy="662782"/>
          </a:xfrm>
        </p:spPr>
        <p:txBody>
          <a:bodyPr/>
          <a:lstStyle/>
          <a:p>
            <a:r>
              <a:rPr lang="cs-CZ" dirty="0" smtClean="0"/>
              <a:t>Prevalence kuřáctví v ČR podle pohlaví</a:t>
            </a:r>
            <a:endParaRPr lang="cs-CZ" dirty="0"/>
          </a:p>
        </p:txBody>
      </p:sp>
      <p:pic>
        <p:nvPicPr>
          <p:cNvPr id="6" name="Obrázek 5"/>
          <p:cNvPicPr>
            <a:picLocks noChangeAspect="1"/>
          </p:cNvPicPr>
          <p:nvPr/>
        </p:nvPicPr>
        <p:blipFill>
          <a:blip r:embed="rId3"/>
          <a:stretch>
            <a:fillRect/>
          </a:stretch>
        </p:blipFill>
        <p:spPr>
          <a:xfrm>
            <a:off x="387158" y="5436717"/>
            <a:ext cx="6846401" cy="426757"/>
          </a:xfrm>
          <a:prstGeom prst="rect">
            <a:avLst/>
          </a:prstGeom>
        </p:spPr>
      </p:pic>
      <p:pic>
        <p:nvPicPr>
          <p:cNvPr id="3" name="Obrázek 2"/>
          <p:cNvPicPr>
            <a:picLocks noChangeAspect="1"/>
          </p:cNvPicPr>
          <p:nvPr/>
        </p:nvPicPr>
        <p:blipFill>
          <a:blip r:embed="rId4"/>
          <a:stretch>
            <a:fillRect/>
          </a:stretch>
        </p:blipFill>
        <p:spPr>
          <a:xfrm>
            <a:off x="387158" y="1317026"/>
            <a:ext cx="5680155" cy="3282301"/>
          </a:xfrm>
          <a:prstGeom prst="rect">
            <a:avLst/>
          </a:prstGeom>
        </p:spPr>
      </p:pic>
      <p:pic>
        <p:nvPicPr>
          <p:cNvPr id="7" name="Obrázek 6"/>
          <p:cNvPicPr>
            <a:picLocks noChangeAspect="1"/>
          </p:cNvPicPr>
          <p:nvPr/>
        </p:nvPicPr>
        <p:blipFill>
          <a:blip r:embed="rId5"/>
          <a:stretch>
            <a:fillRect/>
          </a:stretch>
        </p:blipFill>
        <p:spPr>
          <a:xfrm>
            <a:off x="6282349" y="1919453"/>
            <a:ext cx="5680155" cy="3282301"/>
          </a:xfrm>
          <a:prstGeom prst="rect">
            <a:avLst/>
          </a:prstGeom>
        </p:spPr>
      </p:pic>
    </p:spTree>
    <p:extLst>
      <p:ext uri="{BB962C8B-B14F-4D97-AF65-F5344CB8AC3E}">
        <p14:creationId xmlns:p14="http://schemas.microsoft.com/office/powerpoint/2010/main" val="1054724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04591" y="710105"/>
            <a:ext cx="2206214" cy="775186"/>
          </a:xfrm>
        </p:spPr>
        <p:txBody>
          <a:bodyPr/>
          <a:lstStyle/>
          <a:p>
            <a:pPr algn="ctr"/>
            <a:r>
              <a:rPr lang="cs-CZ" dirty="0" smtClean="0"/>
              <a:t>Nekuřáci</a:t>
            </a:r>
            <a:endParaRPr lang="cs-CZ" dirty="0"/>
          </a:p>
        </p:txBody>
      </p:sp>
      <p:pic>
        <p:nvPicPr>
          <p:cNvPr id="4" name="Obrázek 3"/>
          <p:cNvPicPr>
            <a:picLocks noChangeAspect="1"/>
          </p:cNvPicPr>
          <p:nvPr/>
        </p:nvPicPr>
        <p:blipFill>
          <a:blip r:embed="rId2"/>
          <a:stretch>
            <a:fillRect/>
          </a:stretch>
        </p:blipFill>
        <p:spPr>
          <a:xfrm>
            <a:off x="644563" y="1485291"/>
            <a:ext cx="5079303" cy="3468925"/>
          </a:xfrm>
          <a:prstGeom prst="rect">
            <a:avLst/>
          </a:prstGeom>
        </p:spPr>
      </p:pic>
      <p:pic>
        <p:nvPicPr>
          <p:cNvPr id="5" name="Obrázek 4"/>
          <p:cNvPicPr>
            <a:picLocks noChangeAspect="1"/>
          </p:cNvPicPr>
          <p:nvPr/>
        </p:nvPicPr>
        <p:blipFill>
          <a:blip r:embed="rId3"/>
          <a:stretch>
            <a:fillRect/>
          </a:stretch>
        </p:blipFill>
        <p:spPr>
          <a:xfrm>
            <a:off x="6160571" y="1778440"/>
            <a:ext cx="5079303" cy="3456732"/>
          </a:xfrm>
          <a:prstGeom prst="rect">
            <a:avLst/>
          </a:prstGeom>
        </p:spPr>
      </p:pic>
      <p:sp>
        <p:nvSpPr>
          <p:cNvPr id="6" name="TextovéPole 5"/>
          <p:cNvSpPr txBox="1"/>
          <p:nvPr/>
        </p:nvSpPr>
        <p:spPr>
          <a:xfrm>
            <a:off x="4756249" y="5528322"/>
            <a:ext cx="3023796" cy="523220"/>
          </a:xfrm>
          <a:prstGeom prst="rect">
            <a:avLst/>
          </a:prstGeom>
          <a:noFill/>
        </p:spPr>
        <p:txBody>
          <a:bodyPr wrap="square" rtlCol="0">
            <a:spAutoFit/>
          </a:bodyPr>
          <a:lstStyle/>
          <a:p>
            <a:r>
              <a:rPr lang="cs-CZ" altLang="cs-CZ" sz="1000" dirty="0">
                <a:latin typeface="Arial" panose="020B0604020202020204" pitchFamily="34" charset="0"/>
                <a:cs typeface="Arial" panose="020B0604020202020204" pitchFamily="34" charset="0"/>
              </a:rPr>
              <a:t>Uvedené údaje vyjadřují procenta (95% CI).</a:t>
            </a:r>
          </a:p>
          <a:p>
            <a:endParaRPr lang="cs-CZ" dirty="0"/>
          </a:p>
        </p:txBody>
      </p:sp>
    </p:spTree>
    <p:extLst>
      <p:ext uri="{BB962C8B-B14F-4D97-AF65-F5344CB8AC3E}">
        <p14:creationId xmlns:p14="http://schemas.microsoft.com/office/powerpoint/2010/main" val="428535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Kuřáci tabákových výrobků rok </a:t>
            </a:r>
            <a:r>
              <a:rPr lang="cs-CZ" altLang="cs-CZ" dirty="0" smtClean="0"/>
              <a:t>2022 </a:t>
            </a:r>
            <a:r>
              <a:rPr lang="cs-CZ" altLang="cs-CZ" dirty="0"/>
              <a:t/>
            </a:r>
            <a:br>
              <a:rPr lang="cs-CZ" altLang="cs-CZ" dirty="0"/>
            </a:br>
            <a:r>
              <a:rPr lang="cs-CZ" altLang="cs-CZ" sz="2800" dirty="0"/>
              <a:t>(ze souboru současných kuřáků)</a:t>
            </a:r>
            <a:endParaRPr lang="cs-CZ" dirty="0"/>
          </a:p>
        </p:txBody>
      </p:sp>
      <p:sp>
        <p:nvSpPr>
          <p:cNvPr id="6" name="Obdélník 7"/>
          <p:cNvSpPr>
            <a:spLocks noChangeArrowheads="1"/>
          </p:cNvSpPr>
          <p:nvPr/>
        </p:nvSpPr>
        <p:spPr bwMode="auto">
          <a:xfrm>
            <a:off x="838200" y="4976199"/>
            <a:ext cx="810239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000" dirty="0">
                <a:ea typeface="ＭＳ Ｐゴシック" panose="020B0600070205080204" pitchFamily="34" charset="-128"/>
                <a:cs typeface="Arial" panose="020B0604020202020204" pitchFamily="34" charset="0"/>
              </a:rPr>
              <a:t>95% CI - 95% interval spolehlivosti.</a:t>
            </a:r>
          </a:p>
          <a:p>
            <a:pPr eaLnBrk="1" hangingPunct="1">
              <a:spcBef>
                <a:spcPct val="0"/>
              </a:spcBef>
              <a:buFontTx/>
              <a:buNone/>
            </a:pPr>
            <a:r>
              <a:rPr lang="cs-CZ" altLang="cs-CZ" sz="1000" dirty="0">
                <a:ea typeface="ＭＳ Ｐゴシック" panose="020B0600070205080204" pitchFamily="34" charset="-128"/>
                <a:cs typeface="Arial" panose="020B0604020202020204" pitchFamily="34" charset="0"/>
              </a:rPr>
              <a:t>Kuřáctví tabákových výrobků zahrnuje každodenní i příležitostné kuřáctví.</a:t>
            </a:r>
          </a:p>
          <a:p>
            <a:pPr eaLnBrk="1" hangingPunct="1">
              <a:spcBef>
                <a:spcPct val="0"/>
              </a:spcBef>
              <a:buFontTx/>
              <a:buNone/>
            </a:pPr>
            <a:r>
              <a:rPr lang="cs-CZ" altLang="cs-CZ" sz="1000" baseline="30000" dirty="0">
                <a:ea typeface="ＭＳ Ｐゴシック" panose="020B0600070205080204" pitchFamily="34" charset="-128"/>
                <a:cs typeface="Arial" panose="020B0604020202020204" pitchFamily="34" charset="0"/>
              </a:rPr>
              <a:t>1</a:t>
            </a:r>
            <a:r>
              <a:rPr lang="cs-CZ" altLang="cs-CZ" sz="1000" dirty="0">
                <a:ea typeface="ＭＳ Ｐゴシック" panose="020B0600070205080204" pitchFamily="34" charset="-128"/>
                <a:cs typeface="Arial" panose="020B0604020202020204" pitchFamily="34" charset="0"/>
              </a:rPr>
              <a:t>Zahrnuje kuřáctví cigaret, jak vyrobených průmyslově, tak i ručně ubalených.</a:t>
            </a:r>
          </a:p>
          <a:p>
            <a:pPr eaLnBrk="1" hangingPunct="1">
              <a:spcBef>
                <a:spcPct val="0"/>
              </a:spcBef>
              <a:buFontTx/>
              <a:buNone/>
            </a:pPr>
            <a:r>
              <a:rPr lang="cs-CZ" altLang="cs-CZ" sz="1000" baseline="30000" dirty="0">
                <a:ea typeface="ＭＳ Ｐゴシック" panose="020B0600070205080204" pitchFamily="34" charset="-128"/>
                <a:cs typeface="Arial" panose="020B0604020202020204" pitchFamily="34" charset="0"/>
              </a:rPr>
              <a:t>2</a:t>
            </a:r>
            <a:r>
              <a:rPr lang="cs-CZ" altLang="cs-CZ" sz="1000" dirty="0">
                <a:ea typeface="ＭＳ Ｐゴシック" panose="020B0600070205080204" pitchFamily="34" charset="-128"/>
                <a:cs typeface="Arial" panose="020B0604020202020204" pitchFamily="34" charset="0"/>
              </a:rPr>
              <a:t>Zahrnuje kuřáctví dýmek, doutníků, doutníčků a vodních dýmek.</a:t>
            </a:r>
          </a:p>
          <a:p>
            <a:pPr eaLnBrk="1" hangingPunct="1">
              <a:spcBef>
                <a:spcPct val="0"/>
              </a:spcBef>
              <a:buFontTx/>
              <a:buNone/>
            </a:pPr>
            <a:r>
              <a:rPr lang="cs-CZ" altLang="cs-CZ" sz="1000" dirty="0">
                <a:ea typeface="ＭＳ Ｐゴシック" panose="020B0600070205080204" pitchFamily="34" charset="-128"/>
                <a:cs typeface="Arial" panose="020B0604020202020204" pitchFamily="34" charset="0"/>
              </a:rPr>
              <a:t>Kuřáci doutníků nebo doutníčků s příchutí volí nejčastěji příchuť </a:t>
            </a:r>
            <a:r>
              <a:rPr lang="cs-CZ" altLang="cs-CZ" sz="1000" dirty="0" smtClean="0">
                <a:ea typeface="ＭＳ Ｐゴシック" panose="020B0600070205080204" pitchFamily="34" charset="-128"/>
                <a:cs typeface="Arial" panose="020B0604020202020204" pitchFamily="34" charset="0"/>
              </a:rPr>
              <a:t>mentolovou</a:t>
            </a:r>
            <a:r>
              <a:rPr lang="cs-CZ" altLang="cs-CZ" sz="1000" dirty="0">
                <a:ea typeface="ＭＳ Ｐゴシック" panose="020B0600070205080204" pitchFamily="34" charset="-128"/>
                <a:cs typeface="Arial" panose="020B0604020202020204" pitchFamily="34" charset="0"/>
              </a:rPr>
              <a:t>, vanilkovou, </a:t>
            </a:r>
            <a:r>
              <a:rPr lang="cs-CZ" altLang="cs-CZ" sz="1000" dirty="0" smtClean="0">
                <a:ea typeface="ＭＳ Ｐゴシック" panose="020B0600070205080204" pitchFamily="34" charset="-128"/>
                <a:cs typeface="Arial" panose="020B0604020202020204" pitchFamily="34" charset="0"/>
              </a:rPr>
              <a:t>ovocnou, borůvkovou </a:t>
            </a:r>
            <a:r>
              <a:rPr lang="cs-CZ" altLang="cs-CZ" sz="1000" dirty="0">
                <a:ea typeface="ＭＳ Ｐゴシック" panose="020B0600070205080204" pitchFamily="34" charset="-128"/>
                <a:cs typeface="Arial" panose="020B0604020202020204" pitchFamily="34" charset="0"/>
              </a:rPr>
              <a:t>či medovou příchuť.</a:t>
            </a:r>
          </a:p>
        </p:txBody>
      </p:sp>
      <p:graphicFrame>
        <p:nvGraphicFramePr>
          <p:cNvPr id="14" name="Tabulka 13"/>
          <p:cNvGraphicFramePr>
            <a:graphicFrameLocks noGrp="1"/>
          </p:cNvGraphicFramePr>
          <p:nvPr>
            <p:extLst>
              <p:ext uri="{D42A27DB-BD31-4B8C-83A1-F6EECF244321}">
                <p14:modId xmlns:p14="http://schemas.microsoft.com/office/powerpoint/2010/main" val="3582684749"/>
              </p:ext>
            </p:extLst>
          </p:nvPr>
        </p:nvGraphicFramePr>
        <p:xfrm>
          <a:off x="931446" y="1801567"/>
          <a:ext cx="9350689" cy="2984442"/>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369631">
                  <a:extLst>
                    <a:ext uri="{9D8B030D-6E8A-4147-A177-3AD203B41FA5}">
                      <a16:colId xmlns:a16="http://schemas.microsoft.com/office/drawing/2014/main" val="1314036820"/>
                    </a:ext>
                  </a:extLst>
                </a:gridCol>
                <a:gridCol w="892170">
                  <a:extLst>
                    <a:ext uri="{9D8B030D-6E8A-4147-A177-3AD203B41FA5}">
                      <a16:colId xmlns:a16="http://schemas.microsoft.com/office/drawing/2014/main" val="2025870559"/>
                    </a:ext>
                  </a:extLst>
                </a:gridCol>
                <a:gridCol w="1093387">
                  <a:extLst>
                    <a:ext uri="{9D8B030D-6E8A-4147-A177-3AD203B41FA5}">
                      <a16:colId xmlns:a16="http://schemas.microsoft.com/office/drawing/2014/main" val="368200268"/>
                    </a:ext>
                  </a:extLst>
                </a:gridCol>
                <a:gridCol w="1093387">
                  <a:extLst>
                    <a:ext uri="{9D8B030D-6E8A-4147-A177-3AD203B41FA5}">
                      <a16:colId xmlns:a16="http://schemas.microsoft.com/office/drawing/2014/main" val="3242705316"/>
                    </a:ext>
                  </a:extLst>
                </a:gridCol>
                <a:gridCol w="954923">
                  <a:extLst>
                    <a:ext uri="{9D8B030D-6E8A-4147-A177-3AD203B41FA5}">
                      <a16:colId xmlns:a16="http://schemas.microsoft.com/office/drawing/2014/main" val="2305842517"/>
                    </a:ext>
                  </a:extLst>
                </a:gridCol>
                <a:gridCol w="76028">
                  <a:extLst>
                    <a:ext uri="{9D8B030D-6E8A-4147-A177-3AD203B41FA5}">
                      <a16:colId xmlns:a16="http://schemas.microsoft.com/office/drawing/2014/main" val="2552693216"/>
                    </a:ext>
                  </a:extLst>
                </a:gridCol>
                <a:gridCol w="942645">
                  <a:extLst>
                    <a:ext uri="{9D8B030D-6E8A-4147-A177-3AD203B41FA5}">
                      <a16:colId xmlns:a16="http://schemas.microsoft.com/office/drawing/2014/main" val="89503515"/>
                    </a:ext>
                  </a:extLst>
                </a:gridCol>
                <a:gridCol w="76028">
                  <a:extLst>
                    <a:ext uri="{9D8B030D-6E8A-4147-A177-3AD203B41FA5}">
                      <a16:colId xmlns:a16="http://schemas.microsoft.com/office/drawing/2014/main" val="3619481746"/>
                    </a:ext>
                  </a:extLst>
                </a:gridCol>
                <a:gridCol w="980160">
                  <a:extLst>
                    <a:ext uri="{9D8B030D-6E8A-4147-A177-3AD203B41FA5}">
                      <a16:colId xmlns:a16="http://schemas.microsoft.com/office/drawing/2014/main" val="2968396776"/>
                    </a:ext>
                  </a:extLst>
                </a:gridCol>
                <a:gridCol w="980160">
                  <a:extLst>
                    <a:ext uri="{9D8B030D-6E8A-4147-A177-3AD203B41FA5}">
                      <a16:colId xmlns:a16="http://schemas.microsoft.com/office/drawing/2014/main" val="4218687983"/>
                    </a:ext>
                  </a:extLst>
                </a:gridCol>
                <a:gridCol w="892170">
                  <a:extLst>
                    <a:ext uri="{9D8B030D-6E8A-4147-A177-3AD203B41FA5}">
                      <a16:colId xmlns:a16="http://schemas.microsoft.com/office/drawing/2014/main" val="1782175169"/>
                    </a:ext>
                  </a:extLst>
                </a:gridCol>
              </a:tblGrid>
              <a:tr h="403697">
                <a:tc rowSpan="2">
                  <a:txBody>
                    <a:bodyPr/>
                    <a:lstStyle/>
                    <a:p>
                      <a:pPr>
                        <a:lnSpc>
                          <a:spcPct val="107000"/>
                        </a:lnSpc>
                        <a:spcAft>
                          <a:spcPts val="0"/>
                        </a:spcAft>
                      </a:pPr>
                      <a:r>
                        <a:rPr lang="cs-CZ" sz="1200" dirty="0">
                          <a:effectLst/>
                          <a:latin typeface="Arial" panose="020B0604020202020204" pitchFamily="34" charset="0"/>
                          <a:cs typeface="Arial" panose="020B0604020202020204" pitchFamily="34" charset="0"/>
                        </a:rPr>
                        <a:t>Demografická       charakteristika</a:t>
                      </a:r>
                      <a:endParaRPr lang="cs-CZ"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rowSpan="2">
                  <a:txBody>
                    <a:bodyPr/>
                    <a:lstStyle/>
                    <a:p>
                      <a:pPr algn="ctr">
                        <a:lnSpc>
                          <a:spcPct val="107000"/>
                        </a:lnSpc>
                        <a:spcAft>
                          <a:spcPts val="0"/>
                        </a:spcAft>
                      </a:pPr>
                      <a:r>
                        <a:rPr lang="cs-CZ" sz="1200" dirty="0">
                          <a:effectLst/>
                          <a:latin typeface="Arial" panose="020B0604020202020204" pitchFamily="34" charset="0"/>
                          <a:cs typeface="Arial" panose="020B0604020202020204" pitchFamily="34" charset="0"/>
                        </a:rPr>
                        <a:t>Jakékoliv cigarety</a:t>
                      </a:r>
                      <a:r>
                        <a:rPr lang="cs-CZ" sz="1000" baseline="30000" dirty="0">
                          <a:effectLst/>
                          <a:latin typeface="Arial" panose="020B0604020202020204" pitchFamily="34" charset="0"/>
                          <a:cs typeface="Arial" panose="020B0604020202020204" pitchFamily="34" charset="0"/>
                        </a:rPr>
                        <a:t>1</a:t>
                      </a:r>
                      <a:endParaRPr lang="cs-CZ"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gridSpan="2">
                  <a:txBody>
                    <a:bodyPr/>
                    <a:lstStyle/>
                    <a:p>
                      <a:pPr algn="ctr">
                        <a:lnSpc>
                          <a:spcPct val="107000"/>
                        </a:lnSpc>
                        <a:spcAft>
                          <a:spcPts val="0"/>
                        </a:spcAft>
                      </a:pPr>
                      <a:r>
                        <a:rPr lang="cs-CZ" sz="1200" dirty="0">
                          <a:effectLst/>
                          <a:latin typeface="Arial" panose="020B0604020202020204" pitchFamily="34" charset="0"/>
                          <a:cs typeface="Arial" panose="020B0604020202020204" pitchFamily="34" charset="0"/>
                        </a:rPr>
                        <a:t>Druh cigarety</a:t>
                      </a:r>
                      <a:endParaRPr lang="cs-CZ"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cs-CZ"/>
                    </a:p>
                  </a:txBody>
                  <a:tcPr/>
                </a:tc>
                <a:tc rowSpan="2" gridSpan="2">
                  <a:txBody>
                    <a:bodyPr/>
                    <a:lstStyle/>
                    <a:p>
                      <a:pPr algn="ctr">
                        <a:lnSpc>
                          <a:spcPct val="107000"/>
                        </a:lnSpc>
                        <a:spcAft>
                          <a:spcPts val="0"/>
                        </a:spcAft>
                      </a:pPr>
                      <a:r>
                        <a:rPr lang="cs-CZ" sz="1200">
                          <a:effectLst/>
                          <a:latin typeface="Arial" panose="020B0604020202020204" pitchFamily="34" charset="0"/>
                          <a:cs typeface="Arial" panose="020B0604020202020204" pitchFamily="34" charset="0"/>
                        </a:rPr>
                        <a:t>Ostatní tabákové výrobky</a:t>
                      </a:r>
                      <a:r>
                        <a:rPr lang="cs-CZ" sz="1000" baseline="30000">
                          <a:effectLst/>
                          <a:latin typeface="Arial" panose="020B0604020202020204" pitchFamily="34" charset="0"/>
                          <a:cs typeface="Arial" panose="020B0604020202020204" pitchFamily="34" charset="0"/>
                        </a:rPr>
                        <a:t>2</a:t>
                      </a:r>
                      <a:endParaRPr lang="cs-CZ"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rowSpan="2" hMerge="1">
                  <a:txBody>
                    <a:bodyPr/>
                    <a:lstStyle/>
                    <a:p>
                      <a:endParaRPr lang="cs-CZ"/>
                    </a:p>
                  </a:txBody>
                  <a:tcPr/>
                </a:tc>
                <a:tc gridSpan="5">
                  <a:txBody>
                    <a:bodyPr/>
                    <a:lstStyle/>
                    <a:p>
                      <a:pPr algn="ctr">
                        <a:lnSpc>
                          <a:spcPct val="107000"/>
                        </a:lnSpc>
                        <a:spcAft>
                          <a:spcPts val="0"/>
                        </a:spcAft>
                      </a:pPr>
                      <a:r>
                        <a:rPr lang="cs-CZ" sz="1200" dirty="0">
                          <a:effectLst/>
                          <a:latin typeface="Arial" panose="020B0604020202020204" pitchFamily="34" charset="0"/>
                          <a:cs typeface="Arial" panose="020B0604020202020204" pitchFamily="34" charset="0"/>
                        </a:rPr>
                        <a:t>Druh tabákového výrobku</a:t>
                      </a:r>
                      <a:endParaRPr lang="cs-CZ"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902416806"/>
                  </a:ext>
                </a:extLst>
              </a:tr>
              <a:tr h="830176">
                <a:tc vMerge="1">
                  <a:txBody>
                    <a:bodyPr/>
                    <a:lstStyle/>
                    <a:p>
                      <a:endParaRPr lang="cs-CZ"/>
                    </a:p>
                  </a:txBody>
                  <a:tcPr/>
                </a:tc>
                <a:tc vMerge="1">
                  <a:txBody>
                    <a:bodyPr/>
                    <a:lstStyle/>
                    <a:p>
                      <a:endParaRPr lang="cs-CZ"/>
                    </a:p>
                  </a:txBody>
                  <a:tcPr/>
                </a:tc>
                <a:tc>
                  <a:txBody>
                    <a:bodyPr/>
                    <a:lstStyle/>
                    <a:p>
                      <a:pPr algn="ctr">
                        <a:lnSpc>
                          <a:spcPct val="107000"/>
                        </a:lnSpc>
                        <a:spcAft>
                          <a:spcPts val="0"/>
                        </a:spcAft>
                      </a:pPr>
                      <a:r>
                        <a:rPr lang="cs-CZ" sz="1200" dirty="0">
                          <a:effectLst/>
                          <a:latin typeface="Arial" panose="020B0604020202020204" pitchFamily="34" charset="0"/>
                          <a:cs typeface="Arial" panose="020B0604020202020204" pitchFamily="34" charset="0"/>
                        </a:rPr>
                        <a:t>Komerčně vyrobené</a:t>
                      </a:r>
                      <a:endParaRPr lang="cs-CZ"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cs-CZ" sz="1200" dirty="0">
                          <a:effectLst/>
                          <a:latin typeface="Arial" panose="020B0604020202020204" pitchFamily="34" charset="0"/>
                          <a:cs typeface="Arial" panose="020B0604020202020204" pitchFamily="34" charset="0"/>
                        </a:rPr>
                        <a:t>Ručně    ubalené</a:t>
                      </a:r>
                      <a:endParaRPr lang="cs-CZ"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gridSpan="2" vMerge="1">
                  <a:txBody>
                    <a:bodyPr/>
                    <a:lstStyle/>
                    <a:p>
                      <a:endParaRPr lang="cs-CZ"/>
                    </a:p>
                  </a:txBody>
                  <a:tcPr/>
                </a:tc>
                <a:tc hMerge="1" vMerge="1">
                  <a:txBody>
                    <a:bodyPr/>
                    <a:lstStyle/>
                    <a:p>
                      <a:endParaRPr lang="cs-CZ"/>
                    </a:p>
                  </a:txBody>
                  <a:tcPr/>
                </a:tc>
                <a:tc gridSpan="2">
                  <a:txBody>
                    <a:bodyPr/>
                    <a:lstStyle/>
                    <a:p>
                      <a:pPr algn="ctr">
                        <a:lnSpc>
                          <a:spcPct val="107000"/>
                        </a:lnSpc>
                        <a:spcAft>
                          <a:spcPts val="0"/>
                        </a:spcAft>
                      </a:pPr>
                      <a:r>
                        <a:rPr lang="cs-CZ" sz="1200" dirty="0">
                          <a:effectLst/>
                          <a:latin typeface="Arial" panose="020B0604020202020204" pitchFamily="34" charset="0"/>
                          <a:cs typeface="Arial" panose="020B0604020202020204" pitchFamily="34" charset="0"/>
                        </a:rPr>
                        <a:t>Dýmky plněné tabákem</a:t>
                      </a:r>
                      <a:endParaRPr lang="cs-CZ"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cs-CZ"/>
                    </a:p>
                  </a:txBody>
                  <a:tcPr/>
                </a:tc>
                <a:tc>
                  <a:txBody>
                    <a:bodyPr/>
                    <a:lstStyle/>
                    <a:p>
                      <a:pPr algn="ctr">
                        <a:lnSpc>
                          <a:spcPct val="107000"/>
                        </a:lnSpc>
                        <a:spcAft>
                          <a:spcPts val="0"/>
                        </a:spcAft>
                      </a:pPr>
                      <a:r>
                        <a:rPr lang="cs-CZ" sz="1200">
                          <a:effectLst/>
                          <a:latin typeface="Arial" panose="020B0604020202020204" pitchFamily="34" charset="0"/>
                          <a:cs typeface="Arial" panose="020B0604020202020204" pitchFamily="34" charset="0"/>
                        </a:rPr>
                        <a:t>Doutníky, doutníčky bez příchuti</a:t>
                      </a:r>
                      <a:endParaRPr lang="cs-CZ"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cs-CZ" sz="1200">
                          <a:effectLst/>
                          <a:latin typeface="Arial" panose="020B0604020202020204" pitchFamily="34" charset="0"/>
                          <a:cs typeface="Arial" panose="020B0604020202020204" pitchFamily="34" charset="0"/>
                        </a:rPr>
                        <a:t> Doutníky,                                   doutníčky     s příchutí</a:t>
                      </a:r>
                      <a:endParaRPr lang="cs-CZ"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cs-CZ" sz="1200">
                          <a:effectLst/>
                          <a:latin typeface="Arial" panose="020B0604020202020204" pitchFamily="34" charset="0"/>
                          <a:cs typeface="Arial" panose="020B0604020202020204" pitchFamily="34" charset="0"/>
                        </a:rPr>
                        <a:t>Vodní dýmky</a:t>
                      </a:r>
                      <a:endParaRPr lang="cs-CZ"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7946177"/>
                  </a:ext>
                </a:extLst>
              </a:tr>
              <a:tr h="246957">
                <a:tc gridSpan="11">
                  <a:txBody>
                    <a:bodyPr/>
                    <a:lstStyle/>
                    <a:p>
                      <a:pPr algn="ctr">
                        <a:lnSpc>
                          <a:spcPct val="107000"/>
                        </a:lnSpc>
                        <a:spcAft>
                          <a:spcPts val="0"/>
                        </a:spcAft>
                      </a:pPr>
                      <a:r>
                        <a:rPr lang="cs-CZ" sz="1000" dirty="0">
                          <a:effectLst/>
                          <a:latin typeface="Arial" panose="020B0604020202020204" pitchFamily="34" charset="0"/>
                          <a:cs typeface="Arial" panose="020B0604020202020204" pitchFamily="34" charset="0"/>
                        </a:rPr>
                        <a:t>                Procenta (95% CI)</a:t>
                      </a:r>
                      <a:endParaRPr lang="cs-CZ"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823841972"/>
                  </a:ext>
                </a:extLst>
              </a:tr>
              <a:tr h="415544">
                <a:tc>
                  <a:txBody>
                    <a:bodyPr/>
                    <a:lstStyle/>
                    <a:p>
                      <a:pPr>
                        <a:lnSpc>
                          <a:spcPct val="107000"/>
                        </a:lnSpc>
                        <a:spcAft>
                          <a:spcPts val="0"/>
                        </a:spcAft>
                      </a:pPr>
                      <a:r>
                        <a:rPr lang="cs-CZ" sz="1200">
                          <a:effectLst/>
                          <a:latin typeface="Arial" panose="020B0604020202020204" pitchFamily="34" charset="0"/>
                          <a:cs typeface="Arial" panose="020B0604020202020204" pitchFamily="34" charset="0"/>
                        </a:rPr>
                        <a:t>Celkem (N=436)</a:t>
                      </a:r>
                      <a:endParaRPr lang="cs-CZ"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cs-CZ" sz="1200">
                          <a:effectLst/>
                          <a:latin typeface="Arial" panose="020B0604020202020204" pitchFamily="34" charset="0"/>
                          <a:cs typeface="Arial" panose="020B0604020202020204" pitchFamily="34" charset="0"/>
                        </a:rPr>
                        <a:t>93,8</a:t>
                      </a:r>
                      <a:endParaRPr lang="cs-CZ"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cs-CZ" sz="1200">
                          <a:effectLst/>
                          <a:latin typeface="Arial" panose="020B0604020202020204" pitchFamily="34" charset="0"/>
                          <a:cs typeface="Arial" panose="020B0604020202020204" pitchFamily="34" charset="0"/>
                        </a:rPr>
                        <a:t>85,6</a:t>
                      </a:r>
                      <a:endParaRPr lang="cs-CZ"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cs-CZ" sz="1200">
                          <a:effectLst/>
                          <a:latin typeface="Arial" panose="020B0604020202020204" pitchFamily="34" charset="0"/>
                          <a:cs typeface="Arial" panose="020B0604020202020204" pitchFamily="34" charset="0"/>
                        </a:rPr>
                        <a:t>10,6</a:t>
                      </a:r>
                      <a:endParaRPr lang="cs-CZ"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cs-CZ" sz="1200" dirty="0" smtClean="0">
                          <a:effectLst/>
                          <a:latin typeface="Arial" panose="020B0604020202020204" pitchFamily="34" charset="0"/>
                          <a:cs typeface="Arial" panose="020B0604020202020204" pitchFamily="34" charset="0"/>
                        </a:rPr>
                        <a:t>19,0</a:t>
                      </a:r>
                      <a:endParaRPr lang="cs-CZ"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gridSpan="2">
                  <a:txBody>
                    <a:bodyPr/>
                    <a:lstStyle/>
                    <a:p>
                      <a:pPr algn="ctr">
                        <a:lnSpc>
                          <a:spcPct val="107000"/>
                        </a:lnSpc>
                        <a:spcAft>
                          <a:spcPts val="0"/>
                        </a:spcAft>
                      </a:pPr>
                      <a:r>
                        <a:rPr lang="cs-CZ" sz="1200">
                          <a:effectLst/>
                          <a:latin typeface="Arial" panose="020B0604020202020204" pitchFamily="34" charset="0"/>
                          <a:cs typeface="Arial" panose="020B0604020202020204" pitchFamily="34" charset="0"/>
                        </a:rPr>
                        <a:t>3,4</a:t>
                      </a:r>
                      <a:endParaRPr lang="cs-CZ"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cs-CZ"/>
                    </a:p>
                  </a:txBody>
                  <a:tcPr/>
                </a:tc>
                <a:tc gridSpan="2">
                  <a:txBody>
                    <a:bodyPr/>
                    <a:lstStyle/>
                    <a:p>
                      <a:pPr algn="ctr">
                        <a:lnSpc>
                          <a:spcPct val="107000"/>
                        </a:lnSpc>
                        <a:spcAft>
                          <a:spcPts val="0"/>
                        </a:spcAft>
                      </a:pPr>
                      <a:r>
                        <a:rPr lang="cs-CZ" sz="1200" dirty="0" smtClean="0">
                          <a:effectLst/>
                          <a:latin typeface="Arial" panose="020B0604020202020204" pitchFamily="34" charset="0"/>
                          <a:cs typeface="Arial" panose="020B0604020202020204" pitchFamily="34" charset="0"/>
                        </a:rPr>
                        <a:t>5,3</a:t>
                      </a:r>
                      <a:endParaRPr lang="cs-CZ"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cs-CZ"/>
                    </a:p>
                  </a:txBody>
                  <a:tcPr/>
                </a:tc>
                <a:tc>
                  <a:txBody>
                    <a:bodyPr/>
                    <a:lstStyle/>
                    <a:p>
                      <a:pPr algn="ctr">
                        <a:lnSpc>
                          <a:spcPct val="107000"/>
                        </a:lnSpc>
                        <a:spcAft>
                          <a:spcPts val="0"/>
                        </a:spcAft>
                      </a:pPr>
                      <a:r>
                        <a:rPr lang="cs-CZ" sz="1200">
                          <a:effectLst/>
                          <a:latin typeface="Arial" panose="020B0604020202020204" pitchFamily="34" charset="0"/>
                          <a:cs typeface="Arial" panose="020B0604020202020204" pitchFamily="34" charset="0"/>
                        </a:rPr>
                        <a:t>7,1</a:t>
                      </a:r>
                      <a:endParaRPr lang="cs-CZ"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cs-CZ" sz="1200">
                          <a:effectLst/>
                          <a:latin typeface="Arial" panose="020B0604020202020204" pitchFamily="34" charset="0"/>
                          <a:cs typeface="Arial" panose="020B0604020202020204" pitchFamily="34" charset="0"/>
                        </a:rPr>
                        <a:t>11,2</a:t>
                      </a:r>
                      <a:endParaRPr lang="cs-CZ"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245265877"/>
                  </a:ext>
                </a:extLst>
              </a:tr>
              <a:tr h="280674">
                <a:tc gridSpan="11">
                  <a:txBody>
                    <a:bodyPr/>
                    <a:lstStyle/>
                    <a:p>
                      <a:pPr>
                        <a:lnSpc>
                          <a:spcPct val="107000"/>
                        </a:lnSpc>
                        <a:spcAft>
                          <a:spcPts val="0"/>
                        </a:spcAft>
                      </a:pPr>
                      <a:r>
                        <a:rPr lang="cs-CZ" sz="1200" dirty="0">
                          <a:effectLst/>
                          <a:latin typeface="Arial" panose="020B0604020202020204" pitchFamily="34" charset="0"/>
                          <a:cs typeface="Arial" panose="020B0604020202020204" pitchFamily="34" charset="0"/>
                        </a:rPr>
                        <a:t>Pohlaví</a:t>
                      </a:r>
                      <a:endParaRPr lang="cs-CZ"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92834584"/>
                  </a:ext>
                </a:extLst>
              </a:tr>
              <a:tr h="403697">
                <a:tc>
                  <a:txBody>
                    <a:bodyPr/>
                    <a:lstStyle/>
                    <a:p>
                      <a:pPr>
                        <a:lnSpc>
                          <a:spcPct val="107000"/>
                        </a:lnSpc>
                        <a:spcAft>
                          <a:spcPts val="0"/>
                        </a:spcAft>
                      </a:pPr>
                      <a:r>
                        <a:rPr lang="cs-CZ" sz="1200">
                          <a:effectLst/>
                          <a:latin typeface="Arial" panose="020B0604020202020204" pitchFamily="34" charset="0"/>
                          <a:cs typeface="Arial" panose="020B0604020202020204" pitchFamily="34" charset="0"/>
                        </a:rPr>
                        <a:t>Muži (N=266)</a:t>
                      </a:r>
                      <a:endParaRPr lang="cs-CZ"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cs-CZ" sz="1200">
                          <a:effectLst/>
                          <a:latin typeface="Arial" panose="020B0604020202020204" pitchFamily="34" charset="0"/>
                          <a:cs typeface="Arial" panose="020B0604020202020204" pitchFamily="34" charset="0"/>
                        </a:rPr>
                        <a:t>93,2</a:t>
                      </a:r>
                      <a:endParaRPr lang="cs-CZ"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cs-CZ" sz="1200" dirty="0" smtClean="0">
                          <a:effectLst/>
                          <a:latin typeface="Arial" panose="020B0604020202020204" pitchFamily="34" charset="0"/>
                          <a:cs typeface="Arial" panose="020B0604020202020204" pitchFamily="34" charset="0"/>
                        </a:rPr>
                        <a:t>83,8</a:t>
                      </a:r>
                      <a:endParaRPr lang="cs-CZ"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cs-CZ" sz="1200">
                          <a:effectLst/>
                          <a:latin typeface="Arial" panose="020B0604020202020204" pitchFamily="34" charset="0"/>
                          <a:cs typeface="Arial" panose="020B0604020202020204" pitchFamily="34" charset="0"/>
                        </a:rPr>
                        <a:t>12,8</a:t>
                      </a:r>
                      <a:endParaRPr lang="cs-CZ"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cs-CZ" sz="1200">
                          <a:effectLst/>
                          <a:latin typeface="Arial" panose="020B0604020202020204" pitchFamily="34" charset="0"/>
                          <a:cs typeface="Arial" panose="020B0604020202020204" pitchFamily="34" charset="0"/>
                        </a:rPr>
                        <a:t>18,4</a:t>
                      </a:r>
                      <a:endParaRPr lang="cs-CZ"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gridSpan="2">
                  <a:txBody>
                    <a:bodyPr/>
                    <a:lstStyle/>
                    <a:p>
                      <a:pPr algn="ctr">
                        <a:lnSpc>
                          <a:spcPct val="107000"/>
                        </a:lnSpc>
                        <a:spcAft>
                          <a:spcPts val="0"/>
                        </a:spcAft>
                      </a:pPr>
                      <a:r>
                        <a:rPr lang="cs-CZ" sz="1200">
                          <a:effectLst/>
                          <a:latin typeface="Arial" panose="020B0604020202020204" pitchFamily="34" charset="0"/>
                          <a:cs typeface="Arial" panose="020B0604020202020204" pitchFamily="34" charset="0"/>
                        </a:rPr>
                        <a:t>2,6</a:t>
                      </a:r>
                      <a:endParaRPr lang="cs-CZ"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cs-CZ"/>
                    </a:p>
                  </a:txBody>
                  <a:tcPr/>
                </a:tc>
                <a:tc gridSpan="2">
                  <a:txBody>
                    <a:bodyPr/>
                    <a:lstStyle/>
                    <a:p>
                      <a:pPr algn="ctr">
                        <a:lnSpc>
                          <a:spcPct val="107000"/>
                        </a:lnSpc>
                        <a:spcAft>
                          <a:spcPts val="0"/>
                        </a:spcAft>
                      </a:pPr>
                      <a:r>
                        <a:rPr lang="cs-CZ" sz="1200">
                          <a:effectLst/>
                          <a:latin typeface="Arial" panose="020B0604020202020204" pitchFamily="34" charset="0"/>
                          <a:cs typeface="Arial" panose="020B0604020202020204" pitchFamily="34" charset="0"/>
                        </a:rPr>
                        <a:t>6,8</a:t>
                      </a:r>
                      <a:endParaRPr lang="cs-CZ"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cs-CZ"/>
                    </a:p>
                  </a:txBody>
                  <a:tcPr/>
                </a:tc>
                <a:tc>
                  <a:txBody>
                    <a:bodyPr/>
                    <a:lstStyle/>
                    <a:p>
                      <a:pPr algn="ctr">
                        <a:lnSpc>
                          <a:spcPct val="107000"/>
                        </a:lnSpc>
                        <a:spcAft>
                          <a:spcPts val="0"/>
                        </a:spcAft>
                      </a:pPr>
                      <a:r>
                        <a:rPr lang="cs-CZ" sz="1200" dirty="0">
                          <a:effectLst/>
                          <a:latin typeface="Arial" panose="020B0604020202020204" pitchFamily="34" charset="0"/>
                          <a:cs typeface="Arial" panose="020B0604020202020204" pitchFamily="34" charset="0"/>
                        </a:rPr>
                        <a:t>7,1</a:t>
                      </a:r>
                      <a:endParaRPr lang="cs-CZ"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cs-CZ" sz="1200" dirty="0" smtClean="0">
                          <a:effectLst/>
                          <a:latin typeface="Arial" panose="020B0604020202020204" pitchFamily="34" charset="0"/>
                          <a:cs typeface="Arial" panose="020B0604020202020204" pitchFamily="34" charset="0"/>
                        </a:rPr>
                        <a:t>9,0</a:t>
                      </a:r>
                      <a:endParaRPr lang="cs-CZ"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4214953348"/>
                  </a:ext>
                </a:extLst>
              </a:tr>
              <a:tr h="403697">
                <a:tc>
                  <a:txBody>
                    <a:bodyPr/>
                    <a:lstStyle/>
                    <a:p>
                      <a:pPr>
                        <a:lnSpc>
                          <a:spcPct val="107000"/>
                        </a:lnSpc>
                        <a:spcAft>
                          <a:spcPts val="0"/>
                        </a:spcAft>
                      </a:pPr>
                      <a:r>
                        <a:rPr lang="cs-CZ" sz="1200">
                          <a:effectLst/>
                          <a:latin typeface="Arial" panose="020B0604020202020204" pitchFamily="34" charset="0"/>
                          <a:cs typeface="Arial" panose="020B0604020202020204" pitchFamily="34" charset="0"/>
                        </a:rPr>
                        <a:t>Ženy (N=170)</a:t>
                      </a:r>
                      <a:endParaRPr lang="cs-CZ"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cs-CZ" sz="1200">
                          <a:effectLst/>
                          <a:latin typeface="Arial" panose="020B0604020202020204" pitchFamily="34" charset="0"/>
                          <a:cs typeface="Arial" panose="020B0604020202020204" pitchFamily="34" charset="0"/>
                        </a:rPr>
                        <a:t>94,7</a:t>
                      </a:r>
                      <a:endParaRPr lang="cs-CZ"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cs-CZ" sz="1200">
                          <a:effectLst/>
                          <a:latin typeface="Arial" panose="020B0604020202020204" pitchFamily="34" charset="0"/>
                          <a:cs typeface="Arial" panose="020B0604020202020204" pitchFamily="34" charset="0"/>
                        </a:rPr>
                        <a:t>88,2</a:t>
                      </a:r>
                      <a:endParaRPr lang="cs-CZ"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cs-CZ" sz="1200" dirty="0" smtClean="0">
                          <a:effectLst/>
                          <a:latin typeface="Arial" panose="020B0604020202020204" pitchFamily="34" charset="0"/>
                          <a:cs typeface="Arial" panose="020B0604020202020204" pitchFamily="34" charset="0"/>
                        </a:rPr>
                        <a:t>7,1</a:t>
                      </a:r>
                      <a:endParaRPr lang="cs-CZ"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cs-CZ" sz="1200">
                          <a:effectLst/>
                          <a:latin typeface="Arial" panose="020B0604020202020204" pitchFamily="34" charset="0"/>
                          <a:cs typeface="Arial" panose="020B0604020202020204" pitchFamily="34" charset="0"/>
                        </a:rPr>
                        <a:t>20.0</a:t>
                      </a:r>
                      <a:endParaRPr lang="cs-CZ"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gridSpan="2">
                  <a:txBody>
                    <a:bodyPr/>
                    <a:lstStyle/>
                    <a:p>
                      <a:pPr algn="ctr">
                        <a:lnSpc>
                          <a:spcPct val="107000"/>
                        </a:lnSpc>
                        <a:spcAft>
                          <a:spcPts val="0"/>
                        </a:spcAft>
                      </a:pPr>
                      <a:r>
                        <a:rPr lang="cs-CZ" sz="1200">
                          <a:effectLst/>
                          <a:latin typeface="Arial" panose="020B0604020202020204" pitchFamily="34" charset="0"/>
                          <a:cs typeface="Arial" panose="020B0604020202020204" pitchFamily="34" charset="0"/>
                        </a:rPr>
                        <a:t>4,7</a:t>
                      </a:r>
                      <a:endParaRPr lang="cs-CZ"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cs-CZ"/>
                    </a:p>
                  </a:txBody>
                  <a:tcPr/>
                </a:tc>
                <a:tc gridSpan="2">
                  <a:txBody>
                    <a:bodyPr/>
                    <a:lstStyle/>
                    <a:p>
                      <a:pPr algn="ctr">
                        <a:lnSpc>
                          <a:spcPct val="107000"/>
                        </a:lnSpc>
                        <a:spcAft>
                          <a:spcPts val="0"/>
                        </a:spcAft>
                      </a:pPr>
                      <a:r>
                        <a:rPr lang="cs-CZ" sz="1200">
                          <a:effectLst/>
                          <a:latin typeface="Arial" panose="020B0604020202020204" pitchFamily="34" charset="0"/>
                          <a:cs typeface="Arial" panose="020B0604020202020204" pitchFamily="34" charset="0"/>
                        </a:rPr>
                        <a:t>2,9</a:t>
                      </a:r>
                      <a:endParaRPr lang="cs-CZ"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cs-CZ"/>
                    </a:p>
                  </a:txBody>
                  <a:tcPr/>
                </a:tc>
                <a:tc>
                  <a:txBody>
                    <a:bodyPr/>
                    <a:lstStyle/>
                    <a:p>
                      <a:pPr algn="ctr">
                        <a:lnSpc>
                          <a:spcPct val="107000"/>
                        </a:lnSpc>
                        <a:spcAft>
                          <a:spcPts val="0"/>
                        </a:spcAft>
                      </a:pPr>
                      <a:r>
                        <a:rPr lang="cs-CZ" sz="1200">
                          <a:effectLst/>
                          <a:latin typeface="Arial" panose="020B0604020202020204" pitchFamily="34" charset="0"/>
                          <a:cs typeface="Arial" panose="020B0604020202020204" pitchFamily="34" charset="0"/>
                        </a:rPr>
                        <a:t>7,1</a:t>
                      </a:r>
                      <a:endParaRPr lang="cs-CZ"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cs-CZ" sz="1200" dirty="0">
                          <a:effectLst/>
                          <a:latin typeface="Arial" panose="020B0604020202020204" pitchFamily="34" charset="0"/>
                          <a:cs typeface="Arial" panose="020B0604020202020204" pitchFamily="34" charset="0"/>
                        </a:rPr>
                        <a:t>14,7</a:t>
                      </a:r>
                      <a:endParaRPr lang="cs-CZ"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431275922"/>
                  </a:ext>
                </a:extLst>
              </a:tr>
            </a:tbl>
          </a:graphicData>
        </a:graphic>
      </p:graphicFrame>
    </p:spTree>
    <p:extLst>
      <p:ext uri="{BB962C8B-B14F-4D97-AF65-F5344CB8AC3E}">
        <p14:creationId xmlns:p14="http://schemas.microsoft.com/office/powerpoint/2010/main" val="3250639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26845" y="512243"/>
            <a:ext cx="10509250" cy="382127"/>
          </a:xfrm>
        </p:spPr>
        <p:txBody>
          <a:bodyPr/>
          <a:lstStyle/>
          <a:p>
            <a:r>
              <a:rPr lang="cs-CZ" altLang="cs-CZ" sz="2800" dirty="0"/>
              <a:t>Prevalence kuřáctví v ČR podle věkových skupin </a:t>
            </a:r>
            <a:endParaRPr lang="cs-CZ" sz="2800" dirty="0"/>
          </a:p>
        </p:txBody>
      </p:sp>
      <p:sp>
        <p:nvSpPr>
          <p:cNvPr id="4" name="TextovéPole 4"/>
          <p:cNvSpPr txBox="1">
            <a:spLocks noChangeArrowheads="1"/>
          </p:cNvSpPr>
          <p:nvPr/>
        </p:nvSpPr>
        <p:spPr bwMode="auto">
          <a:xfrm>
            <a:off x="1844159" y="5228694"/>
            <a:ext cx="6624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000" dirty="0"/>
              <a:t>Uvedené údaje vyjadřují procenta (95% CI).</a:t>
            </a:r>
          </a:p>
          <a:p>
            <a:pPr>
              <a:spcBef>
                <a:spcPct val="0"/>
              </a:spcBef>
              <a:buFontTx/>
              <a:buNone/>
            </a:pPr>
            <a:r>
              <a:rPr lang="cs-CZ" altLang="cs-CZ" sz="1000" dirty="0"/>
              <a:t>Zahrnuje kuřáctví cigaret (průmyslově vyráběných i ručně balených), dýmek, doutníků, doutníčků a vodních dýmek. </a:t>
            </a:r>
          </a:p>
        </p:txBody>
      </p:sp>
      <p:pic>
        <p:nvPicPr>
          <p:cNvPr id="9" name="Obrázek 8"/>
          <p:cNvPicPr>
            <a:picLocks noChangeAspect="1"/>
          </p:cNvPicPr>
          <p:nvPr/>
        </p:nvPicPr>
        <p:blipFill>
          <a:blip r:embed="rId3"/>
          <a:stretch>
            <a:fillRect/>
          </a:stretch>
        </p:blipFill>
        <p:spPr>
          <a:xfrm>
            <a:off x="1935599" y="1119987"/>
            <a:ext cx="7721313" cy="3997389"/>
          </a:xfrm>
          <a:prstGeom prst="rect">
            <a:avLst/>
          </a:prstGeom>
        </p:spPr>
      </p:pic>
    </p:spTree>
    <p:extLst>
      <p:ext uri="{BB962C8B-B14F-4D97-AF65-F5344CB8AC3E}">
        <p14:creationId xmlns:p14="http://schemas.microsoft.com/office/powerpoint/2010/main" val="3729115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8293" y="621571"/>
            <a:ext cx="10509250" cy="628859"/>
          </a:xfrm>
        </p:spPr>
        <p:txBody>
          <a:bodyPr/>
          <a:lstStyle/>
          <a:p>
            <a:pPr algn="ctr"/>
            <a:r>
              <a:rPr lang="cs-CZ" altLang="cs-CZ" sz="3200" dirty="0"/>
              <a:t>Počet </a:t>
            </a:r>
            <a:r>
              <a:rPr lang="cs-CZ" altLang="cs-CZ" sz="3200" dirty="0" smtClean="0"/>
              <a:t>vykouřených cigaret</a:t>
            </a:r>
            <a:endParaRPr lang="cs-CZ" sz="3200" dirty="0"/>
          </a:p>
        </p:txBody>
      </p:sp>
      <p:pic>
        <p:nvPicPr>
          <p:cNvPr id="4" name="Obrázek 3"/>
          <p:cNvPicPr>
            <a:picLocks noChangeAspect="1"/>
          </p:cNvPicPr>
          <p:nvPr/>
        </p:nvPicPr>
        <p:blipFill>
          <a:blip r:embed="rId3"/>
          <a:stretch>
            <a:fillRect/>
          </a:stretch>
        </p:blipFill>
        <p:spPr>
          <a:xfrm>
            <a:off x="397109" y="1355464"/>
            <a:ext cx="5625809" cy="3369686"/>
          </a:xfrm>
          <a:prstGeom prst="rect">
            <a:avLst/>
          </a:prstGeom>
        </p:spPr>
      </p:pic>
      <p:pic>
        <p:nvPicPr>
          <p:cNvPr id="5" name="Obrázek 4"/>
          <p:cNvPicPr>
            <a:picLocks noChangeAspect="1"/>
          </p:cNvPicPr>
          <p:nvPr/>
        </p:nvPicPr>
        <p:blipFill>
          <a:blip r:embed="rId4"/>
          <a:stretch>
            <a:fillRect/>
          </a:stretch>
        </p:blipFill>
        <p:spPr>
          <a:xfrm>
            <a:off x="6264976" y="2042615"/>
            <a:ext cx="5625809" cy="3369686"/>
          </a:xfrm>
          <a:prstGeom prst="rect">
            <a:avLst/>
          </a:prstGeom>
        </p:spPr>
      </p:pic>
      <p:sp>
        <p:nvSpPr>
          <p:cNvPr id="6" name="TextovéPole 5"/>
          <p:cNvSpPr txBox="1"/>
          <p:nvPr/>
        </p:nvSpPr>
        <p:spPr>
          <a:xfrm>
            <a:off x="6176843" y="5517335"/>
            <a:ext cx="4184725" cy="246221"/>
          </a:xfrm>
          <a:prstGeom prst="rect">
            <a:avLst/>
          </a:prstGeom>
          <a:noFill/>
        </p:spPr>
        <p:txBody>
          <a:bodyPr wrap="square" rtlCol="0">
            <a:spAutoFit/>
          </a:bodyPr>
          <a:lstStyle/>
          <a:p>
            <a:r>
              <a:rPr lang="cs-CZ" altLang="cs-CZ" sz="1000" dirty="0" smtClean="0">
                <a:latin typeface="Arial" panose="020B0604020202020204" pitchFamily="34" charset="0"/>
                <a:cs typeface="Arial" panose="020B0604020202020204" pitchFamily="34" charset="0"/>
              </a:rPr>
              <a:t>Pozn.: počet </a:t>
            </a:r>
            <a:r>
              <a:rPr lang="cs-CZ" altLang="cs-CZ" sz="1000" dirty="0">
                <a:latin typeface="Arial" panose="020B0604020202020204" pitchFamily="34" charset="0"/>
                <a:cs typeface="Arial" panose="020B0604020202020204" pitchFamily="34" charset="0"/>
              </a:rPr>
              <a:t>kusů cigaret v průměru vykouřených za den </a:t>
            </a:r>
            <a:r>
              <a:rPr lang="cs-CZ" altLang="cs-CZ" sz="1000" dirty="0" smtClean="0">
                <a:latin typeface="Arial" panose="020B0604020202020204" pitchFamily="34" charset="0"/>
                <a:cs typeface="Arial" panose="020B0604020202020204" pitchFamily="34" charset="0"/>
              </a:rPr>
              <a:t>(</a:t>
            </a:r>
            <a:r>
              <a:rPr lang="cs-CZ" altLang="cs-CZ" sz="1000" dirty="0">
                <a:latin typeface="Arial" panose="020B0604020202020204" pitchFamily="34" charset="0"/>
                <a:cs typeface="Arial" panose="020B0604020202020204" pitchFamily="34" charset="0"/>
              </a:rPr>
              <a:t>denní kuřáci)</a:t>
            </a:r>
            <a:endParaRPr lang="cs-CZ"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1819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2420</TotalTime>
  <Words>3373</Words>
  <Application>Microsoft Office PowerPoint</Application>
  <PresentationFormat>Širokoúhlá obrazovka</PresentationFormat>
  <Paragraphs>215</Paragraphs>
  <Slides>26</Slides>
  <Notes>18</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26</vt:i4>
      </vt:variant>
    </vt:vector>
  </HeadingPairs>
  <TitlesOfParts>
    <vt:vector size="33" baseType="lpstr">
      <vt:lpstr>ＭＳ Ｐゴシック</vt:lpstr>
      <vt:lpstr>Arial</vt:lpstr>
      <vt:lpstr>Calibri</vt:lpstr>
      <vt:lpstr>Roboto</vt:lpstr>
      <vt:lpstr>Roboto Light</vt:lpstr>
      <vt:lpstr>Wingdings</vt:lpstr>
      <vt:lpstr>Motiv Office</vt:lpstr>
      <vt:lpstr>Národní výzkum  užívání tabáku a alkoholu v České republice 2022 (NAUTA)</vt:lpstr>
      <vt:lpstr>Národní výzkum užívání tabáku a alkoholu  v České republice 2022 (NAUTA)</vt:lpstr>
      <vt:lpstr>Podíl kuřáků a nekuřáků u populace 15+ (rok 2022)</vt:lpstr>
      <vt:lpstr>Prevalence kuřáctví v ČR v letech 2012 – 2022 </vt:lpstr>
      <vt:lpstr>Prevalence kuřáctví v ČR podle pohlaví</vt:lpstr>
      <vt:lpstr>Nekuřáci</vt:lpstr>
      <vt:lpstr>Kuřáci tabákových výrobků rok 2022  (ze souboru současných kuřáků)</vt:lpstr>
      <vt:lpstr>Prevalence kuřáctví v ČR podle věkových skupin </vt:lpstr>
      <vt:lpstr>Počet vykouřených cigaret</vt:lpstr>
      <vt:lpstr>Užívání elektronických cigaret</vt:lpstr>
      <vt:lpstr>Užívání elektronických cigaret podle věkových skupin</vt:lpstr>
      <vt:lpstr>Důvody užívání elektronických cigaret (EC)</vt:lpstr>
      <vt:lpstr>Užívání elektronických cigaret (EC) ve vztahu ke kouření klasických cigaret (KC)</vt:lpstr>
      <vt:lpstr>Užívání elektronických cigaret, rok 2022</vt:lpstr>
      <vt:lpstr>Náplně do elektronických cigaret (rok 2022)</vt:lpstr>
      <vt:lpstr>Uživatelé zahřívaných tabákových výrobků</vt:lpstr>
      <vt:lpstr>Uživatelé nikotinových sáčků bez obsahu tabáku</vt:lpstr>
      <vt:lpstr>Respondenti vystaveni tabákovému kouři doma</vt:lpstr>
      <vt:lpstr>Respondenti vystaveni tabákovému kouři ve vnitřních prostorách pracoviště </vt:lpstr>
      <vt:lpstr>Kuřáci, kteří si během posledních 30 dnů všimli zdravotního varování na krabičkách cigaret, a v souvislosti s tím zvažovali, že zanechají kouření</vt:lpstr>
      <vt:lpstr>Kuřáci, kterým bylo lékařem v průběhu posledních 12 měsíců doporučeno přestat kouřit a přístup kuřáků k varování na krabičkách cigaret</vt:lpstr>
      <vt:lpstr>Podíl současných kuřáků tabáku v závislosti na kategorii pití alkoholu</vt:lpstr>
      <vt:lpstr>Spotřeba alkoholu na hlavu  v litrech čistého alkoholu za rok</vt:lpstr>
      <vt:lpstr>Závěry</vt:lpstr>
      <vt:lpstr>Závěry</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Titulek stránky</dc:title>
  <dc:creator>Jeremy Johaness Johnson</dc:creator>
  <cp:lastModifiedBy>miroslava.skyvova@szud.local</cp:lastModifiedBy>
  <cp:revision>105</cp:revision>
  <dcterms:created xsi:type="dcterms:W3CDTF">2021-10-06T08:26:52Z</dcterms:created>
  <dcterms:modified xsi:type="dcterms:W3CDTF">2023-05-24T08:10:25Z</dcterms:modified>
</cp:coreProperties>
</file>