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0" r:id="rId3"/>
  </p:sldMasterIdLst>
  <p:notesMasterIdLst>
    <p:notesMasterId r:id="rId13"/>
  </p:notesMasterIdLst>
  <p:sldIdLst>
    <p:sldId id="277" r:id="rId4"/>
    <p:sldId id="276" r:id="rId5"/>
    <p:sldId id="271" r:id="rId6"/>
    <p:sldId id="273" r:id="rId7"/>
    <p:sldId id="269" r:id="rId8"/>
    <p:sldId id="266" r:id="rId9"/>
    <p:sldId id="270" r:id="rId10"/>
    <p:sldId id="272" r:id="rId11"/>
    <p:sldId id="27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adomira.limberkova\Desktop\Eliminace%20MM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radomira.limberkova\Desktop\Eliminace%20MM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radomira.limberkova\Desktop\Eliminace%20MM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radomira.limberkova\Desktop\Eliminace%20MM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radomira.limberkova\Desktop\Eliminace%20MM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radomira.limberkova\Desktop\Eliminace%20MM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Spalničky EU/EEA, 2005 - 2020, abs</a:t>
            </a:r>
            <a:r>
              <a:rPr lang="en-US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'Measles WHOEuro'!$A$2:$A$17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'Measles WHOEuro'!$B$2:$B$17</c:f>
              <c:numCache>
                <c:formatCode>General</c:formatCode>
                <c:ptCount val="16"/>
                <c:pt idx="0">
                  <c:v>13325</c:v>
                </c:pt>
                <c:pt idx="1">
                  <c:v>8213</c:v>
                </c:pt>
                <c:pt idx="2">
                  <c:v>3909</c:v>
                </c:pt>
                <c:pt idx="3">
                  <c:v>7817</c:v>
                </c:pt>
                <c:pt idx="4">
                  <c:v>7175</c:v>
                </c:pt>
                <c:pt idx="5">
                  <c:v>30265</c:v>
                </c:pt>
                <c:pt idx="6">
                  <c:v>30567</c:v>
                </c:pt>
                <c:pt idx="7">
                  <c:v>8230</c:v>
                </c:pt>
                <c:pt idx="8">
                  <c:v>10533</c:v>
                </c:pt>
                <c:pt idx="9">
                  <c:v>3637</c:v>
                </c:pt>
                <c:pt idx="10">
                  <c:v>3982</c:v>
                </c:pt>
                <c:pt idx="11">
                  <c:v>4648</c:v>
                </c:pt>
                <c:pt idx="12">
                  <c:v>14600</c:v>
                </c:pt>
                <c:pt idx="13">
                  <c:v>12352</c:v>
                </c:pt>
                <c:pt idx="14">
                  <c:v>13207</c:v>
                </c:pt>
                <c:pt idx="15">
                  <c:v>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F-4F5A-BD50-89F9FF67BC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2035904"/>
        <c:axId val="522038200"/>
      </c:barChart>
      <c:catAx>
        <c:axId val="5220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2038200"/>
        <c:crosses val="autoZero"/>
        <c:auto val="1"/>
        <c:lblAlgn val="ctr"/>
        <c:lblOffset val="100"/>
        <c:noMultiLvlLbl val="0"/>
      </c:catAx>
      <c:valAx>
        <c:axId val="52203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203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Spalničky ČR, 2005 - 2021, abs</a:t>
            </a:r>
            <a:r>
              <a:rPr lang="en-US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'Measles ČR'!$A$2:$A$18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'Measles ČR'!$B$2:$B$18</c:f>
              <c:numCache>
                <c:formatCode>General</c:formatCode>
                <c:ptCount val="17"/>
                <c:pt idx="0">
                  <c:v>0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  <c:pt idx="6">
                  <c:v>17</c:v>
                </c:pt>
                <c:pt idx="7">
                  <c:v>22</c:v>
                </c:pt>
                <c:pt idx="8">
                  <c:v>15</c:v>
                </c:pt>
                <c:pt idx="9">
                  <c:v>221</c:v>
                </c:pt>
                <c:pt idx="10">
                  <c:v>9</c:v>
                </c:pt>
                <c:pt idx="11">
                  <c:v>7</c:v>
                </c:pt>
                <c:pt idx="12">
                  <c:v>146</c:v>
                </c:pt>
                <c:pt idx="13">
                  <c:v>207</c:v>
                </c:pt>
                <c:pt idx="14">
                  <c:v>590</c:v>
                </c:pt>
                <c:pt idx="15">
                  <c:v>4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0-4C63-8184-F849FFB94D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681168"/>
        <c:axId val="519682480"/>
      </c:barChart>
      <c:catAx>
        <c:axId val="51968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9682480"/>
        <c:crosses val="autoZero"/>
        <c:auto val="1"/>
        <c:lblAlgn val="ctr"/>
        <c:lblOffset val="100"/>
        <c:noMultiLvlLbl val="0"/>
      </c:catAx>
      <c:valAx>
        <c:axId val="51968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968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Zarděnky EU/EEA, 2005-2020, abs.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'Rubella WHOEuro'!$A$2:$A$17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'Rubella WHOEuro'!$B$2:$B$17</c:f>
              <c:numCache>
                <c:formatCode>General</c:formatCode>
                <c:ptCount val="16"/>
                <c:pt idx="0">
                  <c:v>17889</c:v>
                </c:pt>
                <c:pt idx="1">
                  <c:v>25040</c:v>
                </c:pt>
                <c:pt idx="2">
                  <c:v>26887</c:v>
                </c:pt>
                <c:pt idx="3">
                  <c:v>21475</c:v>
                </c:pt>
                <c:pt idx="4">
                  <c:v>8640</c:v>
                </c:pt>
                <c:pt idx="5">
                  <c:v>4693</c:v>
                </c:pt>
                <c:pt idx="6">
                  <c:v>8453</c:v>
                </c:pt>
                <c:pt idx="7">
                  <c:v>27643</c:v>
                </c:pt>
                <c:pt idx="8">
                  <c:v>38897</c:v>
                </c:pt>
                <c:pt idx="9">
                  <c:v>6139</c:v>
                </c:pt>
                <c:pt idx="10">
                  <c:v>2198</c:v>
                </c:pt>
                <c:pt idx="11">
                  <c:v>1305</c:v>
                </c:pt>
                <c:pt idx="12">
                  <c:v>696</c:v>
                </c:pt>
                <c:pt idx="13">
                  <c:v>579</c:v>
                </c:pt>
                <c:pt idx="14">
                  <c:v>389</c:v>
                </c:pt>
                <c:pt idx="15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9-462A-BEC5-EB3B5F3969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674936"/>
        <c:axId val="519667064"/>
      </c:barChart>
      <c:catAx>
        <c:axId val="51967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9667064"/>
        <c:crosses val="autoZero"/>
        <c:auto val="1"/>
        <c:lblAlgn val="ctr"/>
        <c:lblOffset val="100"/>
        <c:noMultiLvlLbl val="0"/>
      </c:catAx>
      <c:valAx>
        <c:axId val="51966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967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Zarděnky ČR, 2005 - 2021, abs.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'Rubella ČR'!$A$2:$A$18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'Rubella ČR'!$B$2:$B$18</c:f>
              <c:numCache>
                <c:formatCode>General</c:formatCode>
                <c:ptCount val="17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14</c:v>
                </c:pt>
                <c:pt idx="4">
                  <c:v>6</c:v>
                </c:pt>
                <c:pt idx="5">
                  <c:v>4</c:v>
                </c:pt>
                <c:pt idx="6">
                  <c:v>28</c:v>
                </c:pt>
                <c:pt idx="7">
                  <c:v>7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3-42A7-BA29-F775DAB5BB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34240"/>
        <c:axId val="68734568"/>
      </c:barChart>
      <c:catAx>
        <c:axId val="687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734568"/>
        <c:crosses val="autoZero"/>
        <c:auto val="1"/>
        <c:lblAlgn val="ctr"/>
        <c:lblOffset val="100"/>
        <c:noMultiLvlLbl val="0"/>
      </c:catAx>
      <c:valAx>
        <c:axId val="6873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7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Příušnice ČR, 2005 - 2020</a:t>
            </a:r>
            <a:r>
              <a:rPr lang="cs-CZ">
                <a:solidFill>
                  <a:srgbClr val="FF0000"/>
                </a:solidFill>
              </a:rPr>
              <a:t>, abs.</a:t>
            </a:r>
            <a:endParaRPr lang="en-US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'Příušnice ČR'!$A$2:$A$17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'Příušnice ČR'!$B$2:$B$17</c:f>
              <c:numCache>
                <c:formatCode>General</c:formatCode>
                <c:ptCount val="16"/>
                <c:pt idx="0">
                  <c:v>1803</c:v>
                </c:pt>
                <c:pt idx="1">
                  <c:v>5172</c:v>
                </c:pt>
                <c:pt idx="2">
                  <c:v>1297</c:v>
                </c:pt>
                <c:pt idx="3">
                  <c:v>402</c:v>
                </c:pt>
                <c:pt idx="4">
                  <c:v>357</c:v>
                </c:pt>
                <c:pt idx="5">
                  <c:v>1068</c:v>
                </c:pt>
                <c:pt idx="6">
                  <c:v>2885</c:v>
                </c:pt>
                <c:pt idx="7">
                  <c:v>3902</c:v>
                </c:pt>
                <c:pt idx="8">
                  <c:v>1553</c:v>
                </c:pt>
                <c:pt idx="9">
                  <c:v>677</c:v>
                </c:pt>
                <c:pt idx="10">
                  <c:v>1616</c:v>
                </c:pt>
                <c:pt idx="11">
                  <c:v>5734</c:v>
                </c:pt>
                <c:pt idx="12">
                  <c:v>1407</c:v>
                </c:pt>
                <c:pt idx="13">
                  <c:v>537</c:v>
                </c:pt>
                <c:pt idx="14">
                  <c:v>191</c:v>
                </c:pt>
                <c:pt idx="15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1E2-B575-7A5CB19F6A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96640"/>
        <c:axId val="519197952"/>
      </c:barChart>
      <c:catAx>
        <c:axId val="5191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9197952"/>
        <c:crosses val="autoZero"/>
        <c:auto val="1"/>
        <c:lblAlgn val="ctr"/>
        <c:lblOffset val="100"/>
        <c:noMultiLvlLbl val="0"/>
      </c:catAx>
      <c:valAx>
        <c:axId val="51919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919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solidFill>
                  <a:srgbClr val="FF0000"/>
                </a:solidFill>
                <a:effectLst/>
              </a:rPr>
              <a:t>Příušnice EU/EEA, 2005 - 2018, abs</a:t>
            </a:r>
            <a:r>
              <a:rPr lang="cs-CZ" sz="1400" b="0" i="0" u="none" strike="noStrike" baseline="0">
                <a:effectLst/>
              </a:rPr>
              <a:t>.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'Příušnice EUEEA'!$A$2:$A$15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'Příušnice EUEEA'!$B$2:$B$15</c:f>
              <c:numCache>
                <c:formatCode>General</c:formatCode>
                <c:ptCount val="14"/>
                <c:pt idx="0">
                  <c:v>186969</c:v>
                </c:pt>
                <c:pt idx="1">
                  <c:v>50224</c:v>
                </c:pt>
                <c:pt idx="2">
                  <c:v>23869</c:v>
                </c:pt>
                <c:pt idx="3">
                  <c:v>19731</c:v>
                </c:pt>
                <c:pt idx="4">
                  <c:v>17697</c:v>
                </c:pt>
                <c:pt idx="5">
                  <c:v>11983</c:v>
                </c:pt>
                <c:pt idx="6">
                  <c:v>12569</c:v>
                </c:pt>
                <c:pt idx="7">
                  <c:v>19646</c:v>
                </c:pt>
                <c:pt idx="8">
                  <c:v>20874</c:v>
                </c:pt>
                <c:pt idx="9">
                  <c:v>11632</c:v>
                </c:pt>
                <c:pt idx="10">
                  <c:v>13567</c:v>
                </c:pt>
                <c:pt idx="11">
                  <c:v>14793</c:v>
                </c:pt>
                <c:pt idx="12">
                  <c:v>13694</c:v>
                </c:pt>
                <c:pt idx="13">
                  <c:v>11312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2-4411-A341-F7E6245029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587704"/>
        <c:axId val="575581800"/>
      </c:barChart>
      <c:catAx>
        <c:axId val="57558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5581800"/>
        <c:crosses val="autoZero"/>
        <c:auto val="1"/>
        <c:lblAlgn val="ctr"/>
        <c:lblOffset val="100"/>
        <c:noMultiLvlLbl val="0"/>
      </c:catAx>
      <c:valAx>
        <c:axId val="57558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558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0.69653</cdr:x>
      <cdr:y>0.43419</cdr:y>
    </cdr:from>
    <cdr:to>
      <cdr:x>0.86127</cdr:x>
      <cdr:y>0.77912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866147" y="11510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4021B-72B9-4F3E-A9CC-1A71F7707E3F}" type="datetimeFigureOut">
              <a:rPr lang="cs-CZ" smtClean="0"/>
              <a:t>7.3.2022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23FD-A30A-413B-92F5-45D13AD46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C9864-4930-4E8C-BD80-AC6C4BAE0406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61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8AFCE-87AB-43CA-8F79-130648ADA4EB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DE39-B99D-4316-BC97-553DF790B1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222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F6F5-2517-4291-A8F7-081A374323D4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7CE2-4FD1-47B6-A023-11C207B1A0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177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C8D31-FE6D-4932-BCD0-81609DC68CD9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303C-2068-4475-959B-AEEFCF6BAA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356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1102-E936-4D21-B79F-78BD04781A16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4196-004F-42BD-84F9-CC1D43D7CD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199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A7A27-3759-434C-AD78-B7F7A9936B2D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2288-CD64-46A9-BE3C-FD3D44AB22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811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9D26-8F83-4675-8CFF-39E1B1BE0BF2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079B-4214-4567-854B-2E98689D6E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616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2898-3E57-4714-AE4F-8683779A81DC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951F-2584-4BA0-AB70-1E34220510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123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D7AB-6159-475B-9D43-219A08A7252E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97DA-F36A-4FCA-8648-388DF52750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893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1A5C-0AE9-4B1C-8C65-A1289F878458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BC2D-94E0-4DDB-958D-BDF9F7CE77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335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EA79-AF27-479B-8329-D807CD3B605E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55EF-C462-4786-A15C-F1F5D9F53B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3171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BA44-7A34-40AD-B1DD-E341225F5108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8862-CDAF-402D-BE61-10F1BA8938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713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B5D5-AA79-4EF7-A413-923A870EB024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7D0C-C0D2-401F-A831-43E1DF699D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2101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DF8E-6D77-47EE-8C09-3FD746F17B33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9F8C-46E2-4136-8347-4750EBB593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1122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120D5-1903-49C6-9684-0DE81E306292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2B61E-4DBE-43B5-A120-A3382A78FD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215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0BDE-18B3-4186-89AA-950A05C87409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0A62-8E8A-4619-A6E5-5B7DC66864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4177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A65E2-5278-409F-BDE8-43ED937E4437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4F0B-25B3-4A93-809C-B1829D34D6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756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0CCD2-7F89-478F-BCCB-E90A086021E4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B22A-7504-4970-BCC9-0F12A6E283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496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0A69-CDCF-4FBD-9597-94CE26808C22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1927-452A-48CD-A770-E390B8E989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4422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7055-CEB9-47CE-8906-A4093ABA610C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17E0-7653-4A56-B789-051F6EF969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836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85AA-7DF0-40E9-9158-8228C524D4FD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1513-B773-49F3-88A9-00F1367571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228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1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Date Placeholder 1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BEE8-B612-418E-AC18-49F076408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18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FEE4-E2E8-4CD6-AE62-76C33ACFCA65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5DA1-8349-4B25-A66F-BE60DA9433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967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6749-BCA6-4FA7-8654-52F922D025A8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428E-D2D3-4465-9F02-42C86DFEDF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2431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834B-80EE-45E5-B0C3-26357D46E1EF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82D3-B9D1-45A2-A4E0-0C1ACD7629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0379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2F6E-CAA0-4FD1-A505-FC467C7AC8FF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8AAA-E6BE-42D3-9DD0-A4D8CD43AB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267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C20FC-CDD1-4AC2-AB4F-43291B234EB6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8439-1433-491A-AD6C-ECDFDA0B46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2244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6FD1-4F62-4F9B-A34D-687F7D1808E5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DDF12-8B9C-43F2-91E9-0BCFC60852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4664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0F78-7A92-4A2F-A1D4-01AE90616430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A082-7FD0-4219-8F32-B4A48BE0B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5690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08C0-19C2-4EDA-95A2-88E8306FD237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68B0-7765-451A-B295-6CECED8CF0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2894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6D0A-9F98-4CB9-BE68-DA57AE1E0726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5BF1-1CBB-4683-934D-8DC1363ECE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8186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CD5A-ECA0-43D4-BBBE-5BAEC8CDDDFF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4C0D-F2A1-4336-85A4-F912100536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602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53F7A-3928-4FE0-8E2F-187FE8FD4077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15DB5-6AD2-4D11-8D15-8563E1C0AE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9863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0CDC-D744-4740-A80F-7911E3CA2C65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E3BE-0149-4417-9747-8E9A1F75E6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905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591E-C6F1-4E23-B76B-8A0481B0453B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4A54-4152-43A8-AB0F-5C16C2102D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7793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F952C-3D37-4B32-B479-1C975B338B4D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3EB0-37CB-4569-9EEB-3D3C29C033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290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AA2B-E5DF-4B0E-B9B5-2B67FC9B9090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3853-76CC-4875-A4BA-BF74E09CDA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550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EE9A7-25ED-4022-836A-B5C70F920C76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90DD5-5853-4D99-A9AF-6F4A0D4F7E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39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863DB-78C5-4ED6-97F5-FCB6AA589F0B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503B-68E5-4BCF-AA21-05004780E5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465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13A23-0886-4981-8473-6D7DF2572B34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B19E-1726-4D92-89DF-3269BB6C8D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697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A8A2-6CBF-43B5-BDEA-481B4EF2203C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D6D5-8F06-4D90-8D76-250582F2BE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06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2905-A3E1-49FA-B772-87F2C40125A2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70954-A845-4B59-A656-93268B71CA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299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873B8FF0-0ABC-4B23-BFA0-6BC9362535AE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1BCF680-3AD3-458F-B64E-BA70A029E5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29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A15C27EE-672C-4C6B-9EFB-9D362A02A0DB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98D62B4-9F1B-4E74-9076-8ED03575A1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1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8F5DD477-0075-4615-ABBF-3A8A163200C4}" type="datetime1">
              <a:rPr lang="cs-CZ" altLang="cs-CZ"/>
              <a:pPr>
                <a:defRPr/>
              </a:pPr>
              <a:t>7.3.2022</a:t>
            </a:fld>
            <a:endParaRPr lang="cs-CZ" alt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cs-CZ" altLang="cs-CZ"/>
              <a:t>Státní zdravotní ústav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098CEE-5ED0-42C4-B246-28B4034D81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168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tema/prevence/priusnice-zakladni-informace" TargetMode="External"/><Relationship Id="rId2" Type="http://schemas.openxmlformats.org/officeDocument/2006/relationships/hyperlink" Target="http://www.szu.cz/tema/prevence/priusnice-aktualni-problem-2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szu.cz/publikace-nrl-pro-zardenky-spalnicky-parotitidu-parvovirus-b19" TargetMode="External"/><Relationship Id="rId5" Type="http://schemas.openxmlformats.org/officeDocument/2006/relationships/hyperlink" Target="http://www.szu.cz/tema/prevence/spalnicky" TargetMode="External"/><Relationship Id="rId4" Type="http://schemas.openxmlformats.org/officeDocument/2006/relationships/hyperlink" Target="http://www.szu.cz/tema/prevence/zardenky-zakladni-informa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Spalničky, zarděnky, příušnice</a:t>
            </a:r>
            <a:r>
              <a:rPr lang="cs-CZ" dirty="0"/>
              <a:t> 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524000" y="4411579"/>
            <a:ext cx="9144000" cy="1648326"/>
          </a:xfrm>
        </p:spPr>
        <p:txBody>
          <a:bodyPr/>
          <a:lstStyle/>
          <a:p>
            <a:r>
              <a:rPr lang="cs-CZ" sz="1800" dirty="0" smtClean="0"/>
              <a:t>MUDr. Radomíra Limberková</a:t>
            </a:r>
          </a:p>
          <a:p>
            <a:r>
              <a:rPr lang="cs-CZ" sz="1800" dirty="0" smtClean="0"/>
              <a:t>NRL pro zarděnky, spalničky, příušnice a </a:t>
            </a:r>
            <a:r>
              <a:rPr lang="cs-CZ" sz="1800" dirty="0" err="1" smtClean="0"/>
              <a:t>parvoviru</a:t>
            </a:r>
            <a:r>
              <a:rPr lang="cs-CZ" sz="1800" dirty="0" smtClean="0"/>
              <a:t> B19</a:t>
            </a:r>
          </a:p>
          <a:p>
            <a:r>
              <a:rPr lang="cs-CZ" sz="1800" dirty="0" smtClean="0"/>
              <a:t>Státní zdravotní ústav Praha</a:t>
            </a:r>
            <a:endParaRPr 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Státní zdravotní ústav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17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0252"/>
          </a:xfrm>
        </p:spPr>
        <p:txBody>
          <a:bodyPr/>
          <a:lstStyle/>
          <a:p>
            <a:pPr algn="l"/>
            <a:r>
              <a:rPr lang="cs-CZ" sz="3200" dirty="0">
                <a:solidFill>
                  <a:srgbClr val="FF0000"/>
                </a:solidFill>
              </a:rPr>
              <a:t>Spalničky, zarděnky, </a:t>
            </a:r>
            <a:r>
              <a:rPr lang="cs-CZ" sz="3200" dirty="0" smtClean="0">
                <a:solidFill>
                  <a:srgbClr val="FF0000"/>
                </a:solidFill>
              </a:rPr>
              <a:t>příušnice (MMR)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88572"/>
            <a:ext cx="11277600" cy="5421086"/>
          </a:xfrm>
        </p:spPr>
        <p:txBody>
          <a:bodyPr/>
          <a:lstStyle/>
          <a:p>
            <a:r>
              <a:rPr lang="cs-CZ" sz="1800" dirty="0"/>
              <a:t>M </a:t>
            </a:r>
            <a:r>
              <a:rPr lang="cs-CZ" sz="1800" dirty="0" smtClean="0"/>
              <a:t>(</a:t>
            </a:r>
            <a:r>
              <a:rPr lang="cs-CZ" sz="1800" dirty="0" err="1" smtClean="0"/>
              <a:t>measles</a:t>
            </a:r>
            <a:r>
              <a:rPr lang="cs-CZ" sz="1800" dirty="0" smtClean="0"/>
              <a:t> = spalničky) virus spalniček způsobuje vysoce </a:t>
            </a:r>
            <a:r>
              <a:rPr lang="cs-CZ" sz="1800" dirty="0"/>
              <a:t>nakažlivé </a:t>
            </a:r>
            <a:r>
              <a:rPr lang="cs-CZ" sz="1800" dirty="0" smtClean="0"/>
              <a:t>virové </a:t>
            </a:r>
            <a:r>
              <a:rPr lang="cs-CZ" sz="1800" dirty="0" err="1" smtClean="0"/>
              <a:t>exantémové</a:t>
            </a:r>
            <a:r>
              <a:rPr lang="cs-CZ" sz="1800" dirty="0" smtClean="0"/>
              <a:t> onemocnění</a:t>
            </a:r>
            <a:endParaRPr lang="cs-CZ" sz="1800" dirty="0"/>
          </a:p>
          <a:p>
            <a:r>
              <a:rPr lang="cs-CZ" sz="1800" dirty="0"/>
              <a:t>M </a:t>
            </a:r>
            <a:r>
              <a:rPr lang="cs-CZ" sz="1800" dirty="0" smtClean="0"/>
              <a:t>(</a:t>
            </a:r>
            <a:r>
              <a:rPr lang="cs-CZ" sz="1800" dirty="0" err="1" smtClean="0"/>
              <a:t>mumps</a:t>
            </a:r>
            <a:r>
              <a:rPr lang="cs-CZ" sz="1800" dirty="0" smtClean="0"/>
              <a:t> = příušnice</a:t>
            </a:r>
            <a:r>
              <a:rPr lang="cs-CZ" sz="1800" dirty="0"/>
              <a:t>) </a:t>
            </a:r>
            <a:r>
              <a:rPr lang="cs-CZ" sz="1800" dirty="0" smtClean="0"/>
              <a:t>virus příušnic způsobuje virové </a:t>
            </a:r>
            <a:r>
              <a:rPr lang="cs-CZ" sz="1800" dirty="0"/>
              <a:t>onemocnění s </a:t>
            </a:r>
            <a:r>
              <a:rPr lang="cs-CZ" sz="1800" dirty="0" smtClean="0"/>
              <a:t>postižením </a:t>
            </a:r>
            <a:r>
              <a:rPr lang="cs-CZ" sz="1800" dirty="0"/>
              <a:t>slinných </a:t>
            </a:r>
            <a:r>
              <a:rPr lang="cs-CZ" sz="1800" dirty="0" smtClean="0"/>
              <a:t>žláz</a:t>
            </a:r>
            <a:endParaRPr lang="cs-CZ" sz="1800" dirty="0"/>
          </a:p>
          <a:p>
            <a:r>
              <a:rPr lang="cs-CZ" sz="1800" dirty="0"/>
              <a:t>R </a:t>
            </a:r>
            <a:r>
              <a:rPr lang="cs-CZ" sz="1800" dirty="0" smtClean="0"/>
              <a:t>(</a:t>
            </a:r>
            <a:r>
              <a:rPr lang="cs-CZ" sz="1800" dirty="0" err="1" smtClean="0"/>
              <a:t>rubella</a:t>
            </a:r>
            <a:r>
              <a:rPr lang="cs-CZ" sz="1800" dirty="0" smtClean="0"/>
              <a:t> = zarděnky) virus zarděnek způsobuje virové </a:t>
            </a:r>
            <a:r>
              <a:rPr lang="cs-CZ" sz="1800" dirty="0" err="1" smtClean="0"/>
              <a:t>exantémové</a:t>
            </a:r>
            <a:r>
              <a:rPr lang="cs-CZ" sz="1800" dirty="0" smtClean="0"/>
              <a:t> onemocnění, má teratogenní účinek 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800" dirty="0" smtClean="0"/>
              <a:t>       </a:t>
            </a:r>
            <a:r>
              <a:rPr lang="cs-CZ" sz="1800" dirty="0" smtClean="0">
                <a:solidFill>
                  <a:srgbClr val="FF0000"/>
                </a:solidFill>
              </a:rPr>
              <a:t>Virus spalniček                              Virus příušnic                                 Virus zarděnek</a:t>
            </a:r>
            <a:endParaRPr lang="cs-CZ" sz="800" dirty="0" smtClean="0"/>
          </a:p>
          <a:p>
            <a:r>
              <a:rPr lang="cs-CZ" sz="1800" dirty="0" smtClean="0"/>
              <a:t>Zdrojem nákazy nemocný člověk</a:t>
            </a:r>
          </a:p>
          <a:p>
            <a:r>
              <a:rPr lang="cs-CZ" sz="1800" dirty="0" smtClean="0"/>
              <a:t>Přenos vzdušnou cestou kapénkami či kontaminovanými předměty</a:t>
            </a:r>
          </a:p>
          <a:p>
            <a:r>
              <a:rPr lang="cs-CZ" sz="1800" dirty="0" smtClean="0"/>
              <a:t>Neexistuje kausální léčba, jen symptomatická </a:t>
            </a:r>
          </a:p>
          <a:p>
            <a:r>
              <a:rPr lang="cs-CZ" sz="1800" dirty="0"/>
              <a:t>Vakcínou </a:t>
            </a:r>
            <a:r>
              <a:rPr lang="cs-CZ" sz="1800" dirty="0" err="1"/>
              <a:t>preventabilní</a:t>
            </a:r>
            <a:r>
              <a:rPr lang="cs-CZ" sz="1800" dirty="0"/>
              <a:t> onemocnění podléhající povinnému očkování (MMR vakcína)</a:t>
            </a:r>
          </a:p>
          <a:p>
            <a:r>
              <a:rPr lang="cs-CZ" sz="1800" dirty="0"/>
              <a:t>Infekční virová onemocnění podléhající povinnému hlášení infekčních </a:t>
            </a:r>
            <a:r>
              <a:rPr lang="cs-CZ" sz="1800" dirty="0" smtClean="0"/>
              <a:t>chorob</a:t>
            </a:r>
          </a:p>
          <a:p>
            <a:r>
              <a:rPr lang="cs-CZ" sz="1800" dirty="0" smtClean="0"/>
              <a:t>Spalničky </a:t>
            </a:r>
            <a:r>
              <a:rPr lang="cs-CZ" sz="1800" dirty="0"/>
              <a:t>a zarděnky – globální WHO eliminační program 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</p:txBody>
      </p:sp>
      <p:pic>
        <p:nvPicPr>
          <p:cNvPr id="6" name="Picture 10" descr="Morbilivirus_virion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" y="2266376"/>
            <a:ext cx="2390646" cy="159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Rubulavirus_vir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55" y="2261492"/>
            <a:ext cx="2370232" cy="160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pro obsah 10" descr="http://viralzone.expasy.org/resources/Togaviridae_virion.pn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1256" y="2263934"/>
            <a:ext cx="2623459" cy="1598053"/>
          </a:xfrm>
          <a:solidFill>
            <a:schemeClr val="bg1"/>
          </a:solidFill>
        </p:spPr>
      </p:pic>
      <p:sp>
        <p:nvSpPr>
          <p:cNvPr id="4" name="TextovéPole 3"/>
          <p:cNvSpPr txBox="1"/>
          <p:nvPr/>
        </p:nvSpPr>
        <p:spPr>
          <a:xfrm>
            <a:off x="10504715" y="3945669"/>
            <a:ext cx="134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ViralZone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1805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44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769865"/>
              </p:ext>
            </p:extLst>
          </p:nvPr>
        </p:nvGraphicFramePr>
        <p:xfrm>
          <a:off x="393029" y="41278"/>
          <a:ext cx="11365831" cy="6646896"/>
        </p:xfrm>
        <a:graphic>
          <a:graphicData uri="http://schemas.openxmlformats.org/drawingml/2006/table">
            <a:tbl>
              <a:tblPr/>
              <a:tblGrid>
                <a:gridCol w="215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Inkubační doba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Nakažlivost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Klinické projevy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Komplikace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Spalničky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– 18 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(10)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dny před výsevem           exantému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4(6) dní po výsevu exantému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prodromální stádium 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horečka, rýma, konjunktiv., kašel, 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Koplikovy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skvrny na bukální sliznici den před výsevem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exantém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facies 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morbillosa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drobně skvrnitý splývající sytě červený až fialový od záhlaví na obličej, krk, břicho, končetiny              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otitis, bronchopneumonie, 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laryngotracheobronchitis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průjem, encefalitis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SSPE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Zarděnky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– 23 dní               (16-18)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dní před výsevem               až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dny po výsevu exantému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prodromální stádium 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(cca 2 dny) – únava, bolest v krku, 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konjunktivitis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děti – zduření šíjových, 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retroaurikulárních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týlních lymfatických uzlin, horečka - klesá po výsevu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exantém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drobně skvrnitý nesplývající nejdříve obličej, krk, trup, končetiny méně;                                                    enantém – měkké patro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až 50% 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inaparentně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ženy – artralgie, artritis; děti – trombocytopenická purpura, encefalitis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gravidita 1. a 2. trimestr – 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teratogenita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(CRS)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Příušnice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– 25 dní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(18)        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– 9 dní před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klinickou manifestací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dní po klinické manifestaci</a:t>
                      </a: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horečka, bolestivé zduření slinných žláz příušních, podjazykových, podčelistních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až 40% 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inaparentně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orchitis, 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ooforitis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mening.,</a:t>
                      </a: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encefal</a:t>
                      </a: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., pankreatitis, </a:t>
                      </a:r>
                      <a:r>
                        <a:rPr kumimoji="0" lang="cs-CZ" alt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hluchota, neuritis              mastitis, artritis, </a:t>
                      </a:r>
                      <a:r>
                        <a:rPr kumimoji="0" lang="cs-CZ" altLang="cs-CZ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nefritis,perikarditis</a:t>
                      </a:r>
                      <a:r>
                        <a:rPr kumimoji="0" lang="cs-CZ" alt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cs-CZ" altLang="cs-CZ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thyreoiditis</a:t>
                      </a:r>
                      <a:endParaRPr kumimoji="0" lang="cs-CZ" altLang="cs-CZ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9" marR="91449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5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1279217"/>
            <a:ext cx="111283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4" y="2879927"/>
            <a:ext cx="12557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53" y="4088569"/>
            <a:ext cx="1131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57" y="5543051"/>
            <a:ext cx="1212850" cy="1025525"/>
          </a:xfrm>
          <a:prstGeom prst="rect">
            <a:avLst/>
          </a:prstGeom>
          <a:noFill/>
          <a:ln w="9525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4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3" y="5457327"/>
            <a:ext cx="974725" cy="1196975"/>
          </a:xfrm>
          <a:prstGeom prst="rect">
            <a:avLst/>
          </a:prstGeom>
          <a:noFill/>
          <a:ln w="9525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5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" y="952502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3028" y="555994"/>
            <a:ext cx="11365831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393027" y="2390338"/>
            <a:ext cx="11365831" cy="547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393026" y="4995791"/>
            <a:ext cx="11365831" cy="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07" y="89693"/>
            <a:ext cx="21812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095" y="981075"/>
            <a:ext cx="11558337" cy="5791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1. Vrozené vývojové </a:t>
            </a:r>
            <a:r>
              <a:rPr lang="cs-CZ" altLang="cs-CZ" sz="1600" dirty="0" smtClean="0">
                <a:solidFill>
                  <a:srgbClr val="FF0000"/>
                </a:solidFill>
              </a:rPr>
              <a:t>vady – kongenitální zarděnkový syndrom </a:t>
            </a:r>
            <a:r>
              <a:rPr lang="cs-CZ" altLang="cs-CZ" sz="1600" dirty="0">
                <a:solidFill>
                  <a:srgbClr val="FF0000"/>
                </a:solidFill>
              </a:rPr>
              <a:t>(CRS) - </a:t>
            </a:r>
            <a:r>
              <a:rPr lang="cs-CZ" altLang="cs-CZ" sz="1600" dirty="0" err="1">
                <a:solidFill>
                  <a:srgbClr val="FF0000"/>
                </a:solidFill>
              </a:rPr>
              <a:t>Greggův</a:t>
            </a:r>
            <a:r>
              <a:rPr lang="cs-CZ" altLang="cs-CZ" sz="1600" dirty="0">
                <a:solidFill>
                  <a:srgbClr val="FF0000"/>
                </a:solidFill>
              </a:rPr>
              <a:t> syndrom</a:t>
            </a:r>
          </a:p>
          <a:p>
            <a:pPr>
              <a:defRPr/>
            </a:pPr>
            <a:r>
              <a:rPr lang="cs-CZ" altLang="cs-CZ" sz="1600" dirty="0"/>
              <a:t>vady oka (katarakta, </a:t>
            </a:r>
            <a:r>
              <a:rPr lang="cs-CZ" altLang="cs-CZ" sz="1600" dirty="0" err="1"/>
              <a:t>mikroftalmus</a:t>
            </a:r>
            <a:r>
              <a:rPr lang="cs-CZ" altLang="cs-CZ" sz="1600" dirty="0"/>
              <a:t>, glaukom, retinopatie)</a:t>
            </a:r>
          </a:p>
          <a:p>
            <a:pPr>
              <a:defRPr/>
            </a:pPr>
            <a:r>
              <a:rPr lang="cs-CZ" altLang="cs-CZ" sz="1600" dirty="0"/>
              <a:t>hluchota</a:t>
            </a:r>
          </a:p>
          <a:p>
            <a:pPr>
              <a:defRPr/>
            </a:pPr>
            <a:r>
              <a:rPr lang="cs-CZ" altLang="cs-CZ" sz="1600" dirty="0"/>
              <a:t>postižení srdce (</a:t>
            </a:r>
            <a:r>
              <a:rPr lang="cs-CZ" altLang="cs-CZ" sz="1600" dirty="0" err="1"/>
              <a:t>Fallotova</a:t>
            </a:r>
            <a:r>
              <a:rPr lang="cs-CZ" altLang="cs-CZ" sz="1600" dirty="0"/>
              <a:t> tetralogie): </a:t>
            </a:r>
            <a:r>
              <a:rPr lang="cs-CZ" altLang="cs-CZ" sz="1600" dirty="0" err="1"/>
              <a:t>dextropozice</a:t>
            </a:r>
            <a:r>
              <a:rPr lang="cs-CZ" altLang="cs-CZ" sz="1600" dirty="0"/>
              <a:t> aorty, </a:t>
            </a:r>
            <a:r>
              <a:rPr lang="cs-CZ" altLang="cs-CZ" sz="1600" dirty="0" smtClean="0"/>
              <a:t>stenóza </a:t>
            </a:r>
            <a:r>
              <a:rPr lang="cs-CZ" altLang="cs-CZ" sz="1600" dirty="0"/>
              <a:t>plicnice, defekt komorového septa, hypertrofie                                            pravé komory </a:t>
            </a:r>
          </a:p>
          <a:p>
            <a:pPr marL="0" indent="0"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2. Neonatální onemocnění</a:t>
            </a:r>
            <a:endParaRPr lang="cs-CZ" altLang="cs-CZ" sz="19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600" dirty="0" err="1"/>
              <a:t>hepatosplenomegalie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trombopenie</a:t>
            </a:r>
            <a:r>
              <a:rPr lang="cs-CZ" altLang="cs-CZ" sz="1600" dirty="0"/>
              <a:t>, ikterus, pneumonie</a:t>
            </a:r>
          </a:p>
          <a:p>
            <a:pPr>
              <a:defRPr/>
            </a:pPr>
            <a:r>
              <a:rPr lang="cs-CZ" altLang="cs-CZ" sz="1600" dirty="0"/>
              <a:t>encefalitida, lymfadenopatie </a:t>
            </a:r>
          </a:p>
          <a:p>
            <a:pPr marL="0" indent="0"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3. Pozdní projevy</a:t>
            </a:r>
          </a:p>
          <a:p>
            <a:pPr>
              <a:defRPr/>
            </a:pPr>
            <a:r>
              <a:rPr lang="cs-CZ" altLang="cs-CZ" sz="1600" dirty="0" err="1"/>
              <a:t>thyreopatie</a:t>
            </a:r>
            <a:r>
              <a:rPr lang="cs-CZ" altLang="cs-CZ" sz="1600" dirty="0"/>
              <a:t> - deficience růstových hormonů, hluchota, </a:t>
            </a:r>
            <a:r>
              <a:rPr lang="cs-CZ" altLang="cs-CZ" sz="1600" dirty="0" smtClean="0"/>
              <a:t>diabetes</a:t>
            </a:r>
            <a:r>
              <a:rPr lang="cs-CZ" altLang="cs-CZ" sz="1600" dirty="0"/>
              <a:t>, psychomotorická retardace</a:t>
            </a:r>
          </a:p>
          <a:p>
            <a:pPr>
              <a:defRPr/>
            </a:pPr>
            <a:r>
              <a:rPr lang="cs-CZ" altLang="cs-CZ" sz="1600" dirty="0"/>
              <a:t>vzácně progresivní rubeolová panencefalitida-fatální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rizikové období 1. a 2. trimestr</a:t>
            </a:r>
          </a:p>
          <a:p>
            <a:pPr>
              <a:defRPr/>
            </a:pPr>
            <a:r>
              <a:rPr lang="cs-CZ" altLang="cs-CZ" sz="1600" dirty="0" err="1"/>
              <a:t>transplacentární</a:t>
            </a:r>
            <a:r>
              <a:rPr lang="cs-CZ" altLang="cs-CZ" sz="1600" dirty="0"/>
              <a:t> přenos: hematogenní nákaza  v období </a:t>
            </a:r>
            <a:r>
              <a:rPr lang="cs-CZ" altLang="cs-CZ" sz="1600" dirty="0" smtClean="0"/>
              <a:t>mateřské </a:t>
            </a:r>
            <a:r>
              <a:rPr lang="cs-CZ" altLang="cs-CZ" sz="1600" dirty="0"/>
              <a:t>virémie ( i při </a:t>
            </a:r>
            <a:r>
              <a:rPr lang="cs-CZ" altLang="cs-CZ" sz="1600" dirty="0" err="1"/>
              <a:t>inaparentním</a:t>
            </a:r>
            <a:r>
              <a:rPr lang="cs-CZ" altLang="cs-CZ" sz="1600" dirty="0"/>
              <a:t> průběhu </a:t>
            </a:r>
            <a:r>
              <a:rPr lang="cs-CZ" altLang="cs-CZ" sz="1600" dirty="0" smtClean="0"/>
              <a:t>u </a:t>
            </a:r>
            <a:r>
              <a:rPr lang="cs-CZ" altLang="cs-CZ" sz="1600" dirty="0"/>
              <a:t>matky) </a:t>
            </a:r>
          </a:p>
          <a:p>
            <a:pPr>
              <a:defRPr/>
            </a:pPr>
            <a:r>
              <a:rPr lang="cs-CZ" altLang="cs-CZ" sz="1600" dirty="0"/>
              <a:t>infekce po 20. týdnu – minimální riziko poškození plodu</a:t>
            </a:r>
          </a:p>
          <a:p>
            <a:pPr>
              <a:defRPr/>
            </a:pPr>
            <a:r>
              <a:rPr lang="cs-CZ" altLang="cs-CZ" sz="1600" dirty="0"/>
              <a:t>laboratorně potvrzené kongenitální zarděnky – indikace k </a:t>
            </a:r>
            <a:r>
              <a:rPr lang="cs-CZ" altLang="cs-CZ" sz="1600" dirty="0" smtClean="0"/>
              <a:t>umělému přerušení těhotenství</a:t>
            </a:r>
            <a:endParaRPr lang="cs-CZ" altLang="cs-CZ" sz="1600" dirty="0"/>
          </a:p>
          <a:p>
            <a:pPr>
              <a:defRPr/>
            </a:pPr>
            <a:r>
              <a:rPr lang="cs-CZ" altLang="cs-CZ" sz="2800" dirty="0" smtClean="0">
                <a:solidFill>
                  <a:srgbClr val="FF0000"/>
                </a:solidFill>
              </a:rPr>
              <a:t>CRS vzniká pouze po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primoinfekci</a:t>
            </a:r>
            <a:r>
              <a:rPr lang="cs-CZ" altLang="cs-CZ" sz="2800" dirty="0" smtClean="0">
                <a:solidFill>
                  <a:srgbClr val="FF0000"/>
                </a:solidFill>
              </a:rPr>
              <a:t> těhotné ženy!!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32" y="89693"/>
            <a:ext cx="2260259" cy="1782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12" y="2183500"/>
            <a:ext cx="2786168" cy="14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556" y="2563779"/>
            <a:ext cx="2128086" cy="184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89284" y="263128"/>
            <a:ext cx="9230979" cy="544513"/>
          </a:xfrm>
        </p:spPr>
        <p:txBody>
          <a:bodyPr/>
          <a:lstStyle/>
          <a:p>
            <a:pPr algn="l"/>
            <a:r>
              <a:rPr lang="cs-CZ" altLang="cs-CZ" sz="3200" dirty="0">
                <a:solidFill>
                  <a:srgbClr val="FF0000"/>
                </a:solidFill>
              </a:rPr>
              <a:t>Kongenitální zarděnky – klinické projevy</a:t>
            </a:r>
          </a:p>
        </p:txBody>
      </p:sp>
    </p:spTree>
    <p:extLst>
      <p:ext uri="{BB962C8B-B14F-4D97-AF65-F5344CB8AC3E}">
        <p14:creationId xmlns:p14="http://schemas.microsoft.com/office/powerpoint/2010/main" val="17509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6570" y="406053"/>
            <a:ext cx="4412987" cy="855612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rgbClr val="FF0000"/>
                </a:solidFill>
              </a:rPr>
              <a:t>Závěry Evropské regionální verifikační komise pro eliminaci spalniček a zarděnek 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>
                <a:solidFill>
                  <a:srgbClr val="FF0000"/>
                </a:solidFill>
              </a:rPr>
              <a:t>RVC)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cs-CZ" sz="1600" dirty="0" smtClean="0"/>
              <a:t>hodnoceno 53 států WHO Evropského regionu</a:t>
            </a:r>
            <a:endParaRPr lang="cs-CZ" sz="1600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0461080"/>
              </p:ext>
            </p:extLst>
          </p:nvPr>
        </p:nvGraphicFramePr>
        <p:xfrm>
          <a:off x="6320585" y="1480455"/>
          <a:ext cx="5503701" cy="1915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881">
                  <a:extLst>
                    <a:ext uri="{9D8B030D-6E8A-4147-A177-3AD203B41FA5}">
                      <a16:colId xmlns:a16="http://schemas.microsoft.com/office/drawing/2014/main" val="1244877382"/>
                    </a:ext>
                  </a:extLst>
                </a:gridCol>
                <a:gridCol w="650742">
                  <a:extLst>
                    <a:ext uri="{9D8B030D-6E8A-4147-A177-3AD203B41FA5}">
                      <a16:colId xmlns:a16="http://schemas.microsoft.com/office/drawing/2014/main" val="532510746"/>
                    </a:ext>
                  </a:extLst>
                </a:gridCol>
                <a:gridCol w="800539">
                  <a:extLst>
                    <a:ext uri="{9D8B030D-6E8A-4147-A177-3AD203B41FA5}">
                      <a16:colId xmlns:a16="http://schemas.microsoft.com/office/drawing/2014/main" val="2580106130"/>
                    </a:ext>
                  </a:extLst>
                </a:gridCol>
                <a:gridCol w="800539">
                  <a:extLst>
                    <a:ext uri="{9D8B030D-6E8A-4147-A177-3AD203B41FA5}">
                      <a16:colId xmlns:a16="http://schemas.microsoft.com/office/drawing/2014/main" val="3761964603"/>
                    </a:ext>
                  </a:extLst>
                </a:gridCol>
              </a:tblGrid>
              <a:tr h="31779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Stav eliminace spalniček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2020**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1584355"/>
                  </a:ext>
                </a:extLst>
              </a:tr>
              <a:tr h="31779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eliminace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37/53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35/53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29/53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7769153"/>
                  </a:ext>
                </a:extLst>
              </a:tr>
              <a:tr h="31779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endemický přenos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10/53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12/53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12/53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043089"/>
                  </a:ext>
                </a:extLst>
              </a:tr>
              <a:tr h="31779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znovuobnovení endemického přenosu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4/53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6/53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2078650"/>
                  </a:ext>
                </a:extLst>
              </a:tr>
              <a:tr h="32693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přerušený </a:t>
                      </a:r>
                      <a:r>
                        <a:rPr lang="pl-PL" sz="1200" u="none" strike="noStrike" dirty="0">
                          <a:effectLst/>
                        </a:rPr>
                        <a:t>přenos na po dobu 24 </a:t>
                      </a:r>
                      <a:r>
                        <a:rPr lang="pl-PL" sz="1200" u="none" strike="noStrike" dirty="0" smtClean="0">
                          <a:effectLst/>
                        </a:rPr>
                        <a:t>měs.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140778"/>
                  </a:ext>
                </a:extLst>
              </a:tr>
              <a:tr h="31779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nehlásí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3655231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23522"/>
              </p:ext>
            </p:extLst>
          </p:nvPr>
        </p:nvGraphicFramePr>
        <p:xfrm>
          <a:off x="6320585" y="3755573"/>
          <a:ext cx="5414214" cy="2057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1648">
                  <a:extLst>
                    <a:ext uri="{9D8B030D-6E8A-4147-A177-3AD203B41FA5}">
                      <a16:colId xmlns:a16="http://schemas.microsoft.com/office/drawing/2014/main" val="3195050426"/>
                    </a:ext>
                  </a:extLst>
                </a:gridCol>
                <a:gridCol w="787522">
                  <a:extLst>
                    <a:ext uri="{9D8B030D-6E8A-4147-A177-3AD203B41FA5}">
                      <a16:colId xmlns:a16="http://schemas.microsoft.com/office/drawing/2014/main" val="576839879"/>
                    </a:ext>
                  </a:extLst>
                </a:gridCol>
                <a:gridCol w="787522">
                  <a:extLst>
                    <a:ext uri="{9D8B030D-6E8A-4147-A177-3AD203B41FA5}">
                      <a16:colId xmlns:a16="http://schemas.microsoft.com/office/drawing/2014/main" val="2836735933"/>
                    </a:ext>
                  </a:extLst>
                </a:gridCol>
                <a:gridCol w="787522">
                  <a:extLst>
                    <a:ext uri="{9D8B030D-6E8A-4147-A177-3AD203B41FA5}">
                      <a16:colId xmlns:a16="http://schemas.microsoft.com/office/drawing/2014/main" val="3310118796"/>
                    </a:ext>
                  </a:extLst>
                </a:gridCol>
              </a:tblGrid>
              <a:tr h="2857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Stav eliminace zarděnek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2020*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2803184"/>
                  </a:ext>
                </a:extLst>
              </a:tr>
              <a:tr h="2857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eliminace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37/53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39/53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45/53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8830233"/>
                  </a:ext>
                </a:extLst>
              </a:tr>
              <a:tr h="2857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endemický přenos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11/53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11/53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661741"/>
                  </a:ext>
                </a:extLst>
              </a:tr>
              <a:tr h="35614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znovuobnovení endemického přenosu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999895"/>
                  </a:ext>
                </a:extLst>
              </a:tr>
              <a:tr h="28484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přerušený přenos na po dobu 24 měsíců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3/53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3/53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353783"/>
                  </a:ext>
                </a:extLst>
              </a:tr>
              <a:tr h="27344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přerušený přenos na po dobu 12 měsíců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944393"/>
                  </a:ext>
                </a:extLst>
              </a:tr>
              <a:tr h="28574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nehlásí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6/53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5/53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510174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10981412" y="5925982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*nekompletní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65747" y="1109679"/>
            <a:ext cx="5430253" cy="530013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400" dirty="0">
                <a:solidFill>
                  <a:srgbClr val="FF0000"/>
                </a:solidFill>
              </a:rPr>
              <a:t>Proočkovanost </a:t>
            </a:r>
            <a:r>
              <a:rPr lang="cs-CZ" altLang="cs-CZ" sz="1400" dirty="0" smtClean="0">
                <a:solidFill>
                  <a:srgbClr val="FF0000"/>
                </a:solidFill>
              </a:rPr>
              <a:t>MMR2* EU/EEA</a:t>
            </a:r>
            <a:endParaRPr lang="cs-CZ" altLang="cs-CZ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400" dirty="0"/>
              <a:t>eliminace vyžaduje </a:t>
            </a:r>
            <a:r>
              <a:rPr lang="en-US" altLang="cs-CZ" sz="1400" dirty="0">
                <a:cs typeface="Arial" panose="020B0604020202020204" pitchFamily="34" charset="0"/>
              </a:rPr>
              <a:t>&gt;</a:t>
            </a:r>
            <a:r>
              <a:rPr lang="cs-CZ" altLang="cs-CZ" sz="1400" dirty="0">
                <a:cs typeface="Arial" panose="020B0604020202020204" pitchFamily="34" charset="0"/>
              </a:rPr>
              <a:t> 95%: </a:t>
            </a:r>
            <a:endParaRPr lang="cs-CZ" altLang="cs-CZ" sz="1400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1400" dirty="0">
                <a:cs typeface="Arial" panose="020B0604020202020204" pitchFamily="34" charset="0"/>
              </a:rPr>
              <a:t> </a:t>
            </a:r>
            <a:r>
              <a:rPr lang="cs-CZ" altLang="cs-CZ" sz="1400" dirty="0" smtClean="0">
                <a:cs typeface="Arial" panose="020B0604020202020204" pitchFamily="34" charset="0"/>
              </a:rPr>
              <a:t>      2018 </a:t>
            </a:r>
            <a:r>
              <a:rPr lang="cs-CZ" altLang="cs-CZ" sz="1400" dirty="0">
                <a:cs typeface="Arial" panose="020B0604020202020204" pitchFamily="34" charset="0"/>
              </a:rPr>
              <a:t>jen 5 států EU/EEA (HUN, PRT, SVK, SWE, MLT)</a:t>
            </a:r>
            <a:endParaRPr lang="en-US" altLang="cs-CZ" sz="14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400" dirty="0"/>
              <a:t>i v zemích s tradičně vysokou </a:t>
            </a:r>
            <a:r>
              <a:rPr lang="cs-CZ" altLang="cs-CZ" sz="1400" dirty="0" err="1"/>
              <a:t>proočkovaností</a:t>
            </a:r>
            <a:r>
              <a:rPr lang="cs-CZ" altLang="cs-CZ" sz="1400" dirty="0"/>
              <a:t> dochází k jejímu </a:t>
            </a:r>
            <a:r>
              <a:rPr lang="cs-CZ" altLang="cs-CZ" sz="1400" dirty="0">
                <a:solidFill>
                  <a:srgbClr val="FF0000"/>
                </a:solidFill>
              </a:rPr>
              <a:t>poklesu</a:t>
            </a:r>
          </a:p>
          <a:p>
            <a:pPr>
              <a:defRPr/>
            </a:pPr>
            <a:r>
              <a:rPr lang="cs-CZ" altLang="cs-CZ" sz="1400" dirty="0"/>
              <a:t>nízká důvěra zdravotníků ve vakcinaci, nízká poptávka u veřejnosti, problémy v dodávkách, skladování a manipulaci s vakcínou </a:t>
            </a:r>
            <a:r>
              <a:rPr lang="cs-CZ" altLang="cs-CZ" sz="1400" dirty="0" smtClean="0"/>
              <a:t>(</a:t>
            </a:r>
            <a:r>
              <a:rPr lang="cs-CZ" altLang="cs-CZ" sz="1400" dirty="0" smtClean="0">
                <a:solidFill>
                  <a:srgbClr val="FF0000"/>
                </a:solidFill>
              </a:rPr>
              <a:t>2018</a:t>
            </a:r>
            <a:r>
              <a:rPr lang="cs-CZ" altLang="cs-CZ" sz="1400" dirty="0" smtClean="0"/>
              <a:t> </a:t>
            </a:r>
            <a:r>
              <a:rPr lang="cs-CZ" altLang="cs-CZ" sz="1400" dirty="0" smtClean="0">
                <a:solidFill>
                  <a:srgbClr val="FF0000"/>
                </a:solidFill>
              </a:rPr>
              <a:t>UKR </a:t>
            </a:r>
            <a:r>
              <a:rPr lang="cs-CZ" altLang="cs-CZ" sz="1400" dirty="0">
                <a:solidFill>
                  <a:srgbClr val="FF0000"/>
                </a:solidFill>
              </a:rPr>
              <a:t>pouhých 31 %</a:t>
            </a:r>
            <a:r>
              <a:rPr lang="cs-CZ" altLang="cs-CZ" sz="1400" dirty="0"/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400" dirty="0" smtClean="0">
                <a:solidFill>
                  <a:srgbClr val="FF0000"/>
                </a:solidFill>
              </a:rPr>
              <a:t>Proočkovanost MMR2 </a:t>
            </a:r>
            <a:r>
              <a:rPr lang="cs-CZ" altLang="cs-CZ" sz="1400" dirty="0">
                <a:solidFill>
                  <a:srgbClr val="FF0000"/>
                </a:solidFill>
              </a:rPr>
              <a:t>v ČR  </a:t>
            </a:r>
            <a:endParaRPr lang="cs-CZ" altLang="cs-CZ" sz="1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400" dirty="0" smtClean="0"/>
              <a:t>SP** 2013 </a:t>
            </a:r>
            <a:r>
              <a:rPr lang="cs-CZ" altLang="cs-CZ" sz="1400" dirty="0"/>
              <a:t>– 93 % očkovaných osob v souboru vyšetřovaných sér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400" dirty="0" smtClean="0"/>
              <a:t>AKP*** </a:t>
            </a:r>
            <a:r>
              <a:rPr lang="cs-CZ" altLang="cs-CZ" sz="1400" dirty="0"/>
              <a:t>MMR2 (tříletí - cca 8000 kontrolovaných</a:t>
            </a:r>
            <a:r>
              <a:rPr lang="cs-CZ" altLang="cs-CZ" sz="1400" dirty="0" smtClean="0"/>
              <a:t>):                                                                   </a:t>
            </a:r>
            <a:endParaRPr lang="cs-CZ" altLang="cs-CZ" sz="1400" dirty="0"/>
          </a:p>
          <a:p>
            <a:pPr>
              <a:lnSpc>
                <a:spcPct val="80000"/>
              </a:lnSpc>
              <a:defRPr/>
            </a:pPr>
            <a:r>
              <a:rPr lang="cs-CZ" altLang="cs-CZ" sz="1400" dirty="0"/>
              <a:t>2014 -  </a:t>
            </a:r>
            <a:r>
              <a:rPr lang="cs-CZ" altLang="cs-CZ" sz="1400" dirty="0">
                <a:solidFill>
                  <a:srgbClr val="FF0000"/>
                </a:solidFill>
              </a:rPr>
              <a:t>96,1</a:t>
            </a:r>
            <a:r>
              <a:rPr lang="cs-CZ" altLang="cs-CZ" sz="1400" dirty="0"/>
              <a:t> %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400" dirty="0"/>
              <a:t>2015 – </a:t>
            </a:r>
            <a:r>
              <a:rPr lang="cs-CZ" altLang="cs-CZ" sz="1400" dirty="0">
                <a:solidFill>
                  <a:srgbClr val="FF0000"/>
                </a:solidFill>
              </a:rPr>
              <a:t>93,5 </a:t>
            </a:r>
            <a:r>
              <a:rPr lang="cs-CZ" altLang="cs-CZ" sz="1400" dirty="0"/>
              <a:t>%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400" dirty="0"/>
              <a:t>2016 – </a:t>
            </a:r>
            <a:r>
              <a:rPr lang="cs-CZ" altLang="cs-CZ" sz="1400" dirty="0">
                <a:solidFill>
                  <a:srgbClr val="FF0000"/>
                </a:solidFill>
              </a:rPr>
              <a:t>89,5</a:t>
            </a:r>
            <a:r>
              <a:rPr lang="cs-CZ" altLang="cs-CZ" sz="1400" dirty="0"/>
              <a:t> %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400" dirty="0"/>
              <a:t>2017 – </a:t>
            </a:r>
            <a:r>
              <a:rPr lang="cs-CZ" altLang="cs-CZ" sz="1400" dirty="0">
                <a:solidFill>
                  <a:srgbClr val="FF0000"/>
                </a:solidFill>
              </a:rPr>
              <a:t>83,5</a:t>
            </a:r>
            <a:r>
              <a:rPr lang="cs-CZ" altLang="cs-CZ" sz="1400" dirty="0"/>
              <a:t> %  (</a:t>
            </a:r>
            <a:r>
              <a:rPr lang="cs-CZ" altLang="cs-CZ" sz="1400" dirty="0">
                <a:solidFill>
                  <a:srgbClr val="FF0000"/>
                </a:solidFill>
              </a:rPr>
              <a:t>71,3</a:t>
            </a:r>
            <a:r>
              <a:rPr lang="cs-CZ" altLang="cs-CZ" sz="1400" dirty="0"/>
              <a:t> % Praha</a:t>
            </a:r>
            <a:r>
              <a:rPr lang="cs-CZ" altLang="cs-CZ" sz="14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cs-CZ" altLang="cs-CZ" sz="1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400" dirty="0" smtClean="0">
                <a:solidFill>
                  <a:srgbClr val="FF0000"/>
                </a:solidFill>
              </a:rPr>
              <a:t>Očkovací kalendář ČR / Ukrajina</a:t>
            </a:r>
          </a:p>
          <a:p>
            <a:pPr marL="0" indent="0" eaLnBrk="1" hangingPunct="1">
              <a:buNone/>
            </a:pPr>
            <a:r>
              <a:rPr lang="cs-CZ" altLang="cs-CZ" sz="1400" dirty="0" smtClean="0"/>
              <a:t>1. dávka MMR 13.-18. měsíc věku dítěte / 12. měsíc věku dítěte </a:t>
            </a:r>
          </a:p>
          <a:p>
            <a:pPr>
              <a:buFontTx/>
              <a:buNone/>
            </a:pPr>
            <a:r>
              <a:rPr lang="cs-CZ" altLang="cs-CZ" sz="1400" dirty="0" smtClean="0"/>
              <a:t>2. dávka MMR od dokončeného 5. do dokončeného 6. roku věku </a:t>
            </a:r>
          </a:p>
          <a:p>
            <a:pPr>
              <a:buFontTx/>
              <a:buNone/>
            </a:pPr>
            <a:r>
              <a:rPr lang="cs-CZ" altLang="cs-CZ" sz="1400" dirty="0"/>
              <a:t> </a:t>
            </a:r>
            <a:r>
              <a:rPr lang="cs-CZ" altLang="cs-CZ" sz="1400" dirty="0" smtClean="0"/>
              <a:t>   dítěte/ 6 let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4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6580" y="406053"/>
            <a:ext cx="4722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Očkování MMR (kombinovaná vakcína spalničky,                            </a:t>
            </a:r>
          </a:p>
          <a:p>
            <a:r>
              <a:rPr lang="cs-CZ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             zarděnky, příušnice)</a:t>
            </a:r>
            <a:endParaRPr lang="cs-CZ" sz="1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73" y="424678"/>
            <a:ext cx="1090713" cy="8556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69559" y="6491031"/>
            <a:ext cx="1061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sz="1600" dirty="0" smtClean="0"/>
              <a:t>dvě dávky vakcíny MMR, ** sérologický přehled, *** administrativní kontrola proočkovanosti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1354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Státní zdravotní ústav</a:t>
            </a:r>
            <a:endParaRPr lang="cs-CZ" alt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6636265"/>
              </p:ext>
            </p:extLst>
          </p:nvPr>
        </p:nvGraphicFramePr>
        <p:xfrm>
          <a:off x="425116" y="164432"/>
          <a:ext cx="5550568" cy="265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3418677"/>
              </p:ext>
            </p:extLst>
          </p:nvPr>
        </p:nvGraphicFramePr>
        <p:xfrm>
          <a:off x="6184232" y="164432"/>
          <a:ext cx="5374105" cy="265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687915"/>
              </p:ext>
            </p:extLst>
          </p:nvPr>
        </p:nvGraphicFramePr>
        <p:xfrm>
          <a:off x="425116" y="3300663"/>
          <a:ext cx="5550568" cy="265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635460"/>
              </p:ext>
            </p:extLst>
          </p:nvPr>
        </p:nvGraphicFramePr>
        <p:xfrm>
          <a:off x="6096000" y="3300663"/>
          <a:ext cx="5374105" cy="265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ovéPole 1"/>
          <p:cNvSpPr txBox="1"/>
          <p:nvPr/>
        </p:nvSpPr>
        <p:spPr>
          <a:xfrm>
            <a:off x="3882188" y="4004511"/>
            <a:ext cx="2093495" cy="6497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000" dirty="0">
                <a:solidFill>
                  <a:srgbClr val="000000"/>
                </a:solidFill>
              </a:rPr>
              <a:t>dlouhodobě nejvíce případů Polsko (2019 – cca 80 %), Německo, Itálie, Rumunsko</a:t>
            </a:r>
          </a:p>
          <a:p>
            <a:endParaRPr lang="cs-CZ" sz="11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5115" y="6505074"/>
            <a:ext cx="7218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WHO </a:t>
            </a:r>
            <a:r>
              <a:rPr lang="cs-CZ" sz="1000" dirty="0" err="1" smtClean="0"/>
              <a:t>Epibrief</a:t>
            </a:r>
            <a:r>
              <a:rPr lang="cs-CZ" sz="1000" dirty="0" smtClean="0"/>
              <a:t> 1/2021, ISIN, szu.cz/publikace/data/2022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5283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3409951"/>
            <a:ext cx="8345487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23" y="57149"/>
            <a:ext cx="8339137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9">
            <a:extLst/>
          </p:cNvPr>
          <p:cNvSpPr txBox="1">
            <a:spLocks noChangeArrowheads="1"/>
          </p:cNvSpPr>
          <p:nvPr/>
        </p:nvSpPr>
        <p:spPr bwMode="auto">
          <a:xfrm>
            <a:off x="4631990" y="619541"/>
            <a:ext cx="4928731" cy="104131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lIns="27432" tIns="27432" rIns="27432" bIns="27432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 sz="1200" kern="0" dirty="0">
                <a:latin typeface="Arial" panose="020B0604020202020204" pitchFamily="34" charset="0"/>
              </a:rPr>
              <a:t>Z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 </a:t>
            </a:r>
            <a:r>
              <a:rPr lang="en-US" altLang="en-US" sz="1200" kern="0" dirty="0">
                <a:latin typeface="Arial" panose="020B0604020202020204" pitchFamily="34" charset="0"/>
              </a:rPr>
              <a:t>88 695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případů spalniček hlášených za rok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 </a:t>
            </a:r>
            <a:r>
              <a:rPr lang="en-US" altLang="en-US" sz="1200" kern="0" dirty="0">
                <a:latin typeface="Arial" panose="020B0604020202020204" pitchFamily="34" charset="0"/>
              </a:rPr>
              <a:t>2018,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bylo 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81 610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 případů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 </a:t>
            </a:r>
            <a:r>
              <a:rPr lang="en-US" altLang="en-US" sz="1200" kern="0" dirty="0">
                <a:latin typeface="Arial" panose="020B0604020202020204" pitchFamily="34" charset="0"/>
              </a:rPr>
              <a:t>(92%)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hlášeno těmito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 </a:t>
            </a:r>
            <a:r>
              <a:rPr lang="en-US" altLang="en-US" sz="1200" kern="0" dirty="0">
                <a:latin typeface="Arial" panose="020B0604020202020204" pitchFamily="34" charset="0"/>
              </a:rPr>
              <a:t>10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zeměmi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.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 sz="1200" kern="0" dirty="0" smtClean="0">
                <a:latin typeface="Arial" panose="020B0604020202020204" pitchFamily="34" charset="0"/>
              </a:rPr>
              <a:t>75 </a:t>
            </a:r>
            <a:r>
              <a:rPr lang="cs-CZ" altLang="en-US" sz="1200" kern="0" dirty="0">
                <a:latin typeface="Arial" panose="020B0604020202020204" pitchFamily="34" charset="0"/>
              </a:rPr>
              <a:t>úmrtí (1/3 děti do 1 roka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) – nejvíce Rumunsko, Ukrajina, Itálie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 sz="1200" kern="0" dirty="0" smtClean="0">
                <a:latin typeface="Arial" panose="020B0604020202020204" pitchFamily="34" charset="0"/>
              </a:rPr>
              <a:t>Genotypy: </a:t>
            </a:r>
            <a:r>
              <a:rPr lang="cs-CZ" altLang="en-US" sz="1200" kern="0" dirty="0">
                <a:latin typeface="Arial" panose="020B0604020202020204" pitchFamily="34" charset="0"/>
              </a:rPr>
              <a:t>B3,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D8          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 sz="1200" kern="0" dirty="0" smtClean="0">
                <a:latin typeface="Arial" panose="020B0604020202020204" pitchFamily="34" charset="0"/>
              </a:rPr>
              <a:t>62 </a:t>
            </a:r>
            <a:r>
              <a:rPr lang="cs-CZ" altLang="en-US" sz="1200" kern="0" dirty="0">
                <a:latin typeface="Arial" panose="020B0604020202020204" pitchFamily="34" charset="0"/>
              </a:rPr>
              <a:t>%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nemocných nevakcinováno</a:t>
            </a:r>
            <a:endParaRPr lang="en-US" altLang="en-US" sz="1200" b="1" kern="0" dirty="0">
              <a:latin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7">
            <a:extLst/>
          </p:cNvPr>
          <p:cNvSpPr txBox="1">
            <a:spLocks/>
          </p:cNvSpPr>
          <p:nvPr/>
        </p:nvSpPr>
        <p:spPr bwMode="invGray">
          <a:xfrm>
            <a:off x="181853" y="6694487"/>
            <a:ext cx="7525233" cy="16351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000000"/>
              </a:buClr>
              <a:defRPr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3200" dirty="0" smtClean="0">
                <a:solidFill>
                  <a:srgbClr val="000000"/>
                </a:solidFill>
                <a:latin typeface="Arial"/>
              </a:rPr>
              <a:t>       </a:t>
            </a:r>
            <a:r>
              <a:rPr lang="en-GB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Monthly aggregated and case-based data reported by Member States to WHO/Europe directly or via ECDC/TESSy data as of 07 February 2020</a:t>
            </a:r>
          </a:p>
          <a:p>
            <a:pPr fontAlgn="base">
              <a:buClr>
                <a:srgbClr val="000000"/>
              </a:buClr>
              <a:defRPr/>
            </a:pPr>
            <a:endParaRPr lang="en-GB" sz="3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Box 139">
            <a:extLst/>
          </p:cNvPr>
          <p:cNvSpPr txBox="1">
            <a:spLocks noChangeArrowheads="1"/>
          </p:cNvSpPr>
          <p:nvPr/>
        </p:nvSpPr>
        <p:spPr bwMode="auto">
          <a:xfrm>
            <a:off x="4739939" y="4284577"/>
            <a:ext cx="4961729" cy="95409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lIns="27432" tIns="27432" rIns="27432" bIns="27432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 sz="1200" kern="0" dirty="0" smtClean="0">
                <a:latin typeface="Arial" panose="020B0604020202020204" pitchFamily="34" charset="0"/>
              </a:rPr>
              <a:t>Z 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104 </a:t>
            </a:r>
            <a:r>
              <a:rPr lang="en-US" altLang="en-US" sz="1200" kern="0" dirty="0">
                <a:latin typeface="Arial" panose="020B0604020202020204" pitchFamily="34" charset="0"/>
              </a:rPr>
              <a:t>248 </a:t>
            </a:r>
            <a:r>
              <a:rPr lang="cs-CZ" altLang="en-US" sz="1200" kern="0" dirty="0">
                <a:latin typeface="Arial" panose="020B0604020202020204" pitchFamily="34" charset="0"/>
              </a:rPr>
              <a:t>případů spalniček hlášených za rok</a:t>
            </a:r>
            <a:r>
              <a:rPr lang="en-US" altLang="en-US" sz="1200" kern="0" dirty="0">
                <a:latin typeface="Arial" panose="020B0604020202020204" pitchFamily="34" charset="0"/>
              </a:rPr>
              <a:t> 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2019</a:t>
            </a:r>
            <a:r>
              <a:rPr lang="en-US" altLang="en-US" sz="1200" kern="0" dirty="0">
                <a:latin typeface="Arial" panose="020B0604020202020204" pitchFamily="34" charset="0"/>
              </a:rPr>
              <a:t>,</a:t>
            </a:r>
            <a:r>
              <a:rPr lang="cs-CZ" altLang="en-US" sz="1200" kern="0" dirty="0">
                <a:latin typeface="Arial" panose="020B0604020202020204" pitchFamily="34" charset="0"/>
              </a:rPr>
              <a:t>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bylo 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91 </a:t>
            </a:r>
            <a:r>
              <a:rPr lang="en-US" altLang="en-US" sz="1200" kern="0" dirty="0">
                <a:latin typeface="Arial" panose="020B0604020202020204" pitchFamily="34" charset="0"/>
              </a:rPr>
              <a:t>774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případů 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(88</a:t>
            </a:r>
            <a:r>
              <a:rPr lang="en-US" altLang="en-US" sz="1200" kern="0" dirty="0">
                <a:latin typeface="Arial" panose="020B0604020202020204" pitchFamily="34" charset="0"/>
              </a:rPr>
              <a:t>%) </a:t>
            </a:r>
            <a:r>
              <a:rPr lang="cs-CZ" altLang="en-US" sz="1200" kern="0" dirty="0">
                <a:latin typeface="Arial" panose="020B0604020202020204" pitchFamily="34" charset="0"/>
              </a:rPr>
              <a:t>hlášeno těmito</a:t>
            </a:r>
            <a:r>
              <a:rPr lang="en-US" altLang="en-US" sz="1200" kern="0" dirty="0">
                <a:latin typeface="Arial" panose="020B0604020202020204" pitchFamily="34" charset="0"/>
              </a:rPr>
              <a:t> 10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zeměmi</a:t>
            </a:r>
            <a:r>
              <a:rPr lang="en-US" altLang="en-US" sz="1200" kern="0" dirty="0" smtClean="0">
                <a:latin typeface="Arial" panose="020B0604020202020204" pitchFamily="34" charset="0"/>
              </a:rPr>
              <a:t>.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 sz="1200" kern="0" dirty="0" smtClean="0">
                <a:latin typeface="Arial" panose="020B0604020202020204" pitchFamily="34" charset="0"/>
              </a:rPr>
              <a:t>64 úmrtí – nejvíce </a:t>
            </a:r>
            <a:r>
              <a:rPr lang="cs-CZ" altLang="en-US" sz="1200" kern="0" dirty="0" err="1" smtClean="0">
                <a:latin typeface="Arial" panose="020B0604020202020204" pitchFamily="34" charset="0"/>
              </a:rPr>
              <a:t>Kazachstan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, Ukrajina (v Srbsku 14 úmrtí)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 sz="1200" kern="0" dirty="0" smtClean="0">
                <a:latin typeface="Arial" panose="020B0604020202020204" pitchFamily="34" charset="0"/>
              </a:rPr>
              <a:t>Genotypy: </a:t>
            </a:r>
            <a:r>
              <a:rPr lang="cs-CZ" altLang="en-US" sz="1200" kern="0" dirty="0">
                <a:latin typeface="Arial" panose="020B0604020202020204" pitchFamily="34" charset="0"/>
              </a:rPr>
              <a:t>B3, D8,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H1                                    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 sz="1200" kern="0" dirty="0" smtClean="0">
                <a:latin typeface="Arial" panose="020B0604020202020204" pitchFamily="34" charset="0"/>
              </a:rPr>
              <a:t>71 </a:t>
            </a:r>
            <a:r>
              <a:rPr lang="cs-CZ" altLang="en-US" sz="1200" kern="0" dirty="0">
                <a:latin typeface="Arial" panose="020B0604020202020204" pitchFamily="34" charset="0"/>
              </a:rPr>
              <a:t>% </a:t>
            </a:r>
            <a:r>
              <a:rPr lang="cs-CZ" altLang="en-US" sz="1200" kern="0" dirty="0" smtClean="0">
                <a:latin typeface="Arial" panose="020B0604020202020204" pitchFamily="34" charset="0"/>
              </a:rPr>
              <a:t>nemocných nevakcinováno</a:t>
            </a:r>
            <a:endParaRPr lang="en-US" altLang="en-US" sz="1200" b="1" kern="0" dirty="0">
              <a:latin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6088" name="TextovéPole 2"/>
          <p:cNvSpPr txBox="1">
            <a:spLocks noChangeArrowheads="1"/>
          </p:cNvSpPr>
          <p:nvPr/>
        </p:nvSpPr>
        <p:spPr bwMode="auto">
          <a:xfrm>
            <a:off x="8833646" y="3481129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FF0000"/>
                </a:solidFill>
              </a:rPr>
              <a:t>† 20</a:t>
            </a:r>
          </a:p>
        </p:txBody>
      </p:sp>
      <p:sp>
        <p:nvSpPr>
          <p:cNvPr id="46089" name="TextovéPole 11"/>
          <p:cNvSpPr txBox="1">
            <a:spLocks noChangeArrowheads="1"/>
          </p:cNvSpPr>
          <p:nvPr/>
        </p:nvSpPr>
        <p:spPr bwMode="auto">
          <a:xfrm>
            <a:off x="4528942" y="3728865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FF0000"/>
                </a:solidFill>
              </a:rPr>
              <a:t>† 21</a:t>
            </a:r>
          </a:p>
        </p:txBody>
      </p:sp>
      <p:sp>
        <p:nvSpPr>
          <p:cNvPr id="46090" name="TextovéPole 12"/>
          <p:cNvSpPr txBox="1">
            <a:spLocks noChangeArrowheads="1"/>
          </p:cNvSpPr>
          <p:nvPr/>
        </p:nvSpPr>
        <p:spPr bwMode="auto">
          <a:xfrm>
            <a:off x="8527055" y="134148"/>
            <a:ext cx="11138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FF0000"/>
                </a:solidFill>
              </a:rPr>
              <a:t>† 15</a:t>
            </a:r>
          </a:p>
        </p:txBody>
      </p:sp>
      <p:sp>
        <p:nvSpPr>
          <p:cNvPr id="46091" name="TextovéPole 13"/>
          <p:cNvSpPr txBox="1">
            <a:spLocks noChangeArrowheads="1"/>
          </p:cNvSpPr>
          <p:nvPr/>
        </p:nvSpPr>
        <p:spPr bwMode="auto">
          <a:xfrm>
            <a:off x="3881242" y="352253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FF0000"/>
                </a:solidFill>
              </a:rPr>
              <a:t>† 22</a:t>
            </a:r>
          </a:p>
        </p:txBody>
      </p:sp>
      <p:sp>
        <p:nvSpPr>
          <p:cNvPr id="46092" name="TextovéPole 14"/>
          <p:cNvSpPr txBox="1">
            <a:spLocks noChangeArrowheads="1"/>
          </p:cNvSpPr>
          <p:nvPr/>
        </p:nvSpPr>
        <p:spPr bwMode="auto">
          <a:xfrm>
            <a:off x="3620556" y="1416952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FF0000"/>
                </a:solidFill>
              </a:rPr>
              <a:t>† 9</a:t>
            </a:r>
          </a:p>
        </p:txBody>
      </p:sp>
      <p:sp>
        <p:nvSpPr>
          <p:cNvPr id="46093" name="TextovéPole 3"/>
          <p:cNvSpPr txBox="1">
            <a:spLocks noChangeArrowheads="1"/>
          </p:cNvSpPr>
          <p:nvPr/>
        </p:nvSpPr>
        <p:spPr bwMode="auto">
          <a:xfrm>
            <a:off x="1210469" y="11113"/>
            <a:ext cx="935038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46094" name="TextovéPole 4"/>
          <p:cNvSpPr txBox="1">
            <a:spLocks noChangeArrowheads="1"/>
          </p:cNvSpPr>
          <p:nvPr/>
        </p:nvSpPr>
        <p:spPr bwMode="auto">
          <a:xfrm>
            <a:off x="1259682" y="3352801"/>
            <a:ext cx="88582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46095" name="TextovéPole 1"/>
          <p:cNvSpPr txBox="1">
            <a:spLocks noChangeArrowheads="1"/>
          </p:cNvSpPr>
          <p:nvPr/>
        </p:nvSpPr>
        <p:spPr bwMode="auto">
          <a:xfrm>
            <a:off x="7538246" y="1655678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0000"/>
                </a:solidFill>
              </a:rPr>
              <a:t>EU/EEA   12 352 </a:t>
            </a:r>
          </a:p>
        </p:txBody>
      </p:sp>
      <p:sp>
        <p:nvSpPr>
          <p:cNvPr id="46096" name="TextovéPole 16"/>
          <p:cNvSpPr txBox="1">
            <a:spLocks noChangeArrowheads="1"/>
          </p:cNvSpPr>
          <p:nvPr/>
        </p:nvSpPr>
        <p:spPr bwMode="auto">
          <a:xfrm>
            <a:off x="7538246" y="5404644"/>
            <a:ext cx="202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0000"/>
                </a:solidFill>
              </a:rPr>
              <a:t>EU/EEA    13 </a:t>
            </a:r>
            <a:r>
              <a:rPr lang="cs-CZ" altLang="cs-CZ" dirty="0" smtClean="0">
                <a:solidFill>
                  <a:srgbClr val="FF0000"/>
                </a:solidFill>
              </a:rPr>
              <a:t>207 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5011" y="312821"/>
            <a:ext cx="7539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rgbClr val="FF0000"/>
                </a:solidFill>
              </a:rPr>
              <a:t>M</a:t>
            </a:r>
          </a:p>
          <a:p>
            <a:r>
              <a:rPr lang="cs-CZ" sz="5400" dirty="0" smtClean="0">
                <a:solidFill>
                  <a:srgbClr val="FF0000"/>
                </a:solidFill>
              </a:rPr>
              <a:t>E</a:t>
            </a:r>
          </a:p>
          <a:p>
            <a:r>
              <a:rPr lang="cs-CZ" sz="5400" dirty="0" smtClean="0">
                <a:solidFill>
                  <a:srgbClr val="FF0000"/>
                </a:solidFill>
              </a:rPr>
              <a:t>A </a:t>
            </a:r>
          </a:p>
          <a:p>
            <a:r>
              <a:rPr lang="cs-CZ" sz="5400" dirty="0" smtClean="0">
                <a:solidFill>
                  <a:srgbClr val="FF0000"/>
                </a:solidFill>
              </a:rPr>
              <a:t>S </a:t>
            </a:r>
          </a:p>
          <a:p>
            <a:r>
              <a:rPr lang="cs-CZ" sz="5400" dirty="0" smtClean="0">
                <a:solidFill>
                  <a:srgbClr val="FF0000"/>
                </a:solidFill>
              </a:rPr>
              <a:t>L </a:t>
            </a:r>
          </a:p>
          <a:p>
            <a:r>
              <a:rPr lang="cs-CZ" sz="5400" dirty="0" smtClean="0">
                <a:solidFill>
                  <a:srgbClr val="FF0000"/>
                </a:solidFill>
              </a:rPr>
              <a:t>E </a:t>
            </a:r>
          </a:p>
          <a:p>
            <a:r>
              <a:rPr lang="cs-CZ" sz="5400" dirty="0" smtClean="0">
                <a:solidFill>
                  <a:srgbClr val="FF0000"/>
                </a:solidFill>
              </a:rPr>
              <a:t>S</a:t>
            </a:r>
            <a:endParaRPr lang="cs-CZ" sz="54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53" y="6569199"/>
            <a:ext cx="5561221" cy="2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9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219180"/>
              </p:ext>
            </p:extLst>
          </p:nvPr>
        </p:nvGraphicFramePr>
        <p:xfrm>
          <a:off x="6280483" y="2194537"/>
          <a:ext cx="5662864" cy="313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150419"/>
              </p:ext>
            </p:extLst>
          </p:nvPr>
        </p:nvGraphicFramePr>
        <p:xfrm>
          <a:off x="431300" y="2194536"/>
          <a:ext cx="5672723" cy="313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68704" y="267649"/>
            <a:ext cx="114660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Příušnice - program </a:t>
            </a: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</a:rPr>
              <a:t>Zdraví pro všechny v 21. </a:t>
            </a:r>
            <a:r>
              <a:rPr lang="cs-CZ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století</a:t>
            </a:r>
            <a:endParaRPr lang="cs-CZ" sz="160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30.10.2002 </a:t>
            </a:r>
            <a:r>
              <a:rPr lang="cs-CZ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národní varianta </a:t>
            </a:r>
            <a:r>
              <a:rPr lang="cs-CZ" altLang="cs-CZ" sz="1600" dirty="0">
                <a:solidFill>
                  <a:srgbClr val="595959"/>
                </a:solidFill>
                <a:latin typeface="Arial" panose="020B0604020202020204" pitchFamily="34" charset="0"/>
              </a:rPr>
              <a:t>programu WHO </a:t>
            </a:r>
            <a:r>
              <a:rPr lang="cs-CZ" altLang="cs-CZ" sz="1600" dirty="0" err="1">
                <a:solidFill>
                  <a:srgbClr val="595959"/>
                </a:solidFill>
                <a:latin typeface="Arial" panose="020B0604020202020204" pitchFamily="34" charset="0"/>
              </a:rPr>
              <a:t>Health</a:t>
            </a:r>
            <a:r>
              <a:rPr lang="cs-CZ" altLang="cs-CZ" sz="16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dirty="0" err="1">
                <a:solidFill>
                  <a:srgbClr val="595959"/>
                </a:solidFill>
                <a:latin typeface="Arial" panose="020B0604020202020204" pitchFamily="34" charset="0"/>
              </a:rPr>
              <a:t>for</a:t>
            </a:r>
            <a:r>
              <a:rPr lang="cs-CZ" altLang="cs-CZ" sz="16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dirty="0" err="1">
                <a:solidFill>
                  <a:srgbClr val="595959"/>
                </a:solidFill>
                <a:latin typeface="Arial" panose="020B0604020202020204" pitchFamily="34" charset="0"/>
              </a:rPr>
              <a:t>all</a:t>
            </a:r>
            <a:r>
              <a:rPr lang="cs-CZ" altLang="cs-CZ" sz="1600" dirty="0">
                <a:solidFill>
                  <a:srgbClr val="595959"/>
                </a:solidFill>
                <a:latin typeface="Arial" panose="020B0604020202020204" pitchFamily="34" charset="0"/>
              </a:rPr>
              <a:t> in </a:t>
            </a:r>
            <a:r>
              <a:rPr lang="cs-CZ" altLang="cs-CZ" sz="1600" dirty="0" err="1">
                <a:solidFill>
                  <a:srgbClr val="595959"/>
                </a:solidFill>
                <a:latin typeface="Arial" panose="020B0604020202020204" pitchFamily="34" charset="0"/>
              </a:rPr>
              <a:t>the</a:t>
            </a:r>
            <a:r>
              <a:rPr lang="cs-CZ" altLang="cs-CZ" sz="1600" dirty="0">
                <a:solidFill>
                  <a:srgbClr val="595959"/>
                </a:solidFill>
                <a:latin typeface="Arial" panose="020B0604020202020204" pitchFamily="34" charset="0"/>
              </a:rPr>
              <a:t> 21st </a:t>
            </a:r>
            <a:r>
              <a:rPr lang="cs-CZ" altLang="cs-CZ" sz="1600" dirty="0" err="1">
                <a:solidFill>
                  <a:srgbClr val="595959"/>
                </a:solidFill>
                <a:latin typeface="Arial" panose="020B0604020202020204" pitchFamily="34" charset="0"/>
              </a:rPr>
              <a:t>century</a:t>
            </a:r>
            <a:endParaRPr lang="cs-CZ" altLang="cs-CZ" sz="16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16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Cíl 7 – Snížení výskytu infekčních nemocí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7.4. nejpozději do roku 2010 dosáhnout nižší výskyt příušnic než 1/100 000 obyv.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</a:t>
            </a:r>
            <a:endParaRPr lang="cs-CZ" dirty="0"/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0000"/>
                </a:solidFill>
              </a:rPr>
              <a:t>Státní zdravotní ústav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9284" y="6545179"/>
            <a:ext cx="779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ISIN</a:t>
            </a:r>
            <a:r>
              <a:rPr lang="cs-CZ" sz="1200" dirty="0"/>
              <a:t>, </a:t>
            </a:r>
            <a:r>
              <a:rPr lang="cs-CZ" sz="1200" dirty="0" smtClean="0"/>
              <a:t>szu.cz/publikace/data/2022, ECDC </a:t>
            </a:r>
            <a:r>
              <a:rPr lang="en-US" sz="1200" dirty="0"/>
              <a:t>Mumps Annual Epidemiological Report for 2018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8987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9999" y="251937"/>
            <a:ext cx="11232001" cy="5763852"/>
          </a:xfrm>
        </p:spPr>
        <p:txBody>
          <a:bodyPr/>
          <a:lstStyle/>
          <a:p>
            <a:pPr marL="0" indent="0">
              <a:buNone/>
            </a:pPr>
            <a:endParaRPr lang="cs-CZ" sz="1800" u="sng" dirty="0" smtClean="0"/>
          </a:p>
          <a:p>
            <a:pPr marL="0" indent="0">
              <a:buNone/>
            </a:pPr>
            <a:endParaRPr lang="cs-CZ" sz="1800" u="sng" dirty="0"/>
          </a:p>
          <a:p>
            <a:pPr marL="0" indent="0">
              <a:buNone/>
            </a:pPr>
            <a:endParaRPr lang="cs-CZ" sz="1800" u="sng" dirty="0" smtClean="0"/>
          </a:p>
          <a:p>
            <a:pPr marL="0" indent="0">
              <a:buNone/>
            </a:pPr>
            <a:r>
              <a:rPr lang="cs-CZ" sz="1800" u="sng" dirty="0" smtClean="0"/>
              <a:t>Další informace naleznete:</a:t>
            </a:r>
            <a:endParaRPr lang="cs-CZ" sz="1800" u="sng" dirty="0"/>
          </a:p>
          <a:p>
            <a:pPr marL="0" indent="0">
              <a:buNone/>
            </a:pPr>
            <a:endParaRPr lang="cs-CZ" sz="1800" dirty="0" smtClean="0">
              <a:hlinkClick r:id="rId2"/>
            </a:endParaRPr>
          </a:p>
          <a:p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www.szu.cz/tema/prevence/priusnice-aktualni-problem-2</a:t>
            </a:r>
            <a:endParaRPr lang="cs-CZ" sz="1800" dirty="0" smtClean="0"/>
          </a:p>
          <a:p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www.szu.cz/tema/prevence/priusnice-zakladni-informace</a:t>
            </a:r>
            <a:endParaRPr lang="cs-CZ" sz="1800" dirty="0" smtClean="0"/>
          </a:p>
          <a:p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www.szu.cz/tema/prevence/zardenky-zakladni-informace</a:t>
            </a:r>
            <a:endParaRPr lang="cs-CZ" sz="1800" dirty="0" smtClean="0"/>
          </a:p>
          <a:p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www.szu.cz/tema/prevence/spalnicky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>
                <a:hlinkClick r:id="rId6"/>
              </a:rPr>
              <a:t>http</a:t>
            </a:r>
            <a:r>
              <a:rPr lang="cs-CZ" sz="1800" dirty="0">
                <a:hlinkClick r:id="rId6"/>
              </a:rPr>
              <a:t>://</a:t>
            </a:r>
            <a:r>
              <a:rPr lang="cs-CZ" sz="1800" dirty="0" smtClean="0">
                <a:hlinkClick r:id="rId6"/>
              </a:rPr>
              <a:t>www.szu.cz/publikace-nrl-pro-zardenky-spalnicky-parotitidu-parvovirus-b19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000000"/>
                </a:solidFill>
              </a:rPr>
              <a:t>Státní zdravotní ústav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211380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1094</Words>
  <Application>Microsoft Office PowerPoint</Application>
  <PresentationFormat>Širokoúhlá obrazovka</PresentationFormat>
  <Paragraphs>229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Výchozí návrh</vt:lpstr>
      <vt:lpstr>1_Výchozí návrh</vt:lpstr>
      <vt:lpstr>2_Výchozí návrh</vt:lpstr>
      <vt:lpstr>Spalničky, zarděnky, příušnice </vt:lpstr>
      <vt:lpstr>Spalničky, zarděnky, příušnice (MMR) </vt:lpstr>
      <vt:lpstr>Prezentace aplikace PowerPoint</vt:lpstr>
      <vt:lpstr>Kongenitální zarděnky – klinické projevy</vt:lpstr>
      <vt:lpstr>Závěry Evropské regionální verifikační komise pro eliminaci spalniček a zarděnek (RVC) hodnoceno 53 států WHO Evropského regionu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MMR</dc:title>
  <dc:creator>radomira.limberkova</dc:creator>
  <cp:lastModifiedBy>katerina.fabianova@szud.local</cp:lastModifiedBy>
  <cp:revision>41</cp:revision>
  <dcterms:created xsi:type="dcterms:W3CDTF">2022-03-01T08:11:06Z</dcterms:created>
  <dcterms:modified xsi:type="dcterms:W3CDTF">2022-03-07T08:07:45Z</dcterms:modified>
</cp:coreProperties>
</file>