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32"/>
  </p:notesMasterIdLst>
  <p:sldIdLst>
    <p:sldId id="256" r:id="rId5"/>
    <p:sldId id="273" r:id="rId6"/>
    <p:sldId id="265" r:id="rId7"/>
    <p:sldId id="268" r:id="rId8"/>
    <p:sldId id="257" r:id="rId9"/>
    <p:sldId id="271" r:id="rId10"/>
    <p:sldId id="267" r:id="rId11"/>
    <p:sldId id="259" r:id="rId12"/>
    <p:sldId id="261" r:id="rId13"/>
    <p:sldId id="269" r:id="rId14"/>
    <p:sldId id="270" r:id="rId15"/>
    <p:sldId id="258" r:id="rId16"/>
    <p:sldId id="264" r:id="rId17"/>
    <p:sldId id="260" r:id="rId18"/>
    <p:sldId id="262" r:id="rId19"/>
    <p:sldId id="263" r:id="rId20"/>
    <p:sldId id="283" r:id="rId21"/>
    <p:sldId id="284" r:id="rId22"/>
    <p:sldId id="272" r:id="rId23"/>
    <p:sldId id="282" r:id="rId24"/>
    <p:sldId id="285" r:id="rId25"/>
    <p:sldId id="274" r:id="rId26"/>
    <p:sldId id="276" r:id="rId27"/>
    <p:sldId id="281" r:id="rId28"/>
    <p:sldId id="287" r:id="rId29"/>
    <p:sldId id="288" r:id="rId30"/>
    <p:sldId id="286" r:id="rId31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31145"/>
    <a:srgbClr val="006600"/>
    <a:srgbClr val="990033"/>
    <a:srgbClr val="9CCAB5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E79E5-6B89-0F8A-2310-FF6ACC74A7F0}" v="75" dt="2024-03-13T10:52:07.618"/>
    <p1510:client id="{50D00248-EA6E-BC5F-2F6A-6F78FC6FE955}" v="153" dt="2024-03-14T06:24:54.255"/>
    <p1510:client id="{6B5B96B6-8F2F-3AF4-C120-D2E10D43CFBB}" v="2" dt="2024-03-14T06:19:11.885"/>
    <p1510:client id="{73D9EF14-0A5E-436D-92C1-FD54B0AEE1D6}" v="1439" dt="2024-03-13T15:23:18.313"/>
    <p1510:client id="{CCF7984D-4EC8-974F-A53E-4B2E4357284F}" v="2161" dt="2024-03-14T06:25:59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případů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514</c:v>
                </c:pt>
                <c:pt idx="1">
                  <c:v>518</c:v>
                </c:pt>
                <c:pt idx="2">
                  <c:v>517</c:v>
                </c:pt>
                <c:pt idx="3">
                  <c:v>505</c:v>
                </c:pt>
                <c:pt idx="4">
                  <c:v>444</c:v>
                </c:pt>
                <c:pt idx="5">
                  <c:v>464</c:v>
                </c:pt>
                <c:pt idx="6">
                  <c:v>368</c:v>
                </c:pt>
                <c:pt idx="7">
                  <c:v>357</c:v>
                </c:pt>
                <c:pt idx="8">
                  <c:v>374</c:v>
                </c:pt>
                <c:pt idx="9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A-4118-8787-DDC6957D9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79925160"/>
        <c:axId val="1799557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počet případů na 100 000 obyv.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9"/>
              <c:tx>
                <c:rich>
                  <a:bodyPr/>
                  <a:lstStyle/>
                  <a:p>
                    <a:fld id="{4589B510-9FAA-4161-9484-306135AFF382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8A-4118-8787-DDC6957D9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4.9000000000000004</c:v>
                </c:pt>
                <c:pt idx="1">
                  <c:v>4.9000000000000004</c:v>
                </c:pt>
                <c:pt idx="2">
                  <c:v>4.9000000000000004</c:v>
                </c:pt>
                <c:pt idx="3">
                  <c:v>4.8</c:v>
                </c:pt>
                <c:pt idx="4">
                  <c:v>4.2</c:v>
                </c:pt>
                <c:pt idx="5">
                  <c:v>4.3</c:v>
                </c:pt>
                <c:pt idx="6">
                  <c:v>3.4</c:v>
                </c:pt>
                <c:pt idx="7">
                  <c:v>3.4</c:v>
                </c:pt>
                <c:pt idx="8">
                  <c:v>3.6</c:v>
                </c:pt>
                <c:pt idx="9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8A-4118-8787-DDC6957D9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56152"/>
        <c:axId val="179956536"/>
      </c:lineChart>
      <c:catAx>
        <c:axId val="179925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  <c:crossAx val="179955768"/>
        <c:crosses val="autoZero"/>
        <c:auto val="1"/>
        <c:lblAlgn val="ctr"/>
        <c:lblOffset val="100"/>
        <c:noMultiLvlLbl val="0"/>
      </c:catAx>
      <c:valAx>
        <c:axId val="179955768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  <c:crossAx val="179925160"/>
        <c:crosses val="autoZero"/>
        <c:crossBetween val="between"/>
      </c:valAx>
      <c:catAx>
        <c:axId val="179956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956536"/>
        <c:crosses val="autoZero"/>
        <c:auto val="1"/>
        <c:lblAlgn val="ctr"/>
        <c:lblOffset val="100"/>
        <c:noMultiLvlLbl val="0"/>
      </c:catAx>
      <c:valAx>
        <c:axId val="179956536"/>
        <c:scaling>
          <c:orientation val="minMax"/>
          <c:max val="1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  <c:crossAx val="179956152"/>
        <c:crosses val="max"/>
        <c:crossBetween val="between"/>
      </c:valAx>
      <c:spPr>
        <a:noFill/>
        <a:ln w="25391">
          <a:noFill/>
        </a:ln>
      </c:spPr>
    </c:plotArea>
    <c:legend>
      <c:legendPos val="t"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796" b="0">
          <a:solidFill>
            <a:srgbClr val="FFFF00"/>
          </a:solidFill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0.87985</cdr:x>
      <cdr:y>0.29935</cdr:y>
    </cdr:from>
    <cdr:to>
      <cdr:x>1</cdr:x>
      <cdr:y>0.41658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FD44D6B6-0435-46E8-B47A-31D01F48593A}"/>
            </a:ext>
          </a:extLst>
        </cdr:cNvPr>
        <cdr:cNvCxnSpPr/>
      </cdr:nvCxnSpPr>
      <cdr:spPr bwMode="auto">
        <a:xfrm xmlns:a="http://schemas.openxmlformats.org/drawingml/2006/main">
          <a:off x="6838528" y="1231776"/>
          <a:ext cx="933872" cy="482352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D4AEE412-DC44-4535-B8E8-12E40AB3EC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CA185F4-8BE7-42C5-B026-2D8490B7D7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8EE6EF1-653C-43E2-82A2-BC3ED426AC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C719834C-CE6F-42F7-938C-EC947C39CE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43485D66-BD1A-424C-A922-0D60B1528B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F4556339-D0BB-46F5-BC26-0026F427E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5B6894-6D01-48C7-A993-53A95E9D3F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90D79CB-3AE0-4FB9-8A19-BED0C871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1968500"/>
            <a:ext cx="9156700" cy="488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5" name="Picture 9" descr="logo_mzcr">
            <a:extLst>
              <a:ext uri="{FF2B5EF4-FFF2-40B4-BE49-F238E27FC236}">
                <a16:creationId xmlns:a16="http://schemas.microsoft.com/office/drawing/2014/main" id="{4455078D-E209-428D-A726-BFBC529C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82625"/>
            <a:ext cx="67373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p_titul_podtisk">
            <a:extLst>
              <a:ext uri="{FF2B5EF4-FFF2-40B4-BE49-F238E27FC236}">
                <a16:creationId xmlns:a16="http://schemas.microsoft.com/office/drawing/2014/main" id="{ABAA4A86-3DB3-4498-9982-8D418CE4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8128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3488" y="2463800"/>
            <a:ext cx="6794500" cy="218916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3488" y="4857750"/>
            <a:ext cx="6794500" cy="123507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1D334F-E29F-40D1-89C4-A95A9B749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220788" y="6245225"/>
            <a:ext cx="1370012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27716D-2FA0-4AAA-8CEF-96C64943C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04E9EC-3621-4F74-AAFB-F58A8143B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377C38-2C92-4EF6-A8E7-6FF5C2B286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5516543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F65F9C-584C-46E5-B354-D2B269B7B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864BF-790F-4AB9-8F34-A892982FC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071147-470C-4D95-B7B4-D3310752D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EB92E-CF5E-4A4A-8AC4-3ADF155EFA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7968307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9363" y="0"/>
            <a:ext cx="1698625" cy="61261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33488" y="0"/>
            <a:ext cx="4943475" cy="61261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A337FA-AAE5-48CB-9BAC-6CC0FE4E2B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541BA4-E6F3-45BA-8CDE-465CAF7D8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13CCD-F707-4410-9FCC-075A28B49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0889-122A-46DF-8589-AEFE2AEF6F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3718859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3488" y="0"/>
            <a:ext cx="6794500" cy="10525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488" y="1600200"/>
            <a:ext cx="332105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06938" y="1600200"/>
            <a:ext cx="332105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7FA47-944A-42AE-8165-B7697FC7A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A37FD2-8579-4B9E-B231-B691E8DFB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F2BD5-8E06-4823-91E4-5B4CA8989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6D866-06F5-4313-B4CB-5855BD81ED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5190141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6A3C1-6D6A-46EE-AF8D-D9178FBA2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42EA34-A98F-40E2-9807-9619E6B55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0C8B90-9E86-43E9-9088-0C1C4554F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8371-53C1-4C87-AB34-2366D71A17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8990695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0940DE-9D29-42BC-B69B-E6F51F9BB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8B1C63-D6AB-4E45-9BC3-CD36E3C79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8B3F18-D843-475F-8116-B62488F89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FC01-F0D6-433E-A145-AE11775B8E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7743654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488" y="1600200"/>
            <a:ext cx="332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06938" y="1600200"/>
            <a:ext cx="332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DC623-AB2C-406B-BCC2-6E34E6D01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EF59D-D118-4DB7-A143-453E29F6E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19C75-ADD2-4E3C-8D78-3BDAF1DC6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2ED70-C54F-41D1-9629-654070EE3F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5441906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03D4B5-D0A2-4ABB-99FD-D70D2CFCC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EC338A-C412-4867-A4CC-B4CA7E08D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3797A0-1139-45D0-B7A7-F622EE27F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E1EC0-F05A-46B2-AD4A-1FEF61A9F2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3426933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22B417-29A2-416E-B720-9C6DEFB5D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849BD2-4752-47B2-9C6F-0FC73DFD0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A1E0D8-6AAC-4856-8BBC-59DF3F72A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2095-FB10-4FAB-A9F8-CA9312A6E1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4433771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9009C0-5E21-40D9-B00B-CB472A702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8FE338-07C4-49BF-A712-108A049F2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380A3C-87A6-4884-ADF6-1178BFE5E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6B9F-8CFC-47CC-B209-F918C08A12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8889842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5A71D-DE2A-4D30-A4D7-259BB01ED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C3CD0-652B-4418-970D-9C8E5B8B7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6C90C-9997-45BD-9A43-AAB4E20F7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F7E-5E1E-40E5-A6FB-C6B6C184C8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7503492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84791-3E16-48FD-BB25-57D41FABDA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1E5D2-DDE0-4846-A467-D1CB35811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A2DC8-0796-4559-801B-9CF9FD6BC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E4AA-1D60-4B31-8B32-9B7A1C10F4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8196503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BFCDB871-5E75-4260-A3D1-040EA9D5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8024813" cy="107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2ADB1C3-9597-4F3D-9994-C50722BC3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</a:t>
            </a:r>
            <a:r>
              <a:rPr lang="en-US" altLang="cs-CZ"/>
              <a:t> </a:t>
            </a:r>
            <a:br>
              <a:rPr lang="cs-CZ" altLang="cs-CZ"/>
            </a:br>
            <a:r>
              <a:rPr lang="cs-CZ" altLang="cs-CZ"/>
              <a:t>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B5C5E95-496D-44CC-9065-7E5A93549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3488" y="1600200"/>
            <a:ext cx="67945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35876" name="Rectangle 4">
            <a:extLst>
              <a:ext uri="{FF2B5EF4-FFF2-40B4-BE49-F238E27FC236}">
                <a16:creationId xmlns:a16="http://schemas.microsoft.com/office/drawing/2014/main" id="{6F26825C-D43B-4DFA-B527-A5D1E8D8B7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3488" y="6245225"/>
            <a:ext cx="1371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35877" name="Rectangle 5">
            <a:extLst>
              <a:ext uri="{FF2B5EF4-FFF2-40B4-BE49-F238E27FC236}">
                <a16:creationId xmlns:a16="http://schemas.microsoft.com/office/drawing/2014/main" id="{936D6915-7547-4466-BB68-147294FFEF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465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35878" name="Rectangle 6">
            <a:extLst>
              <a:ext uri="{FF2B5EF4-FFF2-40B4-BE49-F238E27FC236}">
                <a16:creationId xmlns:a16="http://schemas.microsoft.com/office/drawing/2014/main" id="{1A9475D8-8696-4E8D-BF49-546EAF5760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07125" y="6245225"/>
            <a:ext cx="18351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Sans" pitchFamily="34" charset="0"/>
              </a:defRPr>
            </a:lvl1pPr>
          </a:lstStyle>
          <a:p>
            <a:pPr>
              <a:defRPr/>
            </a:pPr>
            <a:fld id="{CBC6607A-FB87-4192-B199-E9A2B04325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8065EAC-2D19-4B6C-9009-01114B60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063" y="558800"/>
            <a:ext cx="522287" cy="522288"/>
          </a:xfrm>
          <a:prstGeom prst="rect">
            <a:avLst/>
          </a:prstGeom>
          <a:solidFill>
            <a:srgbClr val="D31145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33" name="Rectangle 10">
            <a:extLst>
              <a:ext uri="{FF2B5EF4-FFF2-40B4-BE49-F238E27FC236}">
                <a16:creationId xmlns:a16="http://schemas.microsoft.com/office/drawing/2014/main" id="{1081F812-E355-43BF-A56D-FA00CA0A8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0"/>
            <a:ext cx="522287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34" name="Rectangle 11">
            <a:extLst>
              <a:ext uri="{FF2B5EF4-FFF2-40B4-BE49-F238E27FC236}">
                <a16:creationId xmlns:a16="http://schemas.microsoft.com/office/drawing/2014/main" id="{AAD6B51A-16AF-49A0-9D62-2F90F3C08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558800"/>
            <a:ext cx="522287" cy="5222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35" name="Rectangle 12">
            <a:extLst>
              <a:ext uri="{FF2B5EF4-FFF2-40B4-BE49-F238E27FC236}">
                <a16:creationId xmlns:a16="http://schemas.microsoft.com/office/drawing/2014/main" id="{9621F5D2-A2EB-485A-8879-5F1877481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0"/>
            <a:ext cx="522287" cy="522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1036" name="Picture 15" descr="pp_podtisk">
            <a:extLst>
              <a:ext uri="{FF2B5EF4-FFF2-40B4-BE49-F238E27FC236}">
                <a16:creationId xmlns:a16="http://schemas.microsoft.com/office/drawing/2014/main" id="{447294BE-F191-4AB4-BE09-0DACA97F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892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000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indss.health.gov.au/pbi-dashboar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akcinace.eu/doporuceni-a-stanoviska/aktualizace-doporuceni-ockovani-proti-pertusi-u-tehotnyc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svg"/><Relationship Id="rId7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9DE02BB-4891-48E5-9A0C-2FEB5F11BD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565400"/>
            <a:ext cx="8424936" cy="2189163"/>
          </a:xfrm>
        </p:spPr>
        <p:txBody>
          <a:bodyPr/>
          <a:lstStyle/>
          <a:p>
            <a:pPr algn="ctr" eaLnBrk="1" hangingPunct="1"/>
            <a:br>
              <a:rPr lang="cs-CZ" altLang="cs-CZ" sz="36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cs-CZ" altLang="cs-CZ" sz="36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cs-CZ" altLang="cs-CZ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cs-CZ" altLang="cs-CZ" sz="4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CFE1181-AB2A-4C6E-8025-4432837E09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5150" y="5732463"/>
            <a:ext cx="6794500" cy="517525"/>
          </a:xfrm>
        </p:spPr>
        <p:txBody>
          <a:bodyPr/>
          <a:lstStyle/>
          <a:p>
            <a:pPr algn="r" eaLnBrk="1" hangingPunct="1"/>
            <a:r>
              <a:rPr lang="cs-CZ" altLang="cs-CZ" sz="2400" b="1">
                <a:latin typeface="Calibri Light" panose="020F0302020204030204" pitchFamily="34" charset="0"/>
                <a:cs typeface="Calibri Light" panose="020F0302020204030204" pitchFamily="34" charset="0"/>
              </a:rPr>
              <a:t>Snídaně s novináři  </a:t>
            </a:r>
            <a:r>
              <a:rPr lang="en-US" altLang="cs-CZ" sz="2400" b="1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cs-CZ" altLang="cs-CZ" sz="2400" b="1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US" altLang="cs-CZ" sz="2400" b="1">
                <a:latin typeface="Calibri Light" panose="020F0302020204030204" pitchFamily="34" charset="0"/>
                <a:cs typeface="Calibri Light" panose="020F0302020204030204" pitchFamily="34" charset="0"/>
              </a:rPr>
              <a:t>/03/2024</a:t>
            </a:r>
            <a:endParaRPr lang="cs-CZ" altLang="cs-CZ" sz="24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9F5BB53-BBCA-A301-DD1C-E12CE49FFC16}"/>
              </a:ext>
            </a:extLst>
          </p:cNvPr>
          <p:cNvSpPr txBox="1"/>
          <p:nvPr/>
        </p:nvSpPr>
        <p:spPr>
          <a:xfrm>
            <a:off x="988787" y="2568039"/>
            <a:ext cx="7502070" cy="2762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28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Aktuální přehled k vývoji epidemiologické situace</a:t>
            </a:r>
          </a:p>
          <a:p>
            <a:pPr algn="just"/>
            <a:endParaRPr lang="cs-CZ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Ministerstvo zdravotnictví</a:t>
            </a:r>
          </a:p>
          <a:p>
            <a:pPr algn="just">
              <a:lnSpc>
                <a:spcPct val="150000"/>
              </a:lnSpc>
            </a:pPr>
            <a:r>
              <a:rPr lang="cs-CZ"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Státní zdravotní ústav </a:t>
            </a:r>
          </a:p>
          <a:p>
            <a:pPr algn="just">
              <a:lnSpc>
                <a:spcPct val="150000"/>
              </a:lnSpc>
            </a:pPr>
            <a:r>
              <a:rPr lang="cs-CZ"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Katedra všeobecného praktického lékařství – Sdružení praktických lékařů</a:t>
            </a:r>
            <a:endParaRPr lang="en-US" sz="16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err="1">
                <a:solidFill>
                  <a:schemeClr val="bg1"/>
                </a:solidFill>
                <a:latin typeface="Calibri Light"/>
                <a:cs typeface="Calibri Light"/>
              </a:rPr>
              <a:t>Česká</a:t>
            </a:r>
            <a:r>
              <a:rPr lang="en-US" sz="1600" b="1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cs-CZ" sz="1600" b="1" err="1">
                <a:solidFill>
                  <a:schemeClr val="bg1"/>
                </a:solidFill>
                <a:latin typeface="Calibri Light"/>
                <a:cs typeface="Calibri Light"/>
              </a:rPr>
              <a:t>va</a:t>
            </a:r>
            <a:r>
              <a:rPr lang="en-US" sz="1600" b="1" err="1">
                <a:solidFill>
                  <a:schemeClr val="bg1"/>
                </a:solidFill>
                <a:latin typeface="Calibri Light"/>
                <a:cs typeface="Calibri Light"/>
              </a:rPr>
              <a:t>kcinologická</a:t>
            </a:r>
            <a:r>
              <a:rPr lang="en-US" sz="1600" b="1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Calibri Light"/>
                <a:cs typeface="Calibri Light"/>
              </a:rPr>
              <a:t>společnost</a:t>
            </a:r>
            <a:r>
              <a:rPr lang="en-US" sz="1600" b="1">
                <a:solidFill>
                  <a:schemeClr val="bg1"/>
                </a:solidFill>
                <a:latin typeface="Calibri Light"/>
                <a:cs typeface="Calibri Light"/>
              </a:rPr>
              <a:t> ČLS JEP</a:t>
            </a:r>
          </a:p>
          <a:p>
            <a:pPr algn="just">
              <a:lnSpc>
                <a:spcPct val="150000"/>
              </a:lnSpc>
            </a:pPr>
            <a:r>
              <a:rPr lang="en-US" sz="1600" b="1" err="1">
                <a:solidFill>
                  <a:schemeClr val="bg1"/>
                </a:solidFill>
                <a:latin typeface="Calibri Light"/>
                <a:cs typeface="Calibri Light"/>
              </a:rPr>
              <a:t>Národní</a:t>
            </a:r>
            <a:r>
              <a:rPr lang="en-US" sz="1600" b="1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Calibri Light"/>
                <a:cs typeface="Calibri Light"/>
              </a:rPr>
              <a:t>institut</a:t>
            </a:r>
            <a:r>
              <a:rPr lang="en-US" sz="1600" b="1">
                <a:solidFill>
                  <a:schemeClr val="bg1"/>
                </a:solidFill>
                <a:latin typeface="Calibri Light"/>
                <a:cs typeface="Calibri Light"/>
              </a:rPr>
              <a:t> pro </a:t>
            </a:r>
            <a:r>
              <a:rPr lang="en-US" sz="1600" b="1" err="1">
                <a:solidFill>
                  <a:schemeClr val="bg1"/>
                </a:solidFill>
                <a:latin typeface="Calibri Light"/>
                <a:cs typeface="Calibri Light"/>
              </a:rPr>
              <a:t>zvládání</a:t>
            </a:r>
            <a:r>
              <a:rPr lang="en-US" sz="1600" b="1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Calibri Light"/>
                <a:cs typeface="Calibri Light"/>
              </a:rPr>
              <a:t>pandemie</a:t>
            </a:r>
            <a:endParaRPr lang="en-US" sz="1800" b="1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9EE6C6-043D-7371-613C-8BC40B4D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468" y="365898"/>
            <a:ext cx="1554332" cy="146290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D14B7-D7FF-4132-3007-EE075A7D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Pertuse – vývoj ve vybraných státech_1 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715AF02-CFF9-7663-6540-5698C4817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121604"/>
            <a:ext cx="7511379" cy="20589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0EF3922-BF99-DB5F-F92D-EAD4127B8C62}"/>
              </a:ext>
            </a:extLst>
          </p:cNvPr>
          <p:cNvSpPr txBox="1"/>
          <p:nvPr/>
        </p:nvSpPr>
        <p:spPr>
          <a:xfrm>
            <a:off x="2179864" y="1600785"/>
            <a:ext cx="6180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Pertuse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nemocnost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2011 – 2023) Velká Británie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AC00CD-6269-6761-3163-DC42999E8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811486"/>
            <a:ext cx="7511379" cy="185844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C36AC2A-AB9E-9308-8C6A-4F575373ABE2}"/>
              </a:ext>
            </a:extLst>
          </p:cNvPr>
          <p:cNvSpPr txBox="1"/>
          <p:nvPr/>
        </p:nvSpPr>
        <p:spPr>
          <a:xfrm>
            <a:off x="2168978" y="4472932"/>
            <a:ext cx="51761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Pertuse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počet případů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letech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2018 – 2024 Velká Británie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25358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D14B7-D7FF-4132-3007-EE075A7D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Pertuse – vývoj ve vybraných státech_2 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99755499-C8B3-88E7-2F6C-F223E98D2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535890"/>
              </p:ext>
            </p:extLst>
          </p:nvPr>
        </p:nvGraphicFramePr>
        <p:xfrm>
          <a:off x="835164" y="2001544"/>
          <a:ext cx="7783279" cy="115339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21982">
                  <a:extLst>
                    <a:ext uri="{9D8B030D-6E8A-4147-A177-3AD203B41FA5}">
                      <a16:colId xmlns:a16="http://schemas.microsoft.com/office/drawing/2014/main" val="563505389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1985098143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1304618409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3220749060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197150136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559828672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563300844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2516189302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2411065220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332477904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631345894"/>
                    </a:ext>
                  </a:extLst>
                </a:gridCol>
                <a:gridCol w="651027">
                  <a:extLst>
                    <a:ext uri="{9D8B030D-6E8A-4147-A177-3AD203B41FA5}">
                      <a16:colId xmlns:a16="http://schemas.microsoft.com/office/drawing/2014/main" val="3367764340"/>
                    </a:ext>
                  </a:extLst>
                </a:gridCol>
              </a:tblGrid>
              <a:tr h="57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Rok 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2014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2015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2016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cs-CZ" sz="16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0162958"/>
                  </a:ext>
                </a:extLst>
              </a:tr>
              <a:tr h="576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i="0" kern="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Celkem</a:t>
                      </a:r>
                      <a:endParaRPr lang="cs-CZ" sz="12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1 632</a:t>
                      </a:r>
                      <a:endParaRPr lang="cs-CZ" sz="14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2 727</a:t>
                      </a:r>
                      <a:endParaRPr lang="cs-CZ" sz="14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4 257</a:t>
                      </a:r>
                      <a:endParaRPr lang="cs-CZ" sz="14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2 376</a:t>
                      </a:r>
                      <a:endParaRPr lang="cs-CZ" sz="1400" b="0" i="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1 694</a:t>
                      </a:r>
                      <a:endParaRPr lang="cs-CZ" sz="14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2 150</a:t>
                      </a:r>
                      <a:endParaRPr lang="cs-CZ" sz="14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1 633</a:t>
                      </a:r>
                      <a:endParaRPr lang="cs-CZ" sz="14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</a:t>
                      </a:r>
                      <a:endParaRPr lang="cs-CZ" sz="1400" b="0" i="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83</a:t>
                      </a:r>
                      <a:endParaRPr lang="cs-CZ" sz="14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</a:t>
                      </a:r>
                      <a:endParaRPr lang="cs-CZ" sz="14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i="0" kern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1 772</a:t>
                      </a:r>
                      <a:endParaRPr lang="cs-CZ" sz="1400" b="0" i="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209951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03565F51-8B21-52E8-6FA9-1DF22E7220C9}"/>
              </a:ext>
            </a:extLst>
          </p:cNvPr>
          <p:cNvSpPr txBox="1"/>
          <p:nvPr/>
        </p:nvSpPr>
        <p:spPr>
          <a:xfrm>
            <a:off x="1233488" y="6410757"/>
            <a:ext cx="7584621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Data </a:t>
            </a:r>
            <a:r>
              <a:rPr lang="cs-CZ" sz="12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Austrálie – 2014 až 2024 (leden-únor) zdroj: </a:t>
            </a:r>
            <a:r>
              <a:rPr lang="cs-CZ" sz="1200" u="sng" kern="100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Dashboard  · NINDSS </a:t>
            </a:r>
            <a:r>
              <a:rPr lang="cs-CZ" sz="1200" u="sng" kern="100" dirty="0" err="1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Portal</a:t>
            </a:r>
            <a:r>
              <a:rPr lang="cs-CZ" sz="1200" u="sng" kern="100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 (health.gov.au)</a:t>
            </a:r>
            <a:endParaRPr lang="cs-CZ" sz="12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CC9ACDB-12FF-0E50-BA10-BC6DE015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45" y="3940869"/>
            <a:ext cx="6997162" cy="225390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4DBCCCB-3940-B9CF-00FA-707F791D8893}"/>
              </a:ext>
            </a:extLst>
          </p:cNvPr>
          <p:cNvSpPr txBox="1"/>
          <p:nvPr/>
        </p:nvSpPr>
        <p:spPr>
          <a:xfrm>
            <a:off x="882445" y="3534018"/>
            <a:ext cx="4577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Pertuse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případů (2010 – 2024) Dánsko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D958A13-492D-927C-F095-14A98E2A6CE4}"/>
              </a:ext>
            </a:extLst>
          </p:cNvPr>
          <p:cNvSpPr txBox="1"/>
          <p:nvPr/>
        </p:nvSpPr>
        <p:spPr>
          <a:xfrm>
            <a:off x="835164" y="1504227"/>
            <a:ext cx="4577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Pertuse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případů  (2010 – 2024) Austrálie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476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30511-030C-EFA5-1BDF-05CAFE3F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DTP – Očkování děti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36BB1-9ADE-E3C1-D29E-92518A572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201" y="1166018"/>
            <a:ext cx="7427800" cy="5191239"/>
          </a:xfrm>
        </p:spPr>
        <p:txBody>
          <a:bodyPr/>
          <a:lstStyle/>
          <a:p>
            <a:pPr algn="just"/>
            <a:r>
              <a:rPr lang="cs-CZ" b="0">
                <a:latin typeface="Calibri Light"/>
                <a:cs typeface="Calibri Light"/>
              </a:rPr>
              <a:t>Očkování proti </a:t>
            </a:r>
            <a:r>
              <a:rPr lang="cs-CZ">
                <a:latin typeface="Calibri Light"/>
                <a:cs typeface="Calibri Light"/>
              </a:rPr>
              <a:t>záškrtu, černému kašli, tetanu (DTP) </a:t>
            </a:r>
            <a:r>
              <a:rPr lang="cs-CZ" b="0">
                <a:latin typeface="Calibri Light"/>
                <a:cs typeface="Calibri Light"/>
              </a:rPr>
              <a:t>je součástí pravidelného očkování dětí</a:t>
            </a:r>
          </a:p>
          <a:p>
            <a:endParaRPr lang="cs-CZ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Očkování dětí se provádí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očkovací látkou proti </a:t>
            </a:r>
            <a:r>
              <a:rPr lang="cs-CZ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DTP+polio</a:t>
            </a:r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žloutence typu B, </a:t>
            </a:r>
            <a:r>
              <a:rPr lang="cs-CZ" b="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Haemophilus </a:t>
            </a:r>
            <a:r>
              <a:rPr lang="cs-CZ" b="0" i="1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influenzae</a:t>
            </a:r>
            <a:r>
              <a:rPr lang="cs-CZ" b="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b</a:t>
            </a:r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u dětí: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od 9. týdne věku (2. měsíc)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další dávka se podá za dva měsíce po první dávce (4. měsíc),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přeočkování se provede v 11. – 13. měsíci života dítěte (schéma 2+1)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očkovací látkou proti 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DTP</a:t>
            </a:r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– 5. – 6. rok věku dítěte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očkovací látkou proti </a:t>
            </a:r>
            <a:r>
              <a:rPr lang="cs-CZ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DTP+polio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– 10. – 11. rok věku dítěte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4734"/>
      </p:ext>
    </p:extLst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BD37E-FD0B-885E-1ACE-B27F3B4C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DTP</a:t>
            </a: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Doporučení MZ</a:t>
            </a: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k očkování těhotných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6A8FF-8E1C-1FB1-5213-9B173906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Očkování je nad rámec pravidelného očkování u dětí </a:t>
            </a:r>
            <a:r>
              <a:rPr lang="cs-CZ" u="sng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důrazně doporučeno těhotným ženám po 27. týdnu těhotenství</a:t>
            </a:r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k zaručení ochrany novorozenců a kojenců před zahájením pravidelného očkování. </a:t>
            </a:r>
          </a:p>
          <a:p>
            <a:pPr algn="just"/>
            <a:r>
              <a:rPr lang="cs-CZ" sz="150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Doporučení </a:t>
            </a:r>
            <a:r>
              <a:rPr lang="cs-CZ" sz="150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vakcinologické</a:t>
            </a:r>
            <a:r>
              <a:rPr lang="cs-CZ" sz="150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společnosti </a:t>
            </a:r>
          </a:p>
          <a:p>
            <a:pPr algn="just"/>
            <a:r>
              <a:rPr lang="cs-CZ" sz="1500" b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https://vakcinace.eu/doporuceni-a-stanoviska/aktualizace-doporuceni-ockovani-proti-pertusi-u-tehotnych</a:t>
            </a:r>
            <a:endParaRPr lang="cs-CZ" sz="1500" b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cs-CZ" b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Dále je doporučeno </a:t>
            </a:r>
            <a:r>
              <a:rPr lang="cs-CZ" u="sng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rodinným příslušníkům neočkovaných dětí do jednoho roku života</a:t>
            </a:r>
            <a:r>
              <a:rPr lang="cs-CZ" b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zdravotníkům pohybujícím se v blízkostí rizikových skupin a právě rizikovým skupinám, mezi které patří i osoby s chronickými onemocněními či sníženou imunitou. Očkování u dětí v řádném termínu dle očkovacího kalendáře je hrazeno z veřejného zdravotního pojištění.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39061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93C53-E89A-C5E2-CBAA-5E381798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DTP+DTP(</a:t>
            </a:r>
            <a:r>
              <a:rPr lang="cs-CZ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Polio</a:t>
            </a: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) – Dostupnost očkovacích látek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EAD760-FA65-D5E0-D7DE-5927F90A9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29" y="1166018"/>
            <a:ext cx="7592785" cy="4911509"/>
          </a:xfrm>
        </p:spPr>
        <p:txBody>
          <a:bodyPr/>
          <a:lstStyle/>
          <a:p>
            <a:pPr algn="just"/>
            <a:endParaRPr lang="cs-CZ" sz="1400" b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b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b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b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b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b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b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b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b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cs-CZ" sz="1800" b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C145653-7F3E-A7A1-221A-3FF667B52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42012"/>
              </p:ext>
            </p:extLst>
          </p:nvPr>
        </p:nvGraphicFramePr>
        <p:xfrm>
          <a:off x="1099458" y="1851502"/>
          <a:ext cx="6096000" cy="3840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969557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12334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i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Boostrix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cs-CZ" b="0" i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11tisíc dávek</a:t>
                      </a:r>
                    </a:p>
                    <a:p>
                      <a:endParaRPr lang="cs-CZ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cs-CZ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6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Adacel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cs-CZ" b="0" i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Velká Británie (10tisíc)</a:t>
                      </a:r>
                    </a:p>
                    <a:p>
                      <a:endParaRPr lang="cs-CZ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cs-CZ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6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Adacel Polio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cs-CZ" b="0" i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Doporučení ČVS</a:t>
                      </a:r>
                    </a:p>
                    <a:p>
                      <a:r>
                        <a:rPr lang="cs-CZ" b="0" i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Desítky tisíc dávek</a:t>
                      </a:r>
                    </a:p>
                    <a:p>
                      <a:r>
                        <a:rPr lang="cs-CZ" b="0" i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Distribuce poskytovatelům od 11/03/2024</a:t>
                      </a:r>
                    </a:p>
                    <a:p>
                      <a:endParaRPr lang="cs-CZ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055801"/>
                  </a:ext>
                </a:extLst>
              </a:tr>
            </a:tbl>
          </a:graphicData>
        </a:graphic>
      </p:graphicFrame>
      <p:pic>
        <p:nvPicPr>
          <p:cNvPr id="12" name="Grafický objekt 11" descr="Těhotná žena se souvislou výplní">
            <a:extLst>
              <a:ext uri="{FF2B5EF4-FFF2-40B4-BE49-F238E27FC236}">
                <a16:creationId xmlns:a16="http://schemas.microsoft.com/office/drawing/2014/main" id="{95C8C9BB-614C-A94C-3A41-5A8025182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7003" y="4536706"/>
            <a:ext cx="816427" cy="816427"/>
          </a:xfrm>
          <a:prstGeom prst="rect">
            <a:avLst/>
          </a:prstGeom>
        </p:spPr>
      </p:pic>
      <p:pic>
        <p:nvPicPr>
          <p:cNvPr id="18" name="Grafický objekt 17" descr="Školák obrys">
            <a:extLst>
              <a:ext uri="{FF2B5EF4-FFF2-40B4-BE49-F238E27FC236}">
                <a16:creationId xmlns:a16="http://schemas.microsoft.com/office/drawing/2014/main" id="{890B5BDB-F04D-A201-C533-EE8F42841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752" y="3236721"/>
            <a:ext cx="914400" cy="914400"/>
          </a:xfrm>
          <a:prstGeom prst="rect">
            <a:avLst/>
          </a:prstGeom>
        </p:spPr>
      </p:pic>
      <p:pic>
        <p:nvPicPr>
          <p:cNvPr id="20" name="Grafický objekt 19" descr="Rodina s chlapcem se souvislou výplní">
            <a:extLst>
              <a:ext uri="{FF2B5EF4-FFF2-40B4-BE49-F238E27FC236}">
                <a16:creationId xmlns:a16="http://schemas.microsoft.com/office/drawing/2014/main" id="{3771AE7E-7D83-6E38-1A4B-5CB9A9D6C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3488" y="4487720"/>
            <a:ext cx="914400" cy="914400"/>
          </a:xfrm>
          <a:prstGeom prst="rect">
            <a:avLst/>
          </a:prstGeom>
        </p:spPr>
      </p:pic>
      <p:pic>
        <p:nvPicPr>
          <p:cNvPr id="22" name="Grafický objekt 21" descr="Školačka obrys">
            <a:extLst>
              <a:ext uri="{FF2B5EF4-FFF2-40B4-BE49-F238E27FC236}">
                <a16:creationId xmlns:a16="http://schemas.microsoft.com/office/drawing/2014/main" id="{9E7BF062-0D23-6771-3D1B-0FB656D0DC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2849" y="3237033"/>
            <a:ext cx="914400" cy="914400"/>
          </a:xfrm>
          <a:prstGeom prst="rect">
            <a:avLst/>
          </a:prstGeom>
        </p:spPr>
      </p:pic>
      <p:pic>
        <p:nvPicPr>
          <p:cNvPr id="23" name="Grafický objekt 22" descr="Školák obrys">
            <a:extLst>
              <a:ext uri="{FF2B5EF4-FFF2-40B4-BE49-F238E27FC236}">
                <a16:creationId xmlns:a16="http://schemas.microsoft.com/office/drawing/2014/main" id="{EC3E91DB-931B-A0B5-3625-F0CE36B1C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575" y="2071439"/>
            <a:ext cx="914400" cy="914400"/>
          </a:xfrm>
          <a:prstGeom prst="rect">
            <a:avLst/>
          </a:prstGeom>
        </p:spPr>
      </p:pic>
      <p:pic>
        <p:nvPicPr>
          <p:cNvPr id="24" name="Grafický objekt 23" descr="Školačka obrys">
            <a:extLst>
              <a:ext uri="{FF2B5EF4-FFF2-40B4-BE49-F238E27FC236}">
                <a16:creationId xmlns:a16="http://schemas.microsoft.com/office/drawing/2014/main" id="{F5F8A087-A20A-4515-40FF-4611BDFBB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11635" y="20788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82750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81354-23D0-523D-5B49-B3DA89F0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DTP – Aktuální hlášení o přerušení dodávek očkovacích látek 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BF30B2-78C4-EAB9-C20F-404AAAF3A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0" y="1213490"/>
            <a:ext cx="6794500" cy="246588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785E97-2EF5-CB0C-69B7-35E3B885F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8" y="3929743"/>
            <a:ext cx="6735762" cy="26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9598"/>
      </p:ext>
    </p:extLst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2C55D-FFC8-04A2-39AD-BF131E47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Další preventivní opatření – ŠKOLSKÁ ZAŘÍZENÍ</a:t>
            </a:r>
            <a:b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Respirační onemocnění (pertuse, záškrt) </a:t>
            </a:r>
            <a:endParaRPr lang="en-US" sz="1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8B652-8AE4-0FFB-2E33-B1280317A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7" y="1600200"/>
            <a:ext cx="7384039" cy="4525963"/>
          </a:xfrm>
        </p:spPr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Často si myjte ruce vodou a mýdlem (popřípadě použití 	dezinfekčního prostředku na ruce na bázi alkoholu)</a:t>
            </a:r>
          </a:p>
          <a:p>
            <a:endParaRPr lang="cs-CZ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Při kašli nebo kýchání si zakryjte ústa a nos</a:t>
            </a:r>
          </a:p>
          <a:p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Pravidelně větrejte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Omývání či dezinfekce dotykových ploch 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cký objekt 4" descr="Okno obrys">
            <a:extLst>
              <a:ext uri="{FF2B5EF4-FFF2-40B4-BE49-F238E27FC236}">
                <a16:creationId xmlns:a16="http://schemas.microsoft.com/office/drawing/2014/main" id="{6359E029-008A-B7EA-710D-9BAD498DA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169" y="3866857"/>
            <a:ext cx="814778" cy="814778"/>
          </a:xfrm>
          <a:prstGeom prst="rect">
            <a:avLst/>
          </a:prstGeom>
        </p:spPr>
      </p:pic>
      <p:pic>
        <p:nvPicPr>
          <p:cNvPr id="9" name="Grafický objekt 8" descr="Mýdlo se souvislou výplní">
            <a:extLst>
              <a:ext uri="{FF2B5EF4-FFF2-40B4-BE49-F238E27FC236}">
                <a16:creationId xmlns:a16="http://schemas.microsoft.com/office/drawing/2014/main" id="{A32507C9-60D7-7E56-47F1-9FCC91579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358" y="1681961"/>
            <a:ext cx="914400" cy="914400"/>
          </a:xfrm>
          <a:prstGeom prst="rect">
            <a:avLst/>
          </a:prstGeom>
        </p:spPr>
      </p:pic>
      <p:pic>
        <p:nvPicPr>
          <p:cNvPr id="16" name="Grafický objekt 15" descr="mám kašel se souvislou výplní">
            <a:extLst>
              <a:ext uri="{FF2B5EF4-FFF2-40B4-BE49-F238E27FC236}">
                <a16:creationId xmlns:a16="http://schemas.microsoft.com/office/drawing/2014/main" id="{2F06D2DA-5267-1012-629A-F3186BEE0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358" y="2772571"/>
            <a:ext cx="914400" cy="914400"/>
          </a:xfrm>
          <a:prstGeom prst="rect">
            <a:avLst/>
          </a:prstGeom>
        </p:spPr>
      </p:pic>
      <p:pic>
        <p:nvPicPr>
          <p:cNvPr id="18" name="Grafický objekt 17" descr="Mop a kbelík obrys">
            <a:extLst>
              <a:ext uri="{FF2B5EF4-FFF2-40B4-BE49-F238E27FC236}">
                <a16:creationId xmlns:a16="http://schemas.microsoft.com/office/drawing/2014/main" id="{4BD24AA0-C90B-FB3D-FCD0-1238277A82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358" y="49466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84921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2C55D-FFC8-04A2-39AD-BF131E47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Další preventivní opatření – PRACOVIŠTĚ</a:t>
            </a:r>
            <a:b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Respirační onemocnění (pertuse, záškrt)</a:t>
            </a:r>
            <a:endParaRPr lang="en-US" sz="1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8B652-8AE4-0FFB-2E33-B1280317A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7" y="1600200"/>
            <a:ext cx="7384039" cy="4525963"/>
          </a:xfrm>
        </p:spPr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Často si myjte ruce vodou a mýdlem (popřípadě použití 	dezinfekčního prostředku na ruce na bázi alkoholu)</a:t>
            </a:r>
          </a:p>
          <a:p>
            <a:endParaRPr lang="cs-CZ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Při kašli nebo kýchání si zakryjte ústa a nos</a:t>
            </a:r>
          </a:p>
          <a:p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Pravidelně větrejte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Omývání či dezinfekce dotykových ploch 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cký objekt 4" descr="Okno obrys">
            <a:extLst>
              <a:ext uri="{FF2B5EF4-FFF2-40B4-BE49-F238E27FC236}">
                <a16:creationId xmlns:a16="http://schemas.microsoft.com/office/drawing/2014/main" id="{6359E029-008A-B7EA-710D-9BAD498DA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358" y="3953873"/>
            <a:ext cx="814778" cy="814778"/>
          </a:xfrm>
          <a:prstGeom prst="rect">
            <a:avLst/>
          </a:prstGeom>
        </p:spPr>
      </p:pic>
      <p:pic>
        <p:nvPicPr>
          <p:cNvPr id="9" name="Grafický objekt 8" descr="Mýdlo se souvislou výplní">
            <a:extLst>
              <a:ext uri="{FF2B5EF4-FFF2-40B4-BE49-F238E27FC236}">
                <a16:creationId xmlns:a16="http://schemas.microsoft.com/office/drawing/2014/main" id="{A32507C9-60D7-7E56-47F1-9FCC91579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358" y="1681961"/>
            <a:ext cx="914400" cy="914400"/>
          </a:xfrm>
          <a:prstGeom prst="rect">
            <a:avLst/>
          </a:prstGeom>
        </p:spPr>
      </p:pic>
      <p:pic>
        <p:nvPicPr>
          <p:cNvPr id="4" name="Grafický objekt 3" descr="mám kašel se souvislou výplní">
            <a:extLst>
              <a:ext uri="{FF2B5EF4-FFF2-40B4-BE49-F238E27FC236}">
                <a16:creationId xmlns:a16="http://schemas.microsoft.com/office/drawing/2014/main" id="{9CDFC6BC-9CE9-4228-19E5-E5438C5A6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547" y="2765630"/>
            <a:ext cx="914400" cy="914400"/>
          </a:xfrm>
          <a:prstGeom prst="rect">
            <a:avLst/>
          </a:prstGeom>
        </p:spPr>
      </p:pic>
      <p:pic>
        <p:nvPicPr>
          <p:cNvPr id="6" name="Grafický objekt 5" descr="Mop a kbelík obrys">
            <a:extLst>
              <a:ext uri="{FF2B5EF4-FFF2-40B4-BE49-F238E27FC236}">
                <a16:creationId xmlns:a16="http://schemas.microsoft.com/office/drawing/2014/main" id="{9265CF84-CF74-7294-DBB8-BB70A7DD5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358" y="49466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7021"/>
      </p:ext>
    </p:extLst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2C55D-FFC8-04A2-39AD-BF131E47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Další preventivní opatření – MÍSTA S VĚTŠÍ KUMULACÍ OSOB </a:t>
            </a:r>
            <a:b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Respirační onemocnění (pertuse, záškrt)</a:t>
            </a:r>
            <a:endParaRPr lang="en-US" sz="1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8B652-8AE4-0FFB-2E33-B1280317A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7" y="1600200"/>
            <a:ext cx="7384039" cy="4525963"/>
          </a:xfrm>
        </p:spPr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Často si myjte ruce vodou a mýdlem (popřípadě použití 	dezinfekčního prostředku na ruce na bázi alkoholu)</a:t>
            </a:r>
          </a:p>
          <a:p>
            <a:endParaRPr lang="cs-CZ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algn="just"/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Při kašli nebo kýchání si zakryjte ústa a nos</a:t>
            </a:r>
          </a:p>
          <a:p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Pravidelně větrejte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	Omývání či dezinfekce dotykových ploch 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cký objekt 4" descr="Okno obrys">
            <a:extLst>
              <a:ext uri="{FF2B5EF4-FFF2-40B4-BE49-F238E27FC236}">
                <a16:creationId xmlns:a16="http://schemas.microsoft.com/office/drawing/2014/main" id="{6359E029-008A-B7EA-710D-9BAD498DA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358" y="4261640"/>
            <a:ext cx="814778" cy="814778"/>
          </a:xfrm>
          <a:prstGeom prst="rect">
            <a:avLst/>
          </a:prstGeom>
        </p:spPr>
      </p:pic>
      <p:pic>
        <p:nvPicPr>
          <p:cNvPr id="9" name="Grafický objekt 8" descr="Mýdlo se souvislou výplní">
            <a:extLst>
              <a:ext uri="{FF2B5EF4-FFF2-40B4-BE49-F238E27FC236}">
                <a16:creationId xmlns:a16="http://schemas.microsoft.com/office/drawing/2014/main" id="{A32507C9-60D7-7E56-47F1-9FCC91579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358" y="1681961"/>
            <a:ext cx="914400" cy="914400"/>
          </a:xfrm>
          <a:prstGeom prst="rect">
            <a:avLst/>
          </a:prstGeom>
        </p:spPr>
      </p:pic>
      <p:pic>
        <p:nvPicPr>
          <p:cNvPr id="4" name="Grafický objekt 3" descr="Mop a kbelík obrys">
            <a:extLst>
              <a:ext uri="{FF2B5EF4-FFF2-40B4-BE49-F238E27FC236}">
                <a16:creationId xmlns:a16="http://schemas.microsoft.com/office/drawing/2014/main" id="{1F5E2EBE-AF46-FAE6-F211-54B40FEB67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1358" y="5211763"/>
            <a:ext cx="914400" cy="914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06E0A17-9BDA-D0D9-8FC5-EF799D345A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358" y="294870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27615"/>
      </p:ext>
    </p:extLst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3DC00-DCA5-FD5C-1766-01CE2C4E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Záškrt – Epidemiologická situace v zemích EU/EHP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9BBC5-D807-F45F-E04F-C25B0AC2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8" y="1273629"/>
            <a:ext cx="6794500" cy="452596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V roce 2022 hlášeno 359 případů a 5 úmrtí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V roce 2023 hlášeno 170 případů záškrtu, převážné </a:t>
            </a:r>
            <a:r>
              <a:rPr lang="cs-CZ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kožní</a:t>
            </a: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forma.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Německo (117), Nizozemí (14), Belgie (12), Česká republika (7), Slovinsko (4), Lotyšsko (3), Norsko (4), Švédsko (3). Lucembursko (2), Slovensko (2), Španělsko (2)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V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roce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2024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bylo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hlášeno </a:t>
            </a: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případů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záškrtu</a:t>
            </a: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(stav 12/2/24)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Od roku 2023 do 8. ledna 2024 byly hlášeny tři úmrtí – Belgie (1), Německo (1) a Lotyšsko (1). Dvě úmrtí způsobilo C. </a:t>
            </a:r>
            <a:r>
              <a:rPr lang="cs-CZ" b="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diphtheriae</a:t>
            </a:r>
            <a:r>
              <a:rPr lang="cs-CZ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(respirační forma), třetí fatální případ vyvolalo </a:t>
            </a:r>
            <a:r>
              <a:rPr lang="cs-CZ" b="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C.ulcerans</a:t>
            </a:r>
            <a:r>
              <a:rPr lang="cs-CZ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(kožní forma).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cs-CZ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05246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C927A-422D-9693-1633-7256B1F4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Obsah 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9B3FE-38C9-B845-634A-E8D20C617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cs-CZ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Obecné informace</a:t>
            </a:r>
          </a:p>
          <a:p>
            <a:pPr marL="457200" indent="-457200">
              <a:buAutoNum type="arabicParenR"/>
            </a:pPr>
            <a:r>
              <a:rPr lang="cs-CZ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Pertuse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2.1 Aktuální epidemiologická situace, vývoj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2.2 Očkování a doporučení k očkování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2.3 Dostupnost očkovacích látek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2.4 Preventivní opatření a doporučení </a:t>
            </a:r>
          </a:p>
          <a:p>
            <a:r>
              <a:rPr lang="cs-CZ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3)   Záškrt </a:t>
            </a:r>
          </a:p>
          <a:p>
            <a:r>
              <a:rPr lang="cs-CZ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4)   Tuberkulóza</a:t>
            </a:r>
          </a:p>
          <a:p>
            <a:pPr marL="457200" indent="-457200">
              <a:buAutoNum type="arabicParenR"/>
            </a:pPr>
            <a:endParaRPr lang="cs-CZ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AutoNum type="arabicParenR"/>
            </a:pP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53591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47570-8D27-9A10-EE3D-53EC2DB6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Záškrt – Počet případů Evropa (2000 až 2022)</a:t>
            </a:r>
            <a:b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zdroj: data WHO</a:t>
            </a:r>
            <a:endParaRPr lang="en-US" sz="12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9D8EB6E-0C35-9ACD-A2B4-DABE2D666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488" y="1284515"/>
            <a:ext cx="6794500" cy="48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0578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23EF1-5EBA-8F38-0273-1AC389E5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Záškrt – nemocnost v letech 1960 – 2024 (k datu 13.3.2024), ČR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E48070D-B11E-06D1-3099-FE7FCAC55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524" y="1807673"/>
            <a:ext cx="6794500" cy="3926143"/>
          </a:xfrm>
        </p:spPr>
      </p:pic>
    </p:spTree>
    <p:extLst>
      <p:ext uri="{BB962C8B-B14F-4D97-AF65-F5344CB8AC3E}">
        <p14:creationId xmlns:p14="http://schemas.microsoft.com/office/powerpoint/2010/main" val="90314036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BC3C3-330E-2767-8AAC-CCF9BDE6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TBC – Epidemiologická situace v ČR (2023)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AB52CA-601E-0BC3-45D2-44734BB5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8" y="1295400"/>
            <a:ext cx="6794500" cy="5257800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447 případů </a:t>
            </a:r>
            <a:r>
              <a:rPr lang="cs-CZ" sz="1800" b="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(m</a:t>
            </a:r>
            <a:r>
              <a:rPr lang="cs-CZ" sz="1800" b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uži: 319, ženy: 128), TBC plic 391 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0">
                <a:effectLst/>
                <a:latin typeface="Calibri Light"/>
                <a:ea typeface="Times New Roman" panose="02020603050405020304" pitchFamily="18" charset="0"/>
                <a:cs typeface="Calibri Light"/>
              </a:rPr>
              <a:t>Podíl TBC u osob narozených mimo ČR činí 49,2 % (220 případů),</a:t>
            </a:r>
            <a:endParaRPr lang="cs-CZ" sz="1800" b="0">
              <a:latin typeface="Calibri Light"/>
              <a:ea typeface="Times New Roman" panose="02020603050405020304" pitchFamily="18" charset="0"/>
              <a:cs typeface="Calibri Light"/>
            </a:endParaRPr>
          </a:p>
          <a:p>
            <a:pPr marL="342900" lvl="0" indent="-342900" algn="just">
              <a:lnSpc>
                <a:spcPct val="114999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0">
                <a:effectLst/>
                <a:latin typeface="Calibri Light"/>
                <a:ea typeface="Times New Roman" panose="02020603050405020304" pitchFamily="18" charset="0"/>
                <a:cs typeface="Calibri Light"/>
              </a:rPr>
              <a:t>Hlášeno je 31 případů </a:t>
            </a:r>
            <a:r>
              <a:rPr lang="cs-CZ" sz="1800" b="0" err="1">
                <a:effectLst/>
                <a:latin typeface="Calibri Light"/>
                <a:ea typeface="Times New Roman" panose="02020603050405020304" pitchFamily="18" charset="0"/>
                <a:cs typeface="Calibri Light"/>
              </a:rPr>
              <a:t>multirezistentní</a:t>
            </a:r>
            <a:r>
              <a:rPr lang="cs-CZ" sz="1800" b="0">
                <a:effectLst/>
                <a:latin typeface="Calibri Light"/>
                <a:ea typeface="Times New Roman" panose="02020603050405020304" pitchFamily="18" charset="0"/>
                <a:cs typeface="Calibri Light"/>
              </a:rPr>
              <a:t> TBC</a:t>
            </a:r>
            <a:endParaRPr lang="cs-CZ"/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Průměrný věk nemocných je 45,5 roku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0">
                <a:effectLst/>
                <a:latin typeface="Calibri Light"/>
                <a:ea typeface="Times New Roman" panose="02020603050405020304" pitchFamily="18" charset="0"/>
                <a:cs typeface="Calibri Light"/>
              </a:rPr>
              <a:t>Počet TBC u dětí do 15 let věku je 30, z nich 22 narozeno v ČR, 5 na Slovensku a 3 na Ukrajině</a:t>
            </a:r>
            <a:r>
              <a:rPr lang="cs-CZ" sz="1800" b="0">
                <a:latin typeface="Calibri Light"/>
                <a:ea typeface="Times New Roman" panose="02020603050405020304" pitchFamily="18" charset="0"/>
                <a:cs typeface="Calibri Light"/>
              </a:rPr>
              <a:t>.</a:t>
            </a:r>
            <a:endParaRPr lang="cs-CZ" sz="1800" b="0">
              <a:effectLst/>
              <a:latin typeface="Calibri Light"/>
              <a:ea typeface="Times New Roman" panose="02020603050405020304" pitchFamily="18" charset="0"/>
              <a:cs typeface="Calibri Light"/>
            </a:endParaRPr>
          </a:p>
          <a:p>
            <a:pPr lvl="0">
              <a:tabLst>
                <a:tab pos="457200" algn="l"/>
              </a:tabLst>
            </a:pPr>
            <a:endParaRPr lang="en-US" b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06910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6025E-4ECF-A2D3-7AEC-1209EC96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TBC –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Hlášené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případy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ČR (2014-2023*)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E92E0E7-3A60-F2B6-3997-B5A201EE4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08597"/>
              </p:ext>
            </p:extLst>
          </p:nvPr>
        </p:nvGraphicFramePr>
        <p:xfrm>
          <a:off x="914399" y="1284514"/>
          <a:ext cx="797922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505436"/>
      </p:ext>
    </p:extLst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0FD74-A776-E037-4C3C-A5788339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TBC – srovnání počtu případů u osob narozených v/mimo ČR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55CE326-869C-2EEC-F727-9E8723FDE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816161"/>
              </p:ext>
            </p:extLst>
          </p:nvPr>
        </p:nvGraphicFramePr>
        <p:xfrm>
          <a:off x="1152070" y="1363367"/>
          <a:ext cx="7222752" cy="45802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01285">
                  <a:extLst>
                    <a:ext uri="{9D8B030D-6E8A-4147-A177-3AD203B41FA5}">
                      <a16:colId xmlns:a16="http://schemas.microsoft.com/office/drawing/2014/main" val="2305328305"/>
                    </a:ext>
                  </a:extLst>
                </a:gridCol>
                <a:gridCol w="2069354">
                  <a:extLst>
                    <a:ext uri="{9D8B030D-6E8A-4147-A177-3AD203B41FA5}">
                      <a16:colId xmlns:a16="http://schemas.microsoft.com/office/drawing/2014/main" val="483560437"/>
                    </a:ext>
                  </a:extLst>
                </a:gridCol>
                <a:gridCol w="1730491">
                  <a:extLst>
                    <a:ext uri="{9D8B030D-6E8A-4147-A177-3AD203B41FA5}">
                      <a16:colId xmlns:a16="http://schemas.microsoft.com/office/drawing/2014/main" val="476054826"/>
                    </a:ext>
                  </a:extLst>
                </a:gridCol>
                <a:gridCol w="1821622">
                  <a:extLst>
                    <a:ext uri="{9D8B030D-6E8A-4147-A177-3AD203B41FA5}">
                      <a16:colId xmlns:a16="http://schemas.microsoft.com/office/drawing/2014/main" val="303704970"/>
                    </a:ext>
                  </a:extLst>
                </a:gridCol>
              </a:tblGrid>
              <a:tr h="3349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Rok hlášení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Počet případů TBC</a:t>
                      </a: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762417"/>
                  </a:ext>
                </a:extLst>
              </a:tr>
              <a:tr h="895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Celkem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země narození mimo ČR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země </a:t>
                      </a:r>
                    </a:p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narození ČR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16590"/>
                  </a:ext>
                </a:extLst>
              </a:tr>
              <a:tr h="334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2014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8286786"/>
                  </a:ext>
                </a:extLst>
              </a:tr>
              <a:tr h="334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2015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96990798"/>
                  </a:ext>
                </a:extLst>
              </a:tr>
              <a:tr h="334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2016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69637288"/>
                  </a:ext>
                </a:extLst>
              </a:tr>
              <a:tr h="334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3464792"/>
                  </a:ext>
                </a:extLst>
              </a:tr>
              <a:tr h="334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80773358"/>
                  </a:ext>
                </a:extLst>
              </a:tr>
              <a:tr h="334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88180234"/>
                  </a:ext>
                </a:extLst>
              </a:tr>
              <a:tr h="334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0712957"/>
                  </a:ext>
                </a:extLst>
              </a:tr>
              <a:tr h="334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4109271"/>
                  </a:ext>
                </a:extLst>
              </a:tr>
              <a:tr h="334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67546046"/>
                  </a:ext>
                </a:extLst>
              </a:tr>
              <a:tr h="334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7810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871701"/>
      </p:ext>
    </p:extLst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BFCC-8797-A3CB-889B-808F6412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Calibri Light" panose="020F0302020204030204" pitchFamily="34" charset="0"/>
                <a:cs typeface="Calibri Light" panose="020F0302020204030204" pitchFamily="34" charset="0"/>
              </a:rPr>
              <a:t>TBC – </a:t>
            </a:r>
            <a:r>
              <a:rPr lang="en-US" b="0" err="1">
                <a:latin typeface="Calibri Light" panose="020F0302020204030204" pitchFamily="34" charset="0"/>
                <a:cs typeface="Calibri Light" panose="020F0302020204030204" pitchFamily="34" charset="0"/>
              </a:rPr>
              <a:t>Opatření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5CDB9-9BD5-1446-A4B1-DF815D31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7" y="1230086"/>
            <a:ext cx="7583941" cy="5464628"/>
          </a:xfrm>
        </p:spPr>
        <p:txBody>
          <a:bodyPr/>
          <a:lstStyle/>
          <a:p>
            <a:r>
              <a:rPr lang="cs-CZ" sz="1800" b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Postup poskytovatelů pracovnělékařských služeb a registrujících poskytovatelů v oboru všeobecné praktické lékařství při pracovnělékařských prohlídkách </a:t>
            </a:r>
          </a:p>
          <a:p>
            <a:endParaRPr lang="cs-CZ" sz="18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>
              <a:solidFill>
                <a:srgbClr val="000000"/>
              </a:solidFill>
              <a:effectLst/>
              <a:latin typeface="Arial Narrow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500" b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500" b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500" b="0">
                <a:latin typeface="Calibri Light" panose="020F0302020204030204" pitchFamily="34" charset="0"/>
                <a:cs typeface="Calibri Light" panose="020F0302020204030204" pitchFamily="34" charset="0"/>
              </a:rPr>
              <a:t>https://</a:t>
            </a:r>
            <a:r>
              <a:rPr lang="en-US" sz="1500" b="0" err="1">
                <a:latin typeface="Calibri Light" panose="020F0302020204030204" pitchFamily="34" charset="0"/>
                <a:cs typeface="Calibri Light" panose="020F0302020204030204" pitchFamily="34" charset="0"/>
              </a:rPr>
              <a:t>www.mzcr.cz</a:t>
            </a:r>
            <a:r>
              <a:rPr lang="en-US" sz="1500" b="0">
                <a:latin typeface="Calibri Light" panose="020F0302020204030204" pitchFamily="34" charset="0"/>
                <a:cs typeface="Calibri Light" panose="020F0302020204030204" pitchFamily="34" charset="0"/>
              </a:rPr>
              <a:t>/seznam-statu-s-vyssim-vyskytem-tuberkulozy-podle-udaju-svetove-zdravotnicke-organizace/</a:t>
            </a:r>
          </a:p>
        </p:txBody>
      </p:sp>
      <p:pic>
        <p:nvPicPr>
          <p:cNvPr id="5" name="Obrázek 4" descr="Obsah obrázku text, snímek obrazovky, Písmo, Webové stránky&#10;&#10;Popis byl vytvořen automaticky">
            <a:extLst>
              <a:ext uri="{FF2B5EF4-FFF2-40B4-BE49-F238E27FC236}">
                <a16:creationId xmlns:a16="http://schemas.microsoft.com/office/drawing/2014/main" id="{412FC519-D96D-33A2-0F96-015715F1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6" y="1817914"/>
            <a:ext cx="6634617" cy="41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07260"/>
      </p:ext>
    </p:extLst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65D7-D149-7DC2-460D-1FDCFCCA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err="1">
                <a:latin typeface="Calibri Light"/>
                <a:cs typeface="Calibri Light"/>
              </a:rPr>
              <a:t>Shrnutí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CFF21-6D4F-302F-78E6-34B159CD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30" y="1399542"/>
            <a:ext cx="6794500" cy="4525963"/>
          </a:xfrm>
        </p:spPr>
        <p:txBody>
          <a:bodyPr/>
          <a:lstStyle/>
          <a:p>
            <a:pPr marL="414655" indent="-342900" algn="just">
              <a:lnSpc>
                <a:spcPts val="3520"/>
              </a:lnSpc>
              <a:buFont typeface="+mj-lt"/>
              <a:buAutoNum type="arabicPeriod"/>
            </a:pPr>
            <a:r>
              <a:rPr lang="en-US" sz="2600" b="0" err="1">
                <a:latin typeface="Calibri Light"/>
                <a:ea typeface="+mn-lt"/>
                <a:cs typeface="Calibri Light"/>
              </a:rPr>
              <a:t>Situace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 je pod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kontrolou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.</a:t>
            </a:r>
            <a:endParaRPr lang="en-US" sz="2600" b="0"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  <a:p>
            <a:pPr marL="414655" indent="-342900" algn="just">
              <a:lnSpc>
                <a:spcPts val="3520"/>
              </a:lnSpc>
              <a:buFont typeface="+mj-lt"/>
              <a:buAutoNum type="arabicPeriod"/>
            </a:pPr>
            <a:r>
              <a:rPr lang="en-US" sz="2600" b="0" err="1">
                <a:latin typeface="Calibri Light"/>
                <a:ea typeface="+mn-lt"/>
                <a:cs typeface="Calibri Light"/>
              </a:rPr>
              <a:t>Spolupráce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při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sledování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šíření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onemocnění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funguje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 v ČR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i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 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mezinárodně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.</a:t>
            </a:r>
            <a:endParaRPr lang="en-US" sz="2600" b="0">
              <a:latin typeface="Calibri Light"/>
              <a:ea typeface="Calibri Light"/>
              <a:cs typeface="Calibri Light"/>
            </a:endParaRPr>
          </a:p>
          <a:p>
            <a:pPr marL="414655" indent="-342900" algn="just">
              <a:lnSpc>
                <a:spcPts val="3520"/>
              </a:lnSpc>
              <a:buFont typeface="+mj-lt"/>
              <a:buAutoNum type="arabicPeriod"/>
            </a:pPr>
            <a:r>
              <a:rPr lang="en-US" sz="2600" b="0" err="1">
                <a:latin typeface="Calibri Light"/>
                <a:ea typeface="Calibri Light"/>
                <a:cs typeface="Calibri Light"/>
              </a:rPr>
              <a:t>Žádné</a:t>
            </a:r>
            <a:r>
              <a:rPr lang="en-US" sz="2600" b="0">
                <a:latin typeface="Calibri Light"/>
                <a:ea typeface="Calibri Light"/>
                <a:cs typeface="Calibri Light"/>
              </a:rPr>
              <a:t> z </a:t>
            </a:r>
            <a:r>
              <a:rPr lang="en-US" sz="2600" b="0" err="1">
                <a:latin typeface="Calibri Light"/>
                <a:ea typeface="Calibri Light"/>
                <a:cs typeface="Calibri Light"/>
              </a:rPr>
              <a:t>onemocnění</a:t>
            </a:r>
            <a:r>
              <a:rPr lang="en-US" sz="2600" b="0">
                <a:latin typeface="Calibri Light"/>
                <a:ea typeface="Calibri Light"/>
                <a:cs typeface="Calibri Light"/>
              </a:rPr>
              <a:t> se ani </a:t>
            </a:r>
            <a:r>
              <a:rPr lang="en-US" sz="2600" b="0" err="1">
                <a:latin typeface="Calibri Light"/>
                <a:ea typeface="Calibri Light"/>
                <a:cs typeface="Calibri Light"/>
              </a:rPr>
              <a:t>zdaleka</a:t>
            </a:r>
            <a:r>
              <a:rPr lang="en-US" sz="2600" b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Calibri Light"/>
                <a:cs typeface="Calibri Light"/>
              </a:rPr>
              <a:t>neblíží</a:t>
            </a:r>
            <a:r>
              <a:rPr lang="en-US" sz="2600" b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Calibri Light"/>
                <a:cs typeface="Calibri Light"/>
              </a:rPr>
              <a:t>epidemické</a:t>
            </a:r>
            <a:r>
              <a:rPr lang="en-US" sz="2600" b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Calibri Light"/>
                <a:cs typeface="Calibri Light"/>
              </a:rPr>
              <a:t>hranici</a:t>
            </a:r>
            <a:r>
              <a:rPr lang="en-US" sz="2600" b="0">
                <a:latin typeface="Calibri Light"/>
                <a:ea typeface="Calibri Light"/>
                <a:cs typeface="Calibri Light"/>
              </a:rPr>
              <a:t>.</a:t>
            </a:r>
          </a:p>
          <a:p>
            <a:pPr marL="414655" indent="-342900" algn="just">
              <a:lnSpc>
                <a:spcPts val="3520"/>
              </a:lnSpc>
              <a:buFont typeface="+mj-lt"/>
              <a:buAutoNum type="arabicPeriod"/>
            </a:pPr>
            <a:r>
              <a:rPr lang="en-US" sz="2600" b="0" err="1">
                <a:latin typeface="Calibri Light"/>
                <a:ea typeface="+mn-lt"/>
                <a:cs typeface="Calibri Light"/>
              </a:rPr>
              <a:t>Očkovacích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látek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i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léčiv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 je </a:t>
            </a:r>
            <a:r>
              <a:rPr lang="en-US" sz="2600" b="0" err="1">
                <a:latin typeface="Calibri Light"/>
                <a:ea typeface="+mn-lt"/>
                <a:cs typeface="Calibri Light"/>
              </a:rPr>
              <a:t>dostatek</a:t>
            </a:r>
            <a:r>
              <a:rPr lang="en-US" sz="2600" b="0">
                <a:latin typeface="Calibri Light"/>
                <a:ea typeface="+mn-lt"/>
                <a:cs typeface="Calibri Light"/>
              </a:rPr>
              <a:t>.</a:t>
            </a:r>
            <a:endParaRPr lang="en-US" sz="2600" b="0">
              <a:latin typeface="Calibri Light"/>
              <a:ea typeface="Calibri Light"/>
              <a:cs typeface="Calibri Light"/>
            </a:endParaRPr>
          </a:p>
          <a:p>
            <a:pPr marL="414655" indent="-342900" algn="just">
              <a:lnSpc>
                <a:spcPts val="3520"/>
              </a:lnSpc>
              <a:buFont typeface="+mj-lt"/>
              <a:buAutoNum type="arabicPeriod"/>
            </a:pPr>
            <a:r>
              <a:rPr lang="en-US" sz="2600" b="0" err="1">
                <a:latin typeface="Calibri Light"/>
                <a:ea typeface="Calibri Light"/>
                <a:cs typeface="Calibri Light"/>
              </a:rPr>
              <a:t>Očkování</a:t>
            </a:r>
            <a:r>
              <a:rPr lang="en-US" sz="2600" b="0">
                <a:latin typeface="Calibri Light"/>
                <a:ea typeface="Calibri Light"/>
                <a:cs typeface="Calibri Light"/>
              </a:rPr>
              <a:t> je </a:t>
            </a:r>
            <a:r>
              <a:rPr lang="en-US" sz="2600" b="0" err="1">
                <a:latin typeface="Calibri Light"/>
                <a:ea typeface="Calibri Light"/>
                <a:cs typeface="Calibri Light"/>
              </a:rPr>
              <a:t>nejlepší</a:t>
            </a:r>
            <a:r>
              <a:rPr lang="en-US" sz="2600" b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600" b="0" err="1">
                <a:latin typeface="Calibri Light"/>
                <a:ea typeface="Calibri Light"/>
                <a:cs typeface="Calibri Light"/>
              </a:rPr>
              <a:t>prevencí</a:t>
            </a:r>
            <a:r>
              <a:rPr lang="en-US" sz="2600" b="0">
                <a:latin typeface="Calibri Light"/>
                <a:ea typeface="Calibri Light"/>
                <a:cs typeface="Calibri Light"/>
              </a:rPr>
              <a:t>.</a:t>
            </a:r>
          </a:p>
          <a:p>
            <a:pPr algn="just"/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21092"/>
      </p:ext>
    </p:extLst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9DE02BB-4891-48E5-9A0C-2FEB5F11BD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565400"/>
            <a:ext cx="8424936" cy="2189163"/>
          </a:xfrm>
        </p:spPr>
        <p:txBody>
          <a:bodyPr/>
          <a:lstStyle/>
          <a:p>
            <a:pPr algn="ctr" eaLnBrk="1" hangingPunct="1"/>
            <a:br>
              <a:rPr lang="cs-CZ" altLang="cs-CZ" sz="36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cs-CZ" altLang="cs-CZ" sz="36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cs-CZ" altLang="cs-CZ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cs-CZ" altLang="cs-CZ" sz="4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9F5BB53-BBCA-A301-DD1C-E12CE49FFC16}"/>
              </a:ext>
            </a:extLst>
          </p:cNvPr>
          <p:cNvSpPr txBox="1"/>
          <p:nvPr/>
        </p:nvSpPr>
        <p:spPr>
          <a:xfrm>
            <a:off x="856969" y="2266651"/>
            <a:ext cx="7502070" cy="3562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cs-CZ" sz="28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cs-CZ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Děkujeme za pozornost.</a:t>
            </a:r>
            <a:endParaRPr lang="cs-CZ" sz="28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cs-CZ" sz="2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sz="16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Ministerstvo zdravotnictví</a:t>
            </a:r>
            <a:endParaRPr lang="cs-CZ" sz="16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Státní zdravotní ústav </a:t>
            </a:r>
            <a:endParaRPr lang="cs-CZ" sz="16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Katedra všeobecného praktického lékařství – Sdružení praktických lékařů</a:t>
            </a:r>
            <a:endParaRPr lang="en-US" sz="16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bg1"/>
                </a:solidFill>
                <a:latin typeface="Calibri Light"/>
                <a:cs typeface="Calibri Light"/>
              </a:rPr>
              <a:t>Česká</a:t>
            </a:r>
            <a:r>
              <a:rPr lang="en-US" sz="1600" b="1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cs-CZ" sz="1600" b="1" dirty="0" err="1">
                <a:solidFill>
                  <a:schemeClr val="bg1"/>
                </a:solidFill>
                <a:latin typeface="Calibri Light"/>
                <a:cs typeface="Calibri Light"/>
              </a:rPr>
              <a:t>va</a:t>
            </a:r>
            <a:r>
              <a:rPr lang="en-US" sz="1600" b="1" dirty="0" err="1">
                <a:solidFill>
                  <a:schemeClr val="bg1"/>
                </a:solidFill>
                <a:latin typeface="Calibri Light"/>
                <a:cs typeface="Calibri Light"/>
              </a:rPr>
              <a:t>kcinologická</a:t>
            </a:r>
            <a:r>
              <a:rPr lang="en-US" sz="1600" b="1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 Light"/>
                <a:cs typeface="Calibri Light"/>
              </a:rPr>
              <a:t>společnost</a:t>
            </a:r>
            <a:r>
              <a:rPr lang="en-US" sz="1600" b="1" dirty="0">
                <a:solidFill>
                  <a:schemeClr val="bg1"/>
                </a:solidFill>
                <a:latin typeface="Calibri Light"/>
                <a:cs typeface="Calibri Light"/>
              </a:rPr>
              <a:t> ČLS JEP</a:t>
            </a:r>
            <a:endParaRPr lang="en-US" sz="1600" b="1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bg1"/>
                </a:solidFill>
                <a:latin typeface="Calibri Light"/>
                <a:cs typeface="Calibri Light"/>
              </a:rPr>
              <a:t>Národní</a:t>
            </a:r>
            <a:r>
              <a:rPr lang="en-US" sz="1600" b="1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 Light"/>
                <a:cs typeface="Calibri Light"/>
              </a:rPr>
              <a:t>institut</a:t>
            </a:r>
            <a:r>
              <a:rPr lang="en-US" sz="1600" b="1" dirty="0">
                <a:solidFill>
                  <a:schemeClr val="bg1"/>
                </a:solidFill>
                <a:latin typeface="Calibri Light"/>
                <a:cs typeface="Calibri Light"/>
              </a:rPr>
              <a:t> pro </a:t>
            </a:r>
            <a:r>
              <a:rPr lang="en-US" sz="1600" b="1" dirty="0" err="1">
                <a:solidFill>
                  <a:schemeClr val="bg1"/>
                </a:solidFill>
                <a:latin typeface="Calibri Light"/>
                <a:cs typeface="Calibri Light"/>
              </a:rPr>
              <a:t>zvládání</a:t>
            </a:r>
            <a:r>
              <a:rPr lang="en-US" sz="1600" b="1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 Light"/>
                <a:cs typeface="Calibri Light"/>
              </a:rPr>
              <a:t>pandemie</a:t>
            </a:r>
            <a:endParaRPr lang="en-US" sz="1800" b="1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9EE6C6-043D-7371-613C-8BC40B4D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468" y="365898"/>
            <a:ext cx="1554332" cy="14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3574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D5692-7E78-1926-BA70-EAA1E7BD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Pertuse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Proč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se </a:t>
            </a:r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opět šíří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13BBA-C25D-E9BB-1A92-585B2D1AE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458685"/>
            <a:ext cx="7641771" cy="452596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Onemocnění se v populaci vždy do určité míry vyskytovalo a vyskytuje. Původce onemocnění, bakterie </a:t>
            </a:r>
            <a:r>
              <a:rPr lang="cs-CZ" sz="1800" b="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Bordetella</a:t>
            </a:r>
            <a:r>
              <a:rPr lang="cs-CZ" sz="1800" b="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800" b="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pertussis</a:t>
            </a:r>
            <a:r>
              <a:rPr lang="cs-CZ" sz="18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cirkuluje v populaci. Nárůst nemocnosti černým kašlem, který pozorujeme i v dalších státech Evropy, je podmíněn několika faktory, z nichž se jako hlavní uplatňují: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 černý kašel je charakteristické periodicky, v 3-5 letých cyklech se opakující zvýšení nemocnosti, které je dáno mírou </a:t>
            </a:r>
            <a:r>
              <a:rPr lang="cs-CZ" sz="1800" b="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promořování</a:t>
            </a:r>
            <a:r>
              <a:rPr lang="cs-CZ" sz="1800" b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populace.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 epidemických letech pozorujeme vyšší míru </a:t>
            </a:r>
            <a:r>
              <a:rPr lang="cs-CZ" sz="1800" b="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promoření</a:t>
            </a:r>
            <a:r>
              <a:rPr lang="cs-CZ" sz="1800" b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populace, která pak, v důsledku navazujícího poklesu nemocnosti opět klesá a v důsledku toho dochází k opětovnému zvýšení počtu případů až do úrovně epidemického výskytu.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 současné vlně nárůstu černého kašle se jistě do určité míry podílí i nízká úroveň sociálních interakcí populace v důsledku restriktivních opatření během pandemie onemocnění covid-19.</a:t>
            </a:r>
            <a:endParaRPr lang="cs-CZ" sz="1800" b="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8588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2A6BD-6676-AADD-288B-9579EE54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Pertuse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nemocnost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ČR (1945-1991)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BF9F274-3601-A693-9E8C-5A494D3D2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218" y="1458686"/>
            <a:ext cx="721752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332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B4932-4759-765C-43C1-38A9516C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0"/>
            <a:ext cx="5077959" cy="105251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b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Pertuse – nemocnost ČR (1992-2024)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7A095B-D3AA-AD20-63C1-6C2BA602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18" y="1829780"/>
            <a:ext cx="7079210" cy="43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90019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738BB-A8A5-7BA5-22E4-120F6689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401" y="0"/>
            <a:ext cx="6794500" cy="1052513"/>
          </a:xfrm>
        </p:spPr>
        <p:txBody>
          <a:bodyPr/>
          <a:lstStyle/>
          <a:p>
            <a:r>
              <a:rPr kumimoji="0" lang="cs-CZ" altLang="cs-CZ" sz="2000" b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Pertuse – hlášené případy celkem/podle týdnů (2024)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C88BADA-B091-51F4-6844-0C21433950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720303"/>
              </p:ext>
            </p:extLst>
          </p:nvPr>
        </p:nvGraphicFramePr>
        <p:xfrm>
          <a:off x="1030401" y="1567544"/>
          <a:ext cx="7083198" cy="425288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31003">
                  <a:extLst>
                    <a:ext uri="{9D8B030D-6E8A-4147-A177-3AD203B41FA5}">
                      <a16:colId xmlns:a16="http://schemas.microsoft.com/office/drawing/2014/main" val="2491890771"/>
                    </a:ext>
                  </a:extLst>
                </a:gridCol>
                <a:gridCol w="1531003">
                  <a:extLst>
                    <a:ext uri="{9D8B030D-6E8A-4147-A177-3AD203B41FA5}">
                      <a16:colId xmlns:a16="http://schemas.microsoft.com/office/drawing/2014/main" val="1856045393"/>
                    </a:ext>
                  </a:extLst>
                </a:gridCol>
                <a:gridCol w="2010596">
                  <a:extLst>
                    <a:ext uri="{9D8B030D-6E8A-4147-A177-3AD203B41FA5}">
                      <a16:colId xmlns:a16="http://schemas.microsoft.com/office/drawing/2014/main" val="4243792454"/>
                    </a:ext>
                  </a:extLst>
                </a:gridCol>
                <a:gridCol w="2010596">
                  <a:extLst>
                    <a:ext uri="{9D8B030D-6E8A-4147-A177-3AD203B41FA5}">
                      <a16:colId xmlns:a16="http://schemas.microsoft.com/office/drawing/2014/main" val="1738018732"/>
                    </a:ext>
                  </a:extLst>
                </a:gridCol>
              </a:tblGrid>
              <a:tr h="64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i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Hlášení v roce 2024</a:t>
                      </a:r>
                      <a:endParaRPr lang="cs-CZ" sz="1600" b="1" i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i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Kalendářní týden</a:t>
                      </a:r>
                      <a:endParaRPr lang="cs-CZ" sz="1600" b="1" i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i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Kumulativní počet         od 1.1.2024</a:t>
                      </a:r>
                      <a:endParaRPr lang="cs-CZ" sz="1600" b="1" i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i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Hlášeno                  poslední týden</a:t>
                      </a:r>
                      <a:endParaRPr lang="cs-CZ" sz="1600" b="1" i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667849"/>
                  </a:ext>
                </a:extLst>
              </a:tr>
              <a:tr h="32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7.1.</a:t>
                      </a:r>
                      <a:endParaRPr lang="cs-CZ" sz="1600" b="0" i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7226170"/>
                  </a:ext>
                </a:extLst>
              </a:tr>
              <a:tr h="32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14.1.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103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41560422"/>
                  </a:ext>
                </a:extLst>
              </a:tr>
              <a:tr h="32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21.1.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215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13785758"/>
                  </a:ext>
                </a:extLst>
              </a:tr>
              <a:tr h="32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28.1. </a:t>
                      </a:r>
                      <a:endParaRPr lang="cs-CZ" sz="1600" b="0" i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</a:t>
                      </a:r>
                      <a:endParaRPr lang="cs-CZ" sz="1600" b="0" i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98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8595317"/>
                  </a:ext>
                </a:extLst>
              </a:tr>
              <a:tr h="32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4.2.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120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8497810"/>
                  </a:ext>
                </a:extLst>
              </a:tr>
              <a:tr h="32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11.2.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615</a:t>
                      </a:r>
                      <a:endParaRPr lang="cs-CZ" sz="1600" b="0" i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182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8259697"/>
                  </a:ext>
                </a:extLst>
              </a:tr>
              <a:tr h="32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18.2.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843</a:t>
                      </a:r>
                      <a:endParaRPr lang="cs-CZ" sz="1600" b="0" i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228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314393"/>
                  </a:ext>
                </a:extLst>
              </a:tr>
              <a:tr h="32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25.2 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1 216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373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9527509"/>
                  </a:ext>
                </a:extLst>
              </a:tr>
              <a:tr h="32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3.3.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1 665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449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5102157"/>
                  </a:ext>
                </a:extLst>
              </a:tr>
              <a:tr h="34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10.3.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2 273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608</a:t>
                      </a:r>
                      <a:endParaRPr lang="cs-CZ" sz="1600" b="0" i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9890825"/>
                  </a:ext>
                </a:extLst>
              </a:tr>
              <a:tr h="34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 13.3.*10:00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11.*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2 750*</a:t>
                      </a:r>
                      <a:endParaRPr lang="cs-CZ" sz="1600" b="0" i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477*</a:t>
                      </a:r>
                      <a:endParaRPr lang="cs-CZ" sz="1600" b="0" i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7755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98678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DB3AA-ED7D-DA25-2AC9-3C0363A0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Pertuse – Jak a kde se nejčastěji šíří</a:t>
            </a: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B2EA4-BAB7-2AEF-D82D-11A53145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Pertuse se snadno přenáší osobním kontaktem vzdušnou cestou, tj. zejména kapénkami, které se tvoří při kašlání, kýchání, smrkání a mluvení. </a:t>
            </a:r>
          </a:p>
          <a:p>
            <a:pPr algn="just"/>
            <a:endParaRPr lang="cs-CZ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cs-CZ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Šíření je zvlášť rychlé v uzavřených dětských kolektivech, zejména v jeslích, ve školkách a školách, v kolektivech adolescentů, mladých dospělých, ale také např. v ubytovnách, vysokoškolských kolejích atd.</a:t>
            </a:r>
          </a:p>
        </p:txBody>
      </p:sp>
    </p:spTree>
    <p:extLst>
      <p:ext uri="{BB962C8B-B14F-4D97-AF65-F5344CB8AC3E}">
        <p14:creationId xmlns:p14="http://schemas.microsoft.com/office/powerpoint/2010/main" val="377365130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FCFD87-F939-078E-E3B7-7E6BE524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Pertuse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nemocnost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podle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věkových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skupin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ČR (2024)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F155E06-92D7-A454-ECD2-3DF50F5CD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630" y="1349828"/>
            <a:ext cx="7703865" cy="488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5749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ECAC6-055C-C998-5F15-077D050E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Pertuse – </a:t>
            </a:r>
            <a:r>
              <a:rPr lang="pl-PL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nemocnost</a:t>
            </a:r>
            <a:r>
              <a:rPr lang="pl-PL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pl-PL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krajích</a:t>
            </a:r>
            <a:r>
              <a:rPr lang="pl-PL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ČR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k </a:t>
            </a:r>
            <a:r>
              <a:rPr kumimoji="0" lang="pl-PL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datu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12. 3. 2024 </a:t>
            </a:r>
            <a:b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lang="pl-PL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(kraje na 100tisíc </a:t>
            </a:r>
            <a:r>
              <a:rPr lang="pl-PL" sz="14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obyvatel</a:t>
            </a:r>
            <a:r>
              <a:rPr lang="pl-PL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4CDE25C-0788-23D6-495F-5F5DBDEE9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340" y="1882266"/>
            <a:ext cx="7670169" cy="445157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B5127E5-850F-5433-3BBC-38E6AB789A54}"/>
              </a:ext>
            </a:extLst>
          </p:cNvPr>
          <p:cNvSpPr txBox="1"/>
          <p:nvPr/>
        </p:nvSpPr>
        <p:spPr>
          <a:xfrm>
            <a:off x="4179235" y="1287342"/>
            <a:ext cx="48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ČR: 2 599 případů, nemocnost 24,8 na 100 000</a:t>
            </a:r>
          </a:p>
        </p:txBody>
      </p:sp>
    </p:spTree>
    <p:extLst>
      <p:ext uri="{BB962C8B-B14F-4D97-AF65-F5344CB8AC3E}">
        <p14:creationId xmlns:p14="http://schemas.microsoft.com/office/powerpoint/2010/main" val="2585627438"/>
      </p:ext>
    </p:extLst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Prezentace CZ">
  <a:themeElements>
    <a:clrScheme name="Prezentace CZ 1">
      <a:dk1>
        <a:srgbClr val="003D61"/>
      </a:dk1>
      <a:lt1>
        <a:srgbClr val="FFFFFF"/>
      </a:lt1>
      <a:dk2>
        <a:srgbClr val="FFFFFF"/>
      </a:dk2>
      <a:lt2>
        <a:srgbClr val="858585"/>
      </a:lt2>
      <a:accent1>
        <a:srgbClr val="FDBB30"/>
      </a:accent1>
      <a:accent2>
        <a:srgbClr val="C2CD23"/>
      </a:accent2>
      <a:accent3>
        <a:srgbClr val="FFFFFF"/>
      </a:accent3>
      <a:accent4>
        <a:srgbClr val="003352"/>
      </a:accent4>
      <a:accent5>
        <a:srgbClr val="FEDAAD"/>
      </a:accent5>
      <a:accent6>
        <a:srgbClr val="B0BA1F"/>
      </a:accent6>
      <a:hlink>
        <a:srgbClr val="003D61"/>
      </a:hlink>
      <a:folHlink>
        <a:srgbClr val="858585"/>
      </a:folHlink>
    </a:clrScheme>
    <a:fontScheme name="Prezentace CZ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 CZ 1">
        <a:dk1>
          <a:srgbClr val="003D61"/>
        </a:dk1>
        <a:lt1>
          <a:srgbClr val="FFFFFF"/>
        </a:lt1>
        <a:dk2>
          <a:srgbClr val="FFFFFF"/>
        </a:dk2>
        <a:lt2>
          <a:srgbClr val="858585"/>
        </a:lt2>
        <a:accent1>
          <a:srgbClr val="FDBB30"/>
        </a:accent1>
        <a:accent2>
          <a:srgbClr val="C2CD23"/>
        </a:accent2>
        <a:accent3>
          <a:srgbClr val="FFFFFF"/>
        </a:accent3>
        <a:accent4>
          <a:srgbClr val="003352"/>
        </a:accent4>
        <a:accent5>
          <a:srgbClr val="FEDAAD"/>
        </a:accent5>
        <a:accent6>
          <a:srgbClr val="B0BA1F"/>
        </a:accent6>
        <a:hlink>
          <a:srgbClr val="003D61"/>
        </a:hlink>
        <a:folHlink>
          <a:srgbClr val="858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A6ECB8027ED14EA7F4217909B41244" ma:contentTypeVersion="5" ma:contentTypeDescription="Vytvoří nový dokument" ma:contentTypeScope="" ma:versionID="46553aadd9ef4c96939ed3fa0604ad6e">
  <xsd:schema xmlns:xsd="http://www.w3.org/2001/XMLSchema" xmlns:xs="http://www.w3.org/2001/XMLSchema" xmlns:p="http://schemas.microsoft.com/office/2006/metadata/properties" xmlns:ns2="84425d0c-addf-400a-87a6-afc0ee9dbf72" xmlns:ns3="00831464-12bf-4283-895c-cf34025d6448" targetNamespace="http://schemas.microsoft.com/office/2006/metadata/properties" ma:root="true" ma:fieldsID="fd5b75d5770e00f532c1c3e8639edbd6" ns2:_="" ns3:_="">
    <xsd:import namespace="84425d0c-addf-400a-87a6-afc0ee9dbf72"/>
    <xsd:import namespace="00831464-12bf-4283-895c-cf34025d64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25d0c-addf-400a-87a6-afc0ee9db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31464-12bf-4283-895c-cf34025d644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6B1936-9C10-44D8-9983-DE073A81679C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00831464-12bf-4283-895c-cf34025d6448"/>
    <ds:schemaRef ds:uri="84425d0c-addf-400a-87a6-afc0ee9dbf72"/>
  </ds:schemaRefs>
</ds:datastoreItem>
</file>

<file path=customXml/itemProps2.xml><?xml version="1.0" encoding="utf-8"?>
<ds:datastoreItem xmlns:ds="http://schemas.openxmlformats.org/officeDocument/2006/customXml" ds:itemID="{7BA6A0EC-8B08-46BB-8EDA-2D4624AFA041}">
  <ds:schemaRefs>
    <ds:schemaRef ds:uri="00831464-12bf-4283-895c-cf34025d6448"/>
    <ds:schemaRef ds:uri="84425d0c-addf-400a-87a6-afc0ee9dbf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1FD85E2-5EA7-425B-BC1C-86D64E9FC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CZ</Template>
  <TotalTime>715</TotalTime>
  <Words>1387</Words>
  <Application>Microsoft Office PowerPoint</Application>
  <PresentationFormat>Předvádění na obrazovce (4:3)</PresentationFormat>
  <Paragraphs>282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Garamond</vt:lpstr>
      <vt:lpstr>GillSans</vt:lpstr>
      <vt:lpstr>Symbol</vt:lpstr>
      <vt:lpstr>Times New Roman</vt:lpstr>
      <vt:lpstr>Wingdings</vt:lpstr>
      <vt:lpstr>Prezentace CZ</vt:lpstr>
      <vt:lpstr>   </vt:lpstr>
      <vt:lpstr>Obsah </vt:lpstr>
      <vt:lpstr>Pertuse – Proč se opět šíří</vt:lpstr>
      <vt:lpstr>Pertuse – nemocnost ČR (1945-1991)</vt:lpstr>
      <vt:lpstr>Pertuse – nemocnost ČR (1992-2024)</vt:lpstr>
      <vt:lpstr>Pertuse – hlášené případy celkem/podle týdnů (2024)</vt:lpstr>
      <vt:lpstr>Pertuse – Jak a kde se nejčastěji šíří</vt:lpstr>
      <vt:lpstr>Pertuse – nemocnost podle věkových skupin ČR (2024)</vt:lpstr>
      <vt:lpstr>Pertuse – nemocnost v krajích ČR k datu 12. 3. 2024  (kraje na 100tisíc obyvatel)</vt:lpstr>
      <vt:lpstr>Pertuse – vývoj ve vybraných státech_1 </vt:lpstr>
      <vt:lpstr>Pertuse – vývoj ve vybraných státech_2 </vt:lpstr>
      <vt:lpstr>DTP – Očkování děti</vt:lpstr>
      <vt:lpstr>DTP – Doporučení MZ k očkování těhotných</vt:lpstr>
      <vt:lpstr>DTP+DTP(Polio) – Dostupnost očkovacích látek</vt:lpstr>
      <vt:lpstr>DTP – Aktuální hlášení o přerušení dodávek očkovacích látek </vt:lpstr>
      <vt:lpstr>Další preventivní opatření – ŠKOLSKÁ ZAŘÍZENÍ Respirační onemocnění (pertuse, záškrt) </vt:lpstr>
      <vt:lpstr>Další preventivní opatření – PRACOVIŠTĚ Respirační onemocnění (pertuse, záškrt)</vt:lpstr>
      <vt:lpstr>Další preventivní opatření – MÍSTA S VĚTŠÍ KUMULACÍ OSOB  Respirační onemocnění (pertuse, záškrt)</vt:lpstr>
      <vt:lpstr>Záškrt – Epidemiologická situace v zemích EU/EHP</vt:lpstr>
      <vt:lpstr>Záškrt – Počet případů Evropa (2000 až 2022) zdroj: data WHO</vt:lpstr>
      <vt:lpstr>Záškrt – nemocnost v letech 1960 – 2024 (k datu 13.3.2024), ČR</vt:lpstr>
      <vt:lpstr>TBC – Epidemiologická situace v ČR (2023)</vt:lpstr>
      <vt:lpstr>TBC – Hlášené případy ČR (2014-2023*)</vt:lpstr>
      <vt:lpstr>TBC – srovnání počtu případů u osob narozených v/mimo ČR</vt:lpstr>
      <vt:lpstr>TBC – Opatření</vt:lpstr>
      <vt:lpstr>Shrnutí</vt:lpstr>
      <vt:lpstr>   </vt:lpstr>
    </vt:vector>
  </TitlesOfParts>
  <Company>Ministerstvo zdravotnictví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gottval</dc:creator>
  <cp:lastModifiedBy>Jagošová Alžběta</cp:lastModifiedBy>
  <cp:revision>20</cp:revision>
  <dcterms:created xsi:type="dcterms:W3CDTF">2011-06-28T13:43:06Z</dcterms:created>
  <dcterms:modified xsi:type="dcterms:W3CDTF">2024-03-14T06:28:36Z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0x010100EBA6ECB8027ED14EA7F4217909B41244</vt:lpwstr>
  </property>
</Properties>
</file>