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ppt/charts/chart20.xml" ContentType="application/vnd.openxmlformats-officedocument.drawingml.chart+xml"/>
  <Override PartName="/ppt/theme/themeOverride20.xml" ContentType="application/vnd.openxmlformats-officedocument.themeOverride+xml"/>
  <Override PartName="/ppt/charts/chart21.xml" ContentType="application/vnd.openxmlformats-officedocument.drawingml.chart+xml"/>
  <Override PartName="/ppt/theme/themeOverride21.xml" ContentType="application/vnd.openxmlformats-officedocument.themeOverride+xml"/>
  <Override PartName="/ppt/charts/chart22.xml" ContentType="application/vnd.openxmlformats-officedocument.drawingml.chart+xml"/>
  <Override PartName="/ppt/theme/themeOverride22.xml" ContentType="application/vnd.openxmlformats-officedocument.themeOverride+xml"/>
  <Override PartName="/ppt/charts/chart23.xml" ContentType="application/vnd.openxmlformats-officedocument.drawingml.chart+xml"/>
  <Override PartName="/ppt/theme/themeOverride23.xml" ContentType="application/vnd.openxmlformats-officedocument.themeOverride+xml"/>
  <Override PartName="/ppt/charts/chart24.xml" ContentType="application/vnd.openxmlformats-officedocument.drawingml.chart+xml"/>
  <Override PartName="/ppt/theme/themeOverride24.xml" ContentType="application/vnd.openxmlformats-officedocument.themeOverride+xml"/>
  <Override PartName="/ppt/charts/chart25.xml" ContentType="application/vnd.openxmlformats-officedocument.drawingml.chart+xml"/>
  <Override PartName="/ppt/theme/themeOverride25.xml" ContentType="application/vnd.openxmlformats-officedocument.themeOverride+xml"/>
  <Override PartName="/ppt/charts/chart26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6.xml" ContentType="application/vnd.openxmlformats-officedocument.themeOverride+xml"/>
  <Override PartName="/ppt/charts/chart27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28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7.xml" ContentType="application/vnd.openxmlformats-officedocument.themeOverride+xml"/>
  <Override PartName="/ppt/charts/chart29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charts/chart30.xml" ContentType="application/vnd.openxmlformats-officedocument.drawingml.chart+xml"/>
  <Override PartName="/ppt/theme/themeOverride28.xml" ContentType="application/vnd.openxmlformats-officedocument.themeOverride+xml"/>
  <Override PartName="/ppt/charts/chart31.xml" ContentType="application/vnd.openxmlformats-officedocument.drawingml.chart+xml"/>
  <Override PartName="/ppt/theme/themeOverride2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87" r:id="rId2"/>
    <p:sldId id="319" r:id="rId3"/>
    <p:sldId id="301" r:id="rId4"/>
    <p:sldId id="298" r:id="rId5"/>
    <p:sldId id="321" r:id="rId6"/>
    <p:sldId id="320" r:id="rId7"/>
    <p:sldId id="322" r:id="rId8"/>
    <p:sldId id="300" r:id="rId9"/>
    <p:sldId id="306" r:id="rId10"/>
    <p:sldId id="342" r:id="rId11"/>
    <p:sldId id="305" r:id="rId12"/>
    <p:sldId id="304" r:id="rId13"/>
    <p:sldId id="323" r:id="rId14"/>
    <p:sldId id="331" r:id="rId15"/>
    <p:sldId id="324" r:id="rId16"/>
    <p:sldId id="307" r:id="rId17"/>
    <p:sldId id="308" r:id="rId18"/>
    <p:sldId id="325" r:id="rId19"/>
    <p:sldId id="341" r:id="rId20"/>
    <p:sldId id="332" r:id="rId21"/>
    <p:sldId id="311" r:id="rId22"/>
    <p:sldId id="326" r:id="rId23"/>
    <p:sldId id="315" r:id="rId24"/>
    <p:sldId id="313" r:id="rId25"/>
    <p:sldId id="330" r:id="rId26"/>
    <p:sldId id="344" r:id="rId27"/>
    <p:sldId id="329" r:id="rId28"/>
    <p:sldId id="328" r:id="rId29"/>
    <p:sldId id="333" r:id="rId30"/>
    <p:sldId id="337" r:id="rId31"/>
    <p:sldId id="338" r:id="rId32"/>
    <p:sldId id="339" r:id="rId33"/>
    <p:sldId id="340" r:id="rId34"/>
    <p:sldId id="335" r:id="rId35"/>
    <p:sldId id="318" r:id="rId36"/>
    <p:sldId id="317" r:id="rId37"/>
    <p:sldId id="293" r:id="rId3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roslava.skyvova@szud.local" initials="m" lastIdx="0" clrIdx="0">
    <p:extLst>
      <p:ext uri="{19B8F6BF-5375-455C-9EA6-DF929625EA0E}">
        <p15:presenceInfo xmlns:p15="http://schemas.microsoft.com/office/powerpoint/2012/main" userId="S-1-5-21-982634406-1028771365-1256149479-20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62A7"/>
    <a:srgbClr val="2E6EBC"/>
    <a:srgbClr val="C9D2DD"/>
    <a:srgbClr val="A1B0C3"/>
    <a:srgbClr val="6B82A1"/>
    <a:srgbClr val="3D4C61"/>
    <a:srgbClr val="949494"/>
    <a:srgbClr val="5899D4"/>
    <a:srgbClr val="75B549"/>
    <a:srgbClr val="F09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6837" autoAdjust="0"/>
  </p:normalViewPr>
  <p:slideViewPr>
    <p:cSldViewPr snapToGrid="0">
      <p:cViewPr varScale="1">
        <p:scale>
          <a:sx n="118" d="100"/>
          <a:sy n="118" d="100"/>
        </p:scale>
        <p:origin x="11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353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List_aplikace_Microsoft_Excel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iroslava.skyvova\Desktop\U&#382;&#237;v&#225;n&#237;%20tab&#225;ku%202023\Grafy\Grafy%20NAUTA%202023.xls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iroslava.skyvova\Desktop\U&#382;&#237;v&#225;n&#237;%20tab&#225;ku%202023\Grafy\Grafy%20NAUTA%202023.xls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iroslava.skyvova\Desktop\U&#382;&#237;v&#225;n&#237;%20tab&#225;ku%202023\Grafy\Grafy%20NAUTA%202023.xls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iroslava.skyvova\Desktop\U&#382;&#237;v&#225;n&#237;%20tab&#225;ku%202023\Grafy\Grafy%20NAUTA%202023.xls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iroslava.skyvova\Desktop\U&#382;&#237;v&#225;n&#237;%20tab&#225;ku%202023\Grafy\Grafy%20NAUTA%202023.xls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iroslava.skyvova\Desktop\U&#382;&#237;v&#225;n&#237;%20tab&#225;ku%202023\Grafy\Grafy%20NAUTA%202023.xls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iroslava.skyvova\Desktop\U&#382;&#237;v&#225;n&#237;%20tab&#225;ku%202023\Grafy\Grafy%20NAUTA%202023.xls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iroslava.skyvova\Desktop\U&#382;&#237;v&#225;n&#237;%20tab&#225;ku%202023\Grafy\Grafy%20NAUTA%202023.xls" TargetMode="External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iroslava.skyvova\Desktop\U&#382;&#237;v&#225;n&#237;%20tab&#225;ku%202023\Grafy\Grafy%20NAUTA%202023.xls" TargetMode="External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iroslava.skyvova\Desktop\U&#382;&#237;v&#225;n&#237;%20tab&#225;ku%202023\Grafy\Grafy%20NAUTA%202023.xls" TargetMode="External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List_aplikace_Microsoft_Excel1.xlsx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iroslava.skyvova\Desktop\U&#382;&#237;v&#225;n&#237;%20tab&#225;ku%202023\Grafy\Grafy%20NAUTA%202023.xls" TargetMode="External"/><Relationship Id="rId1" Type="http://schemas.openxmlformats.org/officeDocument/2006/relationships/themeOverride" Target="../theme/themeOverride20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iroslava.skyvova\Desktop\U&#382;&#237;v&#225;n&#237;%20tab&#225;ku%202023\Grafy\Grafy%20NAUTA%202023.xls" TargetMode="External"/><Relationship Id="rId1" Type="http://schemas.openxmlformats.org/officeDocument/2006/relationships/themeOverride" Target="../theme/themeOverride21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iroslava.skyvova\Desktop\U&#382;&#237;v&#225;n&#237;%20tab&#225;ku%202023\Grafy\Grafy%20NAUTA%202023.xls" TargetMode="External"/><Relationship Id="rId1" Type="http://schemas.openxmlformats.org/officeDocument/2006/relationships/themeOverride" Target="../theme/themeOverride22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iroslava.skyvova\Desktop\U&#382;&#237;v&#225;n&#237;%20tab&#225;ku%202023\Grafy\Grafy%20NAUTA%202023.xls" TargetMode="External"/><Relationship Id="rId1" Type="http://schemas.openxmlformats.org/officeDocument/2006/relationships/themeOverride" Target="../theme/themeOverride23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iroslava.skyvova\Desktop\U&#382;&#237;v&#225;n&#237;%20tab&#225;ku%202023\Grafy\Grafy%20NAUTA%202023.xls" TargetMode="External"/><Relationship Id="rId1" Type="http://schemas.openxmlformats.org/officeDocument/2006/relationships/themeOverride" Target="../theme/themeOverride24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iroslava.skyvova\Desktop\U&#382;&#237;v&#225;n&#237;%20tab&#225;ku%202023\Grafy\Grafy%20NAUTA%202023.xls" TargetMode="External"/><Relationship Id="rId1" Type="http://schemas.openxmlformats.org/officeDocument/2006/relationships/themeOverride" Target="../theme/themeOverrid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6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OBCANE23\Grafy%20alk.%202023%20_obc.xlsx" TargetMode="Externa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OBCANE23\Grafy%20alk.%202023%20_obc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7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miroslava.skyvova\Desktop\U&#382;&#237;v&#225;n&#237;%20tab&#225;ku%202023\Grafy%20Cs&#233;my\Grafy%20alk.%202023%20_obc%20(2).xlsx" TargetMode="Externa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OBCANE23\Grafy%20alk.%202023%20_obc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iroslava.skyvova\Desktop\U&#382;&#237;v&#225;n&#237;%20tab&#225;ku%202023\Grafy\Grafy%20NAUTA%202023.xls" TargetMode="External"/><Relationship Id="rId1" Type="http://schemas.openxmlformats.org/officeDocument/2006/relationships/themeOverride" Target="../theme/themeOverride3.xm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iroslava.skyvova\Desktop\U&#382;&#237;v&#225;n&#237;%20tab&#225;ku%202023\Tiskovka\Se&#353;it1.xlsx" TargetMode="External"/><Relationship Id="rId1" Type="http://schemas.openxmlformats.org/officeDocument/2006/relationships/themeOverride" Target="../theme/themeOverride28.xm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iroslava.skyvova\Desktop\U&#382;&#237;v&#225;n&#237;%20tab&#225;ku%202023\Grafy\Grafy%20NAUTA%202023.xls" TargetMode="External"/><Relationship Id="rId1" Type="http://schemas.openxmlformats.org/officeDocument/2006/relationships/themeOverride" Target="../theme/themeOverride29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List_aplikace_Microsoft_Excel2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iroslava.skyvova\Desktop\U&#382;&#237;v&#225;n&#237;%20tab&#225;ku%202023\Grafy\Grafy%20NAUTA%202023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iroslava.skyvova\Desktop\U&#382;&#237;v&#225;n&#237;%20tab&#225;ku%202023\Grafy\Grafy%20NAUTA%202023.xls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iroslava.skyvova\Desktop\U&#382;&#237;v&#225;n&#237;%20tab&#225;ku%202023\Grafy\Grafy%20NAUTA%202023.xls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iroslava.skyvova\Desktop\U&#382;&#237;v&#225;n&#237;%20tab&#225;ku%202023\Grafy\Grafy%20NAUTA%202023.xls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iroslava.skyvova\Desktop\U&#382;&#237;v&#225;n&#237;%20tab&#225;ku%202023\Grafy\Grafy%20NAUTA%202023.xls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7996170670512663E-2"/>
          <c:y val="5.1431395597475546E-2"/>
          <c:w val="0.89017041989201962"/>
          <c:h val="0.836202303377909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List1!$B$2</c:f>
              <c:strCache>
                <c:ptCount val="1"/>
                <c:pt idx="0">
                  <c:v>Celkem (denní a příležitostní)</c:v>
                </c:pt>
              </c:strCache>
            </c:strRef>
          </c:tx>
          <c:spPr>
            <a:solidFill>
              <a:srgbClr val="6B82A1"/>
            </a:solidFill>
            <a:ln w="9525" cap="rnd">
              <a:solidFill>
                <a:sysClr val="windowText" lastClr="000000"/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6.63074465409929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FBB-4BD7-B2B7-46D13A0D66BC}"/>
                </c:ext>
              </c:extLst>
            </c:dLbl>
            <c:dLbl>
              <c:idx val="4"/>
              <c:layout>
                <c:manualLayout>
                  <c:x val="-6.0910543437031911E-17"/>
                  <c:y val="6.63074465409929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433-488F-852E-90E7DD32EAA1}"/>
                </c:ext>
              </c:extLst>
            </c:dLbl>
            <c:dLbl>
              <c:idx val="6"/>
              <c:layout>
                <c:manualLayout>
                  <c:x val="-8.3060791473855533E-4"/>
                  <c:y val="5.1399874054971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146876070552225E-2"/>
                      <c:h val="3.942004125558301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A7A-4F0B-A892-F0EF8CC05855}"/>
                </c:ext>
              </c:extLst>
            </c:dLbl>
            <c:dLbl>
              <c:idx val="11"/>
              <c:layout>
                <c:manualLayout>
                  <c:x val="0"/>
                  <c:y val="4.53950202078962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433-488F-852E-90E7DD32EAA1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 algn="ctr">
                  <a:defRPr sz="800" b="1" i="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trendline>
            <c:spPr>
              <a:ln w="19050">
                <a:solidFill>
                  <a:srgbClr val="6B82A1"/>
                </a:solidFill>
                <a:prstDash val="dash"/>
              </a:ln>
            </c:spPr>
            <c:trendlineType val="linear"/>
            <c:dispRSqr val="0"/>
            <c:dispEq val="0"/>
          </c:trendline>
          <c:cat>
            <c:numRef>
              <c:f>List1!$A$3:$A$14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List1!$B$3:$B$14</c:f>
              <c:numCache>
                <c:formatCode>General</c:formatCode>
                <c:ptCount val="12"/>
                <c:pt idx="0">
                  <c:v>31.3</c:v>
                </c:pt>
                <c:pt idx="1">
                  <c:v>29.9</c:v>
                </c:pt>
                <c:pt idx="2">
                  <c:v>31.4</c:v>
                </c:pt>
                <c:pt idx="3">
                  <c:v>24.1</c:v>
                </c:pt>
                <c:pt idx="4">
                  <c:v>28.6</c:v>
                </c:pt>
                <c:pt idx="5">
                  <c:v>25.2</c:v>
                </c:pt>
                <c:pt idx="6">
                  <c:v>28.5</c:v>
                </c:pt>
                <c:pt idx="7">
                  <c:v>24.9</c:v>
                </c:pt>
                <c:pt idx="8">
                  <c:v>23.1</c:v>
                </c:pt>
                <c:pt idx="9">
                  <c:v>24.4</c:v>
                </c:pt>
                <c:pt idx="10">
                  <c:v>24.4</c:v>
                </c:pt>
                <c:pt idx="11">
                  <c:v>24.6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73-407C-A6FF-CBFCBF331841}"/>
            </c:ext>
          </c:extLst>
        </c:ser>
        <c:ser>
          <c:idx val="1"/>
          <c:order val="1"/>
          <c:tx>
            <c:strRef>
              <c:f>List1!$C$2</c:f>
              <c:strCache>
                <c:ptCount val="1"/>
                <c:pt idx="0">
                  <c:v>Denní</c:v>
                </c:pt>
              </c:strCache>
            </c:strRef>
          </c:tx>
          <c:spPr>
            <a:solidFill>
              <a:srgbClr val="C5CDD9"/>
            </a:solidFill>
            <a:ln w="9525">
              <a:solidFill>
                <a:sysClr val="windowText" lastClr="000000"/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373-407C-A6FF-CBFCBF331841}"/>
              </c:ext>
            </c:extLst>
          </c:dPt>
          <c:dLbls>
            <c:dLbl>
              <c:idx val="2"/>
              <c:layout>
                <c:manualLayout>
                  <c:x val="-3.0455271718515955E-17"/>
                  <c:y val="4.99061293168928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A7A-4F0B-A892-F0EF8CC05855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 sz="800" b="1" i="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trendline>
            <c:spPr>
              <a:ln w="19050">
                <a:solidFill>
                  <a:srgbClr val="A1C6E7"/>
                </a:solidFill>
                <a:prstDash val="dash"/>
              </a:ln>
            </c:spPr>
            <c:trendlineType val="linear"/>
            <c:dispRSqr val="0"/>
            <c:dispEq val="0"/>
          </c:trendline>
          <c:cat>
            <c:numRef>
              <c:f>List1!$A$3:$A$14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List1!$C$3:$C$14</c:f>
              <c:numCache>
                <c:formatCode>General</c:formatCode>
                <c:ptCount val="12"/>
                <c:pt idx="0">
                  <c:v>23.1</c:v>
                </c:pt>
                <c:pt idx="1">
                  <c:v>22.2</c:v>
                </c:pt>
                <c:pt idx="2">
                  <c:v>23.5</c:v>
                </c:pt>
                <c:pt idx="3">
                  <c:v>18.2</c:v>
                </c:pt>
                <c:pt idx="4">
                  <c:v>19.600000000000001</c:v>
                </c:pt>
                <c:pt idx="5">
                  <c:v>18.399999999999999</c:v>
                </c:pt>
                <c:pt idx="6">
                  <c:v>21.1</c:v>
                </c:pt>
                <c:pt idx="7">
                  <c:v>18.100000000000001</c:v>
                </c:pt>
                <c:pt idx="8">
                  <c:v>16.600000000000001</c:v>
                </c:pt>
                <c:pt idx="9">
                  <c:v>17.600000000000001</c:v>
                </c:pt>
                <c:pt idx="10">
                  <c:v>16.2</c:v>
                </c:pt>
                <c:pt idx="11">
                  <c:v>15.9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73-407C-A6FF-CBFCBF331841}"/>
            </c:ext>
          </c:extLst>
        </c:ser>
        <c:ser>
          <c:idx val="2"/>
          <c:order val="2"/>
          <c:tx>
            <c:strRef>
              <c:f>List1!$D$2</c:f>
              <c:strCache>
                <c:ptCount val="1"/>
                <c:pt idx="0">
                  <c:v>Příležitostní</c:v>
                </c:pt>
              </c:strCache>
            </c:strRef>
          </c:tx>
          <c:spPr>
            <a:solidFill>
              <a:srgbClr val="7CAFDE"/>
            </a:solidFill>
            <a:ln w="9525" cap="rnd">
              <a:solidFill>
                <a:sysClr val="windowText" lastClr="000000"/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-1.5227635859257978E-17"/>
                  <c:y val="5.43574886363661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433-488F-852E-90E7DD32EAA1}"/>
                </c:ext>
              </c:extLst>
            </c:dLbl>
            <c:dLbl>
              <c:idx val="4"/>
              <c:layout>
                <c:manualLayout>
                  <c:x val="0"/>
                  <c:y val="4.83825096840529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433-488F-852E-90E7DD32EA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800" b="1" i="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trendline>
            <c:spPr>
              <a:ln w="19050">
                <a:solidFill>
                  <a:srgbClr val="5B9BD5"/>
                </a:solidFill>
                <a:prstDash val="dash"/>
              </a:ln>
            </c:spPr>
            <c:trendlineType val="linear"/>
            <c:dispRSqr val="0"/>
            <c:dispEq val="0"/>
          </c:trendline>
          <c:cat>
            <c:numRef>
              <c:f>List1!$A$3:$A$14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List1!$D$3:$D$14</c:f>
              <c:numCache>
                <c:formatCode>0.0</c:formatCode>
                <c:ptCount val="12"/>
                <c:pt idx="0">
                  <c:v>8.1999999999999993</c:v>
                </c:pt>
                <c:pt idx="1">
                  <c:v>7.7</c:v>
                </c:pt>
                <c:pt idx="2">
                  <c:v>8</c:v>
                </c:pt>
                <c:pt idx="3">
                  <c:v>5.9</c:v>
                </c:pt>
                <c:pt idx="4">
                  <c:v>9</c:v>
                </c:pt>
                <c:pt idx="5">
                  <c:v>6.8</c:v>
                </c:pt>
                <c:pt idx="6">
                  <c:v>7.4</c:v>
                </c:pt>
                <c:pt idx="7">
                  <c:v>6.8</c:v>
                </c:pt>
                <c:pt idx="8">
                  <c:v>6.5</c:v>
                </c:pt>
                <c:pt idx="9">
                  <c:v>6.9</c:v>
                </c:pt>
                <c:pt idx="10">
                  <c:v>8.1999999999999993</c:v>
                </c:pt>
                <c:pt idx="11">
                  <c:v>8.6999999999999993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73-407C-A6FF-CBFCBF3318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4"/>
        <c:overlap val="75"/>
        <c:axId val="333349960"/>
        <c:axId val="1"/>
      </c:barChart>
      <c:catAx>
        <c:axId val="333349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b="1"/>
            </a:pPr>
            <a:endParaRPr lang="cs-CZ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35"/>
          <c:min val="0"/>
        </c:scaling>
        <c:delete val="0"/>
        <c:axPos val="l"/>
        <c:majorGridlines>
          <c:spPr>
            <a:ln w="3175" cap="flat" cmpd="sng" algn="ctr">
              <a:solidFill>
                <a:srgbClr val="E7E6E6">
                  <a:lumMod val="90000"/>
                </a:srgbClr>
              </a:solidFill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 sz="1000"/>
                </a:pPr>
                <a:r>
                  <a:rPr lang="cs-CZ" sz="1000"/>
                  <a:t>%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b="1"/>
            </a:pPr>
            <a:endParaRPr lang="cs-CZ"/>
          </a:p>
        </c:txPr>
        <c:crossAx val="333349960"/>
        <c:crosses val="autoZero"/>
        <c:crossBetween val="between"/>
        <c:majorUnit val="5"/>
      </c:valAx>
      <c:spPr>
        <a:gradFill flip="none" rotWithShape="1">
          <a:gsLst>
            <a:gs pos="0">
              <a:srgbClr val="A5A5A5">
                <a:lumMod val="5000"/>
                <a:lumOff val="95000"/>
              </a:srgbClr>
            </a:gs>
            <a:gs pos="74000">
              <a:srgbClr val="A5A5A5">
                <a:lumMod val="45000"/>
                <a:lumOff val="55000"/>
              </a:srgbClr>
            </a:gs>
            <a:gs pos="83000">
              <a:srgbClr val="A5A5A5">
                <a:lumMod val="45000"/>
                <a:lumOff val="55000"/>
              </a:srgbClr>
            </a:gs>
            <a:gs pos="100000">
              <a:srgbClr val="A5A5A5">
                <a:lumMod val="30000"/>
                <a:lumOff val="70000"/>
              </a:srgbClr>
            </a:gs>
          </a:gsLst>
          <a:lin ang="5400000" scaled="1"/>
          <a:tileRect/>
        </a:gradFill>
        <a:ln w="12700">
          <a:solidFill>
            <a:srgbClr val="808080">
              <a:alpha val="97000"/>
            </a:srgbClr>
          </a:solidFill>
          <a:prstDash val="solid"/>
        </a:ln>
      </c:spPr>
    </c:plotArea>
    <c:legend>
      <c:legendPos val="r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34129799494407215"/>
          <c:y val="7.1661404058892597E-2"/>
          <c:w val="0.60822285813357824"/>
          <c:h val="9.6724901901754701E-2"/>
        </c:manualLayout>
      </c:layout>
      <c:overlay val="0"/>
      <c:txPr>
        <a:bodyPr/>
        <a:lstStyle/>
        <a:p>
          <a:pPr>
            <a:defRPr b="1"/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6350" cap="flat" cmpd="sng" algn="ctr">
      <a:solidFill>
        <a:sysClr val="windowText" lastClr="000000"/>
      </a:solidFill>
      <a:round/>
    </a:ln>
    <a:effectLst/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cs-CZ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7996170670512663E-2"/>
          <c:y val="7.2343746931882891E-2"/>
          <c:w val="0.89017041989201962"/>
          <c:h val="0.804158677456439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List1!$B$213</c:f>
              <c:strCache>
                <c:ptCount val="1"/>
                <c:pt idx="0">
                  <c:v>Současný/á kuřák/kuřačka KC</c:v>
                </c:pt>
              </c:strCache>
            </c:strRef>
          </c:tx>
          <c:spPr>
            <a:solidFill>
              <a:srgbClr val="8EBAE2"/>
            </a:solidFill>
            <a:ln w="9525" cap="rnd">
              <a:solidFill>
                <a:sysClr val="window" lastClr="FFFFFF">
                  <a:lumMod val="50000"/>
                </a:sys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 i="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trendline>
            <c:spPr>
              <a:ln w="19050">
                <a:solidFill>
                  <a:srgbClr val="5B9BD5">
                    <a:lumMod val="75000"/>
                  </a:srgbClr>
                </a:solidFill>
                <a:prstDash val="dash"/>
              </a:ln>
            </c:spPr>
            <c:trendlineType val="linear"/>
            <c:dispRSqr val="0"/>
            <c:dispEq val="0"/>
          </c:trendline>
          <c:cat>
            <c:numRef>
              <c:f>List1!$A$214:$A$220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List1!$B$214:$B$220</c:f>
              <c:numCache>
                <c:formatCode>General</c:formatCode>
                <c:ptCount val="7"/>
                <c:pt idx="0">
                  <c:v>56.3</c:v>
                </c:pt>
                <c:pt idx="1">
                  <c:v>58.8</c:v>
                </c:pt>
                <c:pt idx="2">
                  <c:v>45.7</c:v>
                </c:pt>
                <c:pt idx="3">
                  <c:v>41.4</c:v>
                </c:pt>
                <c:pt idx="4">
                  <c:v>52.5</c:v>
                </c:pt>
                <c:pt idx="5">
                  <c:v>34.5</c:v>
                </c:pt>
                <c:pt idx="6" formatCode="0.0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CA-4E56-883A-EE3550198814}"/>
            </c:ext>
          </c:extLst>
        </c:ser>
        <c:ser>
          <c:idx val="1"/>
          <c:order val="1"/>
          <c:tx>
            <c:strRef>
              <c:f>List1!$C$213</c:f>
              <c:strCache>
                <c:ptCount val="1"/>
                <c:pt idx="0">
                  <c:v>Bývalý/á kuřák/kuřačka KC</c:v>
                </c:pt>
              </c:strCache>
            </c:strRef>
          </c:tx>
          <c:spPr>
            <a:solidFill>
              <a:srgbClr val="A6D08A"/>
            </a:solidFill>
            <a:ln w="9525">
              <a:solidFill>
                <a:sysClr val="window" lastClr="FFFFFF">
                  <a:lumMod val="50000"/>
                </a:sysClr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2ACA-4E56-883A-EE3550198814}"/>
              </c:ext>
            </c:extLst>
          </c:dPt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37,0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821-4257-8B9D-C0A522470E6E}"/>
                </c:ext>
              </c:extLst>
            </c:dLbl>
            <c:dLbl>
              <c:idx val="5"/>
              <c:layout>
                <c:manualLayout>
                  <c:x val="0"/>
                  <c:y val="5.03811958408942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6B3-4C80-BCEB-96BC0C71B0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 i="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trendline>
            <c:spPr>
              <a:ln w="19050">
                <a:solidFill>
                  <a:srgbClr val="70AD47">
                    <a:lumMod val="75000"/>
                  </a:srgbClr>
                </a:solidFill>
                <a:prstDash val="dash"/>
              </a:ln>
            </c:spPr>
            <c:trendlineType val="linear"/>
            <c:dispRSqr val="0"/>
            <c:dispEq val="0"/>
          </c:trendline>
          <c:cat>
            <c:numRef>
              <c:f>List1!$A$214:$A$220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List1!$C$214:$C$220</c:f>
              <c:numCache>
                <c:formatCode>General</c:formatCode>
                <c:ptCount val="7"/>
                <c:pt idx="0">
                  <c:v>21.5</c:v>
                </c:pt>
                <c:pt idx="1">
                  <c:v>24.5</c:v>
                </c:pt>
                <c:pt idx="2">
                  <c:v>37</c:v>
                </c:pt>
                <c:pt idx="3">
                  <c:v>24.8</c:v>
                </c:pt>
                <c:pt idx="4">
                  <c:v>19.3</c:v>
                </c:pt>
                <c:pt idx="5">
                  <c:v>27.7</c:v>
                </c:pt>
                <c:pt idx="6" formatCode="0.0">
                  <c:v>20.8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CA-4E56-883A-EE3550198814}"/>
            </c:ext>
          </c:extLst>
        </c:ser>
        <c:ser>
          <c:idx val="2"/>
          <c:order val="2"/>
          <c:tx>
            <c:strRef>
              <c:f>List1!$D$213</c:f>
              <c:strCache>
                <c:ptCount val="1"/>
                <c:pt idx="0">
                  <c:v>Před užíváním EC nekouřil/a</c:v>
                </c:pt>
              </c:strCache>
            </c:strRef>
          </c:tx>
          <c:spPr>
            <a:solidFill>
              <a:srgbClr val="F4AF80"/>
            </a:solidFill>
            <a:ln w="9525">
              <a:solidFill>
                <a:sysClr val="window" lastClr="FFFFFF">
                  <a:lumMod val="50000"/>
                </a:sysClr>
              </a:solidFill>
              <a:prstDash val="solid"/>
            </a:ln>
          </c:spPr>
          <c:invertIfNegative val="0"/>
          <c:dLbls>
            <c:dLbl>
              <c:idx val="4"/>
              <c:layout>
                <c:manualLayout>
                  <c:x val="0"/>
                  <c:y val="5.03811958408941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6B3-4C80-BCEB-96BC0C71B0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 i="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trendline>
            <c:spPr>
              <a:ln w="19050">
                <a:solidFill>
                  <a:srgbClr val="ED7D31"/>
                </a:solidFill>
                <a:prstDash val="dash"/>
              </a:ln>
            </c:spPr>
            <c:trendlineType val="linear"/>
            <c:dispRSqr val="0"/>
            <c:dispEq val="0"/>
          </c:trendline>
          <c:cat>
            <c:numRef>
              <c:f>List1!$A$214:$A$220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List1!$D$214:$D$220</c:f>
              <c:numCache>
                <c:formatCode>General</c:formatCode>
                <c:ptCount val="7"/>
                <c:pt idx="0">
                  <c:v>22.2</c:v>
                </c:pt>
                <c:pt idx="1">
                  <c:v>16.7</c:v>
                </c:pt>
                <c:pt idx="2">
                  <c:v>17.3</c:v>
                </c:pt>
                <c:pt idx="3">
                  <c:v>33.799999999999997</c:v>
                </c:pt>
                <c:pt idx="4">
                  <c:v>28.2</c:v>
                </c:pt>
                <c:pt idx="5">
                  <c:v>37.9</c:v>
                </c:pt>
                <c:pt idx="6" formatCode="0.0">
                  <c:v>30.2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ACA-4E56-883A-EE35501988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8"/>
        <c:axId val="333350944"/>
        <c:axId val="1"/>
      </c:barChart>
      <c:catAx>
        <c:axId val="333350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b="1"/>
            </a:pPr>
            <a:endParaRPr lang="cs-CZ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80"/>
          <c:min val="0"/>
        </c:scaling>
        <c:delete val="0"/>
        <c:axPos val="l"/>
        <c:majorGridlines>
          <c:spPr>
            <a:ln w="3175" cap="flat" cmpd="sng" algn="ctr">
              <a:solidFill>
                <a:srgbClr val="E7E6E6">
                  <a:lumMod val="90000"/>
                </a:srgbClr>
              </a:solidFill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 sz="1000"/>
                </a:pPr>
                <a:r>
                  <a:rPr lang="cs-CZ" sz="1000"/>
                  <a:t>%</a:t>
                </a:r>
              </a:p>
            </c:rich>
          </c:tx>
          <c:layout>
            <c:manualLayout>
              <c:xMode val="edge"/>
              <c:yMode val="edge"/>
              <c:x val="9.6780757038894948E-3"/>
              <c:y val="0.446006237482902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b="1"/>
            </a:pPr>
            <a:endParaRPr lang="cs-CZ"/>
          </a:p>
        </c:txPr>
        <c:crossAx val="333350944"/>
        <c:crosses val="autoZero"/>
        <c:crossBetween val="between"/>
        <c:majorUnit val="10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9.3471230415880471E-2"/>
          <c:y val="8.5115609113728757E-2"/>
          <c:w val="0.86335064787186167"/>
          <c:h val="0.10384173688122969"/>
        </c:manualLayout>
      </c:layout>
      <c:overlay val="0"/>
      <c:txPr>
        <a:bodyPr/>
        <a:lstStyle/>
        <a:p>
          <a:pPr>
            <a:defRPr b="1"/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6350" cap="flat" cmpd="sng" algn="ctr">
      <a:solidFill>
        <a:sysClr val="windowText" lastClr="000000"/>
      </a:solidFill>
      <a:round/>
    </a:ln>
    <a:effectLst/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cs-CZ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021828521434821"/>
          <c:y val="7.2343746931882891E-2"/>
          <c:w val="0.86794816272965891"/>
          <c:h val="0.804158677456439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List1!$J$228</c:f>
              <c:strCache>
                <c:ptCount val="1"/>
                <c:pt idx="0">
                  <c:v>EC s nikotinem</c:v>
                </c:pt>
              </c:strCache>
            </c:strRef>
          </c:tx>
          <c:spPr>
            <a:solidFill>
              <a:srgbClr val="8EBAE2"/>
            </a:solidFill>
            <a:ln w="9525" cap="rnd">
              <a:solidFill>
                <a:sysClr val="windowText" lastClr="000000"/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trendline>
            <c:spPr>
              <a:ln w="19050">
                <a:solidFill>
                  <a:srgbClr val="5B9BD5">
                    <a:lumMod val="75000"/>
                  </a:srgbClr>
                </a:solidFill>
                <a:prstDash val="dash"/>
              </a:ln>
            </c:spPr>
            <c:trendlineType val="linear"/>
            <c:dispRSqr val="0"/>
            <c:dispEq val="0"/>
          </c:trendline>
          <c:cat>
            <c:numRef>
              <c:f>List1!$I$229:$I$233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List1!$J$229:$J$233</c:f>
              <c:numCache>
                <c:formatCode>0.0</c:formatCode>
                <c:ptCount val="5"/>
                <c:pt idx="0">
                  <c:v>53.5</c:v>
                </c:pt>
                <c:pt idx="1">
                  <c:v>45.1</c:v>
                </c:pt>
                <c:pt idx="2">
                  <c:v>58</c:v>
                </c:pt>
                <c:pt idx="3">
                  <c:v>63.4</c:v>
                </c:pt>
                <c:pt idx="4">
                  <c:v>78.7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42-4A43-AD4C-9D06D96CC160}"/>
            </c:ext>
          </c:extLst>
        </c:ser>
        <c:ser>
          <c:idx val="1"/>
          <c:order val="1"/>
          <c:tx>
            <c:strRef>
              <c:f>List1!$K$228</c:f>
              <c:strCache>
                <c:ptCount val="1"/>
                <c:pt idx="0">
                  <c:v>EC bez nikotinu</c:v>
                </c:pt>
              </c:strCache>
            </c:strRef>
          </c:tx>
          <c:spPr>
            <a:solidFill>
              <a:srgbClr val="A6D08A"/>
            </a:solidFill>
            <a:ln w="9525">
              <a:solidFill>
                <a:sysClr val="windowText" lastClr="000000"/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542-4A43-AD4C-9D06D96CC16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trendline>
            <c:spPr>
              <a:ln w="19050">
                <a:solidFill>
                  <a:srgbClr val="70AD47">
                    <a:lumMod val="75000"/>
                  </a:srgbClr>
                </a:solidFill>
                <a:prstDash val="dash"/>
              </a:ln>
            </c:spPr>
            <c:trendlineType val="linear"/>
            <c:dispRSqr val="0"/>
            <c:dispEq val="0"/>
          </c:trendline>
          <c:cat>
            <c:numRef>
              <c:f>List1!$I$229:$I$233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List1!$K$229:$K$233</c:f>
              <c:numCache>
                <c:formatCode>0.0</c:formatCode>
                <c:ptCount val="5"/>
                <c:pt idx="0">
                  <c:v>26.8</c:v>
                </c:pt>
                <c:pt idx="1">
                  <c:v>24.1</c:v>
                </c:pt>
                <c:pt idx="2">
                  <c:v>25.4</c:v>
                </c:pt>
                <c:pt idx="3">
                  <c:v>12.8</c:v>
                </c:pt>
                <c:pt idx="4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42-4A43-AD4C-9D06D96CC160}"/>
            </c:ext>
          </c:extLst>
        </c:ser>
        <c:ser>
          <c:idx val="2"/>
          <c:order val="2"/>
          <c:tx>
            <c:strRef>
              <c:f>List1!$L$228</c:f>
              <c:strCache>
                <c:ptCount val="1"/>
                <c:pt idx="0">
                  <c:v>EC občas obsahující nikotin</c:v>
                </c:pt>
              </c:strCache>
            </c:strRef>
          </c:tx>
          <c:spPr>
            <a:solidFill>
              <a:srgbClr val="F4AF80"/>
            </a:solidFill>
            <a:ln w="9525">
              <a:solidFill>
                <a:sysClr val="windowText" lastClr="000000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trendline>
            <c:spPr>
              <a:ln w="19050">
                <a:solidFill>
                  <a:srgbClr val="ED7D31"/>
                </a:solidFill>
                <a:prstDash val="dash"/>
              </a:ln>
            </c:spPr>
            <c:trendlineType val="linear"/>
            <c:dispRSqr val="0"/>
            <c:dispEq val="0"/>
          </c:trendline>
          <c:cat>
            <c:numRef>
              <c:f>List1!$I$229:$I$233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List1!$L$229:$L$233</c:f>
              <c:numCache>
                <c:formatCode>0.0</c:formatCode>
                <c:ptCount val="5"/>
                <c:pt idx="0">
                  <c:v>14.2</c:v>
                </c:pt>
                <c:pt idx="1">
                  <c:v>23.3</c:v>
                </c:pt>
                <c:pt idx="2">
                  <c:v>12.2</c:v>
                </c:pt>
                <c:pt idx="3">
                  <c:v>17.399999999999999</c:v>
                </c:pt>
                <c:pt idx="4">
                  <c:v>12.9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542-4A43-AD4C-9D06D96CC160}"/>
            </c:ext>
          </c:extLst>
        </c:ser>
        <c:ser>
          <c:idx val="3"/>
          <c:order val="3"/>
          <c:tx>
            <c:strRef>
              <c:f>List1!$M$228</c:f>
              <c:strCache>
                <c:ptCount val="1"/>
                <c:pt idx="0">
                  <c:v>Nevím</c:v>
                </c:pt>
              </c:strCache>
            </c:strRef>
          </c:tx>
          <c:spPr>
            <a:solidFill>
              <a:srgbClr val="BABABA"/>
            </a:solidFill>
            <a:ln w="9525">
              <a:solidFill>
                <a:sysClr val="windowText" lastClr="000000"/>
              </a:solidFill>
              <a:prstDash val="solid"/>
            </a:ln>
          </c:spPr>
          <c:invertIfNegative val="0"/>
          <c:dLbls>
            <c:dLbl>
              <c:idx val="2"/>
              <c:layout>
                <c:manualLayout>
                  <c:x val="-7.0504991751689639E-17"/>
                  <c:y val="4.59956450900994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0E9-4FBA-916E-2E20F9EB981E}"/>
                </c:ext>
              </c:extLst>
            </c:dLbl>
            <c:dLbl>
              <c:idx val="4"/>
              <c:layout>
                <c:manualLayout>
                  <c:x val="-1.4100998350337928E-16"/>
                  <c:y val="1.01020968065220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0E9-4FBA-916E-2E20F9EB98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>
                    <a:solidFill>
                      <a:schemeClr val="tx1"/>
                    </a:solidFill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trendline>
            <c:spPr>
              <a:ln w="19050">
                <a:solidFill>
                  <a:sysClr val="window" lastClr="FFFFFF">
                    <a:lumMod val="50000"/>
                  </a:sysClr>
                </a:solidFill>
                <a:prstDash val="dash"/>
              </a:ln>
            </c:spPr>
            <c:trendlineType val="linear"/>
            <c:dispRSqr val="0"/>
            <c:dispEq val="0"/>
          </c:trendline>
          <c:cat>
            <c:numRef>
              <c:f>List1!$I$229:$I$233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List1!$M$229:$M$233</c:f>
              <c:numCache>
                <c:formatCode>0.0</c:formatCode>
                <c:ptCount val="5"/>
                <c:pt idx="0">
                  <c:v>5.5</c:v>
                </c:pt>
                <c:pt idx="1">
                  <c:v>7.5</c:v>
                </c:pt>
                <c:pt idx="2">
                  <c:v>4.4000000000000004</c:v>
                </c:pt>
                <c:pt idx="3">
                  <c:v>6.4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542-4A43-AD4C-9D06D96CC1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-12"/>
        <c:axId val="331347816"/>
        <c:axId val="1"/>
      </c:barChart>
      <c:catAx>
        <c:axId val="331347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b="1"/>
            </a:pPr>
            <a:endParaRPr lang="cs-CZ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90"/>
          <c:min val="0"/>
        </c:scaling>
        <c:delete val="0"/>
        <c:axPos val="l"/>
        <c:majorGridlines>
          <c:spPr>
            <a:ln w="3175" cap="flat" cmpd="sng" algn="ctr">
              <a:solidFill>
                <a:srgbClr val="E7E6E6">
                  <a:lumMod val="90000"/>
                </a:srgbClr>
              </a:solidFill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cs-CZ"/>
                  <a:t>%</a:t>
                </a:r>
              </a:p>
            </c:rich>
          </c:tx>
          <c:layout>
            <c:manualLayout>
              <c:xMode val="edge"/>
              <c:yMode val="edge"/>
              <c:x val="0"/>
              <c:y val="0.4336359522457811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b="1"/>
            </a:pPr>
            <a:endParaRPr lang="cs-CZ"/>
          </a:p>
        </c:txPr>
        <c:crossAx val="331347816"/>
        <c:crosses val="autoZero"/>
        <c:crossBetween val="between"/>
        <c:majorUnit val="10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11004174781521583"/>
          <c:y val="7.1708447252087623E-2"/>
          <c:w val="0.82758645609069426"/>
          <c:h val="9.2990794061190096E-2"/>
        </c:manualLayout>
      </c:layout>
      <c:overlay val="0"/>
      <c:txPr>
        <a:bodyPr/>
        <a:lstStyle/>
        <a:p>
          <a:pPr>
            <a:defRPr b="1"/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6350" cap="flat" cmpd="sng" algn="ctr">
      <a:solidFill>
        <a:sysClr val="windowText" lastClr="000000"/>
      </a:solidFill>
      <a:round/>
    </a:ln>
    <a:effectLst/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cs-CZ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1955948767577239"/>
          <c:y val="6.7061143984220903E-2"/>
          <c:w val="0.53929284043854187"/>
          <c:h val="0.755737582565212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List1!$A$256</c:f>
              <c:strCache>
                <c:ptCount val="1"/>
                <c:pt idx="0">
                  <c:v>Celkem</c:v>
                </c:pt>
              </c:strCache>
            </c:strRef>
          </c:tx>
          <c:spPr>
            <a:solidFill>
              <a:srgbClr val="6B82A1"/>
            </a:solidFill>
            <a:ln w="9525">
              <a:solidFill>
                <a:srgbClr val="44546A">
                  <a:lumMod val="50000"/>
                </a:srgbClr>
              </a:solidFill>
            </a:ln>
          </c:spPr>
          <c:invertIfNegative val="0"/>
          <c:dLbls>
            <c:dLbl>
              <c:idx val="3"/>
              <c:layout>
                <c:manualLayout>
                  <c:x val="-4.736388971816114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A9D-410E-96AF-52B4870EBAD6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List1!$B$255:$E$255</c:f>
              <c:strCache>
                <c:ptCount val="4"/>
                <c:pt idx="0">
                  <c:v>Jednorázové</c:v>
                </c:pt>
                <c:pt idx="1">
                  <c:v>Opětovně naplnitelné pomocí náhradní náplně nebo nádržky</c:v>
                </c:pt>
                <c:pt idx="2">
                  <c:v>Opakovaně použitelné pomocí jednorázových zásobníků</c:v>
                </c:pt>
                <c:pt idx="3">
                  <c:v>Neznám typ</c:v>
                </c:pt>
              </c:strCache>
            </c:strRef>
          </c:cat>
          <c:val>
            <c:numRef>
              <c:f>List1!$B$256:$E$256</c:f>
              <c:numCache>
                <c:formatCode>0.0</c:formatCode>
                <c:ptCount val="4"/>
                <c:pt idx="0">
                  <c:v>45</c:v>
                </c:pt>
                <c:pt idx="1">
                  <c:v>40.6</c:v>
                </c:pt>
                <c:pt idx="2">
                  <c:v>10.9</c:v>
                </c:pt>
                <c:pt idx="3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9D-410E-96AF-52B4870EBAD6}"/>
            </c:ext>
          </c:extLst>
        </c:ser>
        <c:ser>
          <c:idx val="1"/>
          <c:order val="1"/>
          <c:tx>
            <c:strRef>
              <c:f>List1!$A$257</c:f>
              <c:strCache>
                <c:ptCount val="1"/>
                <c:pt idx="0">
                  <c:v>Muži</c:v>
                </c:pt>
              </c:strCache>
            </c:strRef>
          </c:tx>
          <c:spPr>
            <a:solidFill>
              <a:srgbClr val="5B9BD5"/>
            </a:solidFill>
            <a:ln w="15875">
              <a:solidFill>
                <a:srgbClr val="5B9BD5">
                  <a:lumMod val="50000"/>
                </a:srgbClr>
              </a:solidFill>
            </a:ln>
          </c:spPr>
          <c:invertIfNegative val="0"/>
          <c:cat>
            <c:strRef>
              <c:f>List1!$B$255:$E$255</c:f>
              <c:strCache>
                <c:ptCount val="4"/>
                <c:pt idx="0">
                  <c:v>Jednorázové</c:v>
                </c:pt>
                <c:pt idx="1">
                  <c:v>Opětovně naplnitelné pomocí náhradní náplně nebo nádržky</c:v>
                </c:pt>
                <c:pt idx="2">
                  <c:v>Opakovaně použitelné pomocí jednorázových zásobníků</c:v>
                </c:pt>
                <c:pt idx="3">
                  <c:v>Neznám typ</c:v>
                </c:pt>
              </c:strCache>
            </c:strRef>
          </c:cat>
          <c:val>
            <c:numRef>
              <c:f>List1!$B$257:$E$257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8A9D-410E-96AF-52B4870EBAD6}"/>
            </c:ext>
          </c:extLst>
        </c:ser>
        <c:ser>
          <c:idx val="2"/>
          <c:order val="2"/>
          <c:tx>
            <c:strRef>
              <c:f>List1!$A$258</c:f>
              <c:strCache>
                <c:ptCount val="1"/>
                <c:pt idx="0">
                  <c:v>Ženy</c:v>
                </c:pt>
              </c:strCache>
            </c:strRef>
          </c:tx>
          <c:spPr>
            <a:solidFill>
              <a:srgbClr val="5B9BD5"/>
            </a:solidFill>
            <a:ln w="25400">
              <a:noFill/>
            </a:ln>
          </c:spPr>
          <c:invertIfNegative val="0"/>
          <c:cat>
            <c:strRef>
              <c:f>List1!$B$255:$E$255</c:f>
              <c:strCache>
                <c:ptCount val="4"/>
                <c:pt idx="0">
                  <c:v>Jednorázové</c:v>
                </c:pt>
                <c:pt idx="1">
                  <c:v>Opětovně naplnitelné pomocí náhradní náplně nebo nádržky</c:v>
                </c:pt>
                <c:pt idx="2">
                  <c:v>Opakovaně použitelné pomocí jednorázových zásobníků</c:v>
                </c:pt>
                <c:pt idx="3">
                  <c:v>Neznám typ</c:v>
                </c:pt>
              </c:strCache>
            </c:strRef>
          </c:cat>
          <c:val>
            <c:numRef>
              <c:f>List1!$B$258:$E$258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3-8A9D-410E-96AF-52B4870EBA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59"/>
        <c:axId val="327680064"/>
        <c:axId val="1"/>
      </c:barChart>
      <c:catAx>
        <c:axId val="327680064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/>
                </a:pPr>
                <a:r>
                  <a:rPr lang="cs-CZ"/>
                  <a:t>%</a:t>
                </a:r>
              </a:p>
            </c:rich>
          </c:tx>
          <c:layout>
            <c:manualLayout>
              <c:xMode val="edge"/>
              <c:yMode val="edge"/>
              <c:x val="0.65001983959713816"/>
              <c:y val="0.89048668916385443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cs-CZ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rgbClr val="E7E6E6">
                  <a:lumMod val="90000"/>
                </a:srgbClr>
              </a:solidFill>
              <a:round/>
            </a:ln>
            <a:effectLst/>
          </c:spPr>
        </c:majorGridlines>
        <c:numFmt formatCode="0" sourceLinked="0"/>
        <c:majorTickMark val="cross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0" vert="horz"/>
          <a:lstStyle/>
          <a:p>
            <a:pPr>
              <a:defRPr/>
            </a:pPr>
            <a:endParaRPr lang="cs-CZ"/>
          </a:p>
        </c:txPr>
        <c:crossAx val="327680064"/>
        <c:crosses val="autoZero"/>
        <c:crossBetween val="between"/>
        <c:majorUnit val="5"/>
      </c:valAx>
      <c:spPr>
        <a:gradFill>
          <a:gsLst>
            <a:gs pos="0">
              <a:srgbClr val="5B9BD5">
                <a:lumMod val="5000"/>
                <a:lumOff val="95000"/>
              </a:srgbClr>
            </a:gs>
            <a:gs pos="74000">
              <a:srgbClr val="5B9BD5">
                <a:lumMod val="45000"/>
                <a:lumOff val="55000"/>
              </a:srgbClr>
            </a:gs>
            <a:gs pos="83000">
              <a:srgbClr val="5B9BD5">
                <a:lumMod val="45000"/>
                <a:lumOff val="55000"/>
              </a:srgbClr>
            </a:gs>
            <a:gs pos="100000">
              <a:srgbClr val="5B9BD5">
                <a:lumMod val="30000"/>
                <a:lumOff val="70000"/>
              </a:srgbClr>
            </a:gs>
          </a:gsLst>
          <a:lin ang="5400000" scaled="1"/>
        </a:gradFill>
        <a:ln w="12700">
          <a:solidFill>
            <a:sysClr val="windowText" lastClr="000000">
              <a:lumMod val="50000"/>
              <a:lumOff val="50000"/>
            </a:sysClr>
          </a:solidFill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65000"/>
          <a:lumOff val="35000"/>
        </a:schemeClr>
      </a:solidFill>
      <a:round/>
    </a:ln>
    <a:effectLst/>
  </c:spPr>
  <c:txPr>
    <a:bodyPr/>
    <a:lstStyle/>
    <a:p>
      <a:pPr>
        <a:defRPr sz="1100" b="1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cs-CZ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090827332451129"/>
          <c:y val="7.2343746931882891E-2"/>
          <c:w val="0.86725841093211453"/>
          <c:h val="0.8051802001763824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6B82A1"/>
            </a:solidFill>
            <a:ln w="9525" cap="rnd">
              <a:solidFill>
                <a:srgbClr val="E7E6E6">
                  <a:lumMod val="25000"/>
                </a:srgbClr>
              </a:solidFill>
              <a:round/>
            </a:ln>
            <a:effectLst/>
          </c:spPr>
          <c:invertIfNegative val="0"/>
          <c:dLbls>
            <c:dLbl>
              <c:idx val="1"/>
              <c:layout>
                <c:manualLayout>
                  <c:x val="-2.2545516646491092E-3"/>
                  <c:y val="7.21470775711378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556-4F80-A482-4C7A71E24D5F}"/>
                </c:ext>
              </c:extLst>
            </c:dLbl>
            <c:dLbl>
              <c:idx val="2"/>
              <c:layout>
                <c:manualLayout>
                  <c:x val="0"/>
                  <c:y val="7.21470775711377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556-4F80-A482-4C7A71E24D5F}"/>
                </c:ext>
              </c:extLst>
            </c:dLbl>
            <c:dLbl>
              <c:idx val="3"/>
              <c:layout>
                <c:manualLayout>
                  <c:x val="0"/>
                  <c:y val="7.21470775711378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556-4F80-A482-4C7A71E24D5F}"/>
                </c:ext>
              </c:extLst>
            </c:dLbl>
            <c:dLbl>
              <c:idx val="4"/>
              <c:layout>
                <c:manualLayout>
                  <c:x val="-8.5820125323601069E-17"/>
                  <c:y val="7.32087755786490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556-4F80-A482-4C7A71E24D5F}"/>
                </c:ext>
              </c:extLst>
            </c:dLbl>
            <c:dLbl>
              <c:idx val="5"/>
              <c:layout>
                <c:manualLayout>
                  <c:x val="0"/>
                  <c:y val="6.41240673250588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556-4F80-A482-4C7A71E24D5F}"/>
                </c:ext>
              </c:extLst>
            </c:dLbl>
            <c:dLbl>
              <c:idx val="6"/>
              <c:layout>
                <c:manualLayout>
                  <c:x val="-2.2545516646491921E-3"/>
                  <c:y val="6.41240673250588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556-4F80-A482-4C7A71E24D5F}"/>
                </c:ext>
              </c:extLst>
            </c:dLbl>
            <c:dLbl>
              <c:idx val="7"/>
              <c:layout>
                <c:manualLayout>
                  <c:x val="8.2665939406481158E-17"/>
                  <c:y val="6.81355724480983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556-4F80-A482-4C7A71E24D5F}"/>
                </c:ext>
              </c:extLst>
            </c:dLbl>
            <c:dLbl>
              <c:idx val="8"/>
              <c:layout>
                <c:manualLayout>
                  <c:x val="-8.2665939406481158E-17"/>
                  <c:y val="6.4124067325058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556-4F80-A482-4C7A71E24D5F}"/>
                </c:ext>
              </c:extLst>
            </c:dLbl>
            <c:dLbl>
              <c:idx val="9"/>
              <c:layout>
                <c:manualLayout>
                  <c:x val="0"/>
                  <c:y val="6.81355724480983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556-4F80-A482-4C7A71E24D5F}"/>
                </c:ext>
              </c:extLst>
            </c:dLbl>
            <c:dLbl>
              <c:idx val="10"/>
              <c:layout>
                <c:manualLayout>
                  <c:x val="0"/>
                  <c:y val="6.81355724480983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556-4F80-A482-4C7A71E24D5F}"/>
                </c:ext>
              </c:extLst>
            </c:dLbl>
            <c:dLbl>
              <c:idx val="11"/>
              <c:layout>
                <c:manualLayout>
                  <c:x val="0"/>
                  <c:y val="8.52804024327904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556-4F80-A482-4C7A71E24D5F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>
                  <a:defRPr b="1" i="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List1!$A$623:$A$626</c:f>
              <c:strCache>
                <c:ptCount val="4"/>
                <c:pt idx="0">
                  <c:v>14 a méně let</c:v>
                </c:pt>
                <c:pt idx="1">
                  <c:v>15-19 let</c:v>
                </c:pt>
                <c:pt idx="2">
                  <c:v>20-24 let</c:v>
                </c:pt>
                <c:pt idx="3">
                  <c:v>25 a více let</c:v>
                </c:pt>
              </c:strCache>
            </c:strRef>
          </c:cat>
          <c:val>
            <c:numRef>
              <c:f>List1!$B$623:$B$626</c:f>
              <c:numCache>
                <c:formatCode>General</c:formatCode>
                <c:ptCount val="4"/>
                <c:pt idx="0">
                  <c:v>0.5</c:v>
                </c:pt>
                <c:pt idx="1">
                  <c:v>32.200000000000003</c:v>
                </c:pt>
                <c:pt idx="2">
                  <c:v>13.9</c:v>
                </c:pt>
                <c:pt idx="3">
                  <c:v>53.5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556-4F80-A482-4C7A71E24D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5"/>
        <c:overlap val="75"/>
        <c:axId val="332031080"/>
        <c:axId val="1"/>
      </c:barChart>
      <c:catAx>
        <c:axId val="332031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b="1"/>
            </a:pPr>
            <a:endParaRPr lang="cs-CZ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60"/>
          <c:min val="0"/>
        </c:scaling>
        <c:delete val="0"/>
        <c:axPos val="l"/>
        <c:majorGridlines>
          <c:spPr>
            <a:ln w="3175" cap="flat" cmpd="sng" algn="ctr">
              <a:solidFill>
                <a:srgbClr val="E7E6E6">
                  <a:lumMod val="90000"/>
                </a:srgbClr>
              </a:solidFill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 sz="1000"/>
                </a:pPr>
                <a:r>
                  <a:rPr lang="cs-CZ" sz="1000"/>
                  <a:t>%</a:t>
                </a:r>
              </a:p>
            </c:rich>
          </c:tx>
          <c:layout>
            <c:manualLayout>
              <c:xMode val="edge"/>
              <c:yMode val="edge"/>
              <c:x val="1.1834818846276457E-2"/>
              <c:y val="0.4384621994654530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b="1"/>
            </a:pPr>
            <a:endParaRPr lang="cs-CZ"/>
          </a:p>
        </c:txPr>
        <c:crossAx val="332031080"/>
        <c:crosses val="autoZero"/>
        <c:crossBetween val="between"/>
        <c:majorUnit val="10"/>
      </c:valAx>
      <c:spPr>
        <a:noFill/>
        <a:ln w="12700">
          <a:solidFill>
            <a:srgbClr val="808080">
              <a:alpha val="97000"/>
            </a:srgbClr>
          </a:solidFill>
          <a:prstDash val="solid"/>
        </a:ln>
      </c:spPr>
    </c:plotArea>
    <c:plotVisOnly val="1"/>
    <c:dispBlanksAs val="gap"/>
    <c:showDLblsOverMax val="0"/>
  </c:chart>
  <c:spPr>
    <a:solidFill>
      <a:schemeClr val="bg1"/>
    </a:solidFill>
    <a:ln w="6350" cap="flat" cmpd="sng" algn="ctr">
      <a:solidFill>
        <a:sysClr val="windowText" lastClr="000000"/>
      </a:solidFill>
      <a:round/>
    </a:ln>
    <a:effectLst/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cs-CZ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132939632545934"/>
          <c:y val="7.2343746931882891E-2"/>
          <c:w val="0.85683705161854773"/>
          <c:h val="0.804158677456439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List1!$K$256</c:f>
              <c:strCache>
                <c:ptCount val="1"/>
                <c:pt idx="0">
                  <c:v>1-3 mg/ml</c:v>
                </c:pt>
              </c:strCache>
            </c:strRef>
          </c:tx>
          <c:spPr>
            <a:solidFill>
              <a:srgbClr val="70A8DA"/>
            </a:solidFill>
            <a:ln w="12700" cap="rnd">
              <a:solidFill>
                <a:sysClr val="windowText" lastClr="000000"/>
              </a:solidFill>
              <a:round/>
            </a:ln>
            <a:effectLst/>
          </c:spPr>
          <c:invertIfNegative val="0"/>
          <c:cat>
            <c:numRef>
              <c:f>List1!$J$257:$J$261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List1!$K$257:$K$261</c:f>
              <c:numCache>
                <c:formatCode>0.0</c:formatCode>
                <c:ptCount val="5"/>
                <c:pt idx="0">
                  <c:v>22.1</c:v>
                </c:pt>
                <c:pt idx="1">
                  <c:v>30.8</c:v>
                </c:pt>
                <c:pt idx="2">
                  <c:v>22</c:v>
                </c:pt>
                <c:pt idx="3">
                  <c:v>40.5</c:v>
                </c:pt>
                <c:pt idx="4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D3-4DD3-9BE8-F70035B52CCF}"/>
            </c:ext>
          </c:extLst>
        </c:ser>
        <c:ser>
          <c:idx val="1"/>
          <c:order val="1"/>
          <c:tx>
            <c:strRef>
              <c:f>List1!$L$256</c:f>
              <c:strCache>
                <c:ptCount val="1"/>
                <c:pt idx="0">
                  <c:v>4-9 mg/ml</c:v>
                </c:pt>
              </c:strCache>
            </c:strRef>
          </c:tx>
          <c:spPr>
            <a:solidFill>
              <a:srgbClr val="91C46E"/>
            </a:solidFill>
            <a:ln w="12700">
              <a:solidFill>
                <a:sysClr val="windowText" lastClr="000000"/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18D3-4DD3-9BE8-F70035B52CCF}"/>
              </c:ext>
            </c:extLst>
          </c:dPt>
          <c:cat>
            <c:numRef>
              <c:f>List1!$J$257:$J$261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List1!$L$257:$L$261</c:f>
              <c:numCache>
                <c:formatCode>0.0</c:formatCode>
                <c:ptCount val="5"/>
                <c:pt idx="0">
                  <c:v>58.1</c:v>
                </c:pt>
                <c:pt idx="1">
                  <c:v>52.7</c:v>
                </c:pt>
                <c:pt idx="2">
                  <c:v>53.5</c:v>
                </c:pt>
                <c:pt idx="3">
                  <c:v>34.700000000000003</c:v>
                </c:pt>
                <c:pt idx="4">
                  <c:v>31.9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D3-4DD3-9BE8-F70035B52CCF}"/>
            </c:ext>
          </c:extLst>
        </c:ser>
        <c:ser>
          <c:idx val="2"/>
          <c:order val="2"/>
          <c:tx>
            <c:strRef>
              <c:f>List1!$M$256</c:f>
              <c:strCache>
                <c:ptCount val="1"/>
                <c:pt idx="0">
                  <c:v>10-18 mg/ml</c:v>
                </c:pt>
              </c:strCache>
            </c:strRef>
          </c:tx>
          <c:spPr>
            <a:solidFill>
              <a:srgbClr val="F1995D"/>
            </a:solidFill>
            <a:ln w="12700">
              <a:solidFill>
                <a:sysClr val="windowText" lastClr="000000"/>
              </a:solidFill>
              <a:prstDash val="solid"/>
            </a:ln>
          </c:spPr>
          <c:invertIfNegative val="0"/>
          <c:cat>
            <c:numRef>
              <c:f>List1!$J$257:$J$261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List1!$M$257:$M$261</c:f>
              <c:numCache>
                <c:formatCode>0.0</c:formatCode>
                <c:ptCount val="5"/>
                <c:pt idx="0">
                  <c:v>17.399999999999999</c:v>
                </c:pt>
                <c:pt idx="1">
                  <c:v>12.1</c:v>
                </c:pt>
                <c:pt idx="2">
                  <c:v>21.3</c:v>
                </c:pt>
                <c:pt idx="3">
                  <c:v>17.399999999999999</c:v>
                </c:pt>
                <c:pt idx="4">
                  <c:v>20.5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8D3-4DD3-9BE8-F70035B52CCF}"/>
            </c:ext>
          </c:extLst>
        </c:ser>
        <c:ser>
          <c:idx val="3"/>
          <c:order val="3"/>
          <c:tx>
            <c:strRef>
              <c:f>List1!$N$256</c:f>
              <c:strCache>
                <c:ptCount val="1"/>
                <c:pt idx="0">
                  <c:v>19 a více mg/ml</c:v>
                </c:pt>
              </c:strCache>
            </c:strRef>
          </c:tx>
          <c:spPr>
            <a:solidFill>
              <a:srgbClr val="A9A9A9"/>
            </a:solidFill>
            <a:ln w="12700">
              <a:solidFill>
                <a:sysClr val="windowText" lastClr="000000"/>
              </a:solidFill>
              <a:prstDash val="solid"/>
            </a:ln>
          </c:spPr>
          <c:invertIfNegative val="0"/>
          <c:cat>
            <c:numRef>
              <c:f>List1!$J$257:$J$261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List1!$N$257:$N$261</c:f>
              <c:numCache>
                <c:formatCode>0.0</c:formatCode>
                <c:ptCount val="5"/>
                <c:pt idx="0">
                  <c:v>2.2999999999999998</c:v>
                </c:pt>
                <c:pt idx="1">
                  <c:v>4.4000000000000004</c:v>
                </c:pt>
                <c:pt idx="2">
                  <c:v>3.1</c:v>
                </c:pt>
                <c:pt idx="3">
                  <c:v>7.4</c:v>
                </c:pt>
                <c:pt idx="4">
                  <c:v>14.6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8D3-4DD3-9BE8-F70035B52C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9"/>
        <c:overlap val="-12"/>
        <c:axId val="327685640"/>
        <c:axId val="1"/>
      </c:barChart>
      <c:catAx>
        <c:axId val="327685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b="1"/>
            </a:pPr>
            <a:endParaRPr lang="cs-CZ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70"/>
          <c:min val="0"/>
        </c:scaling>
        <c:delete val="0"/>
        <c:axPos val="l"/>
        <c:majorGridlines>
          <c:spPr>
            <a:ln>
              <a:solidFill>
                <a:srgbClr val="E7E6E6">
                  <a:lumMod val="90000"/>
                </a:srgbClr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 sz="1000"/>
                </a:pPr>
                <a:r>
                  <a:rPr lang="cs-CZ" sz="1000"/>
                  <a:t>%</a:t>
                </a:r>
              </a:p>
            </c:rich>
          </c:tx>
          <c:layout>
            <c:manualLayout>
              <c:xMode val="edge"/>
              <c:yMode val="edge"/>
              <c:x val="1.6031517620872342E-2"/>
              <c:y val="0.4314794187311951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3175">
            <a:noFill/>
            <a:prstDash val="solid"/>
          </a:ln>
        </c:spPr>
        <c:txPr>
          <a:bodyPr rot="0" vert="horz"/>
          <a:lstStyle/>
          <a:p>
            <a:pPr>
              <a:defRPr b="1"/>
            </a:pPr>
            <a:endParaRPr lang="cs-CZ"/>
          </a:p>
        </c:txPr>
        <c:crossAx val="327685640"/>
        <c:crosses val="autoZero"/>
        <c:crossBetween val="between"/>
        <c:majorUnit val="10"/>
      </c:valAx>
      <c:spPr>
        <a:gradFill>
          <a:gsLst>
            <a:gs pos="0">
              <a:srgbClr val="5B9BD5">
                <a:lumMod val="5000"/>
                <a:lumOff val="95000"/>
              </a:srgbClr>
            </a:gs>
            <a:gs pos="74000">
              <a:srgbClr val="5B9BD5">
                <a:lumMod val="45000"/>
                <a:lumOff val="55000"/>
              </a:srgbClr>
            </a:gs>
            <a:gs pos="83000">
              <a:srgbClr val="5B9BD5">
                <a:lumMod val="45000"/>
                <a:lumOff val="55000"/>
              </a:srgbClr>
            </a:gs>
            <a:gs pos="100000">
              <a:srgbClr val="5B9BD5">
                <a:lumMod val="30000"/>
                <a:lumOff val="70000"/>
              </a:srgbClr>
            </a:gs>
          </a:gsLst>
          <a:lin ang="5400000" scaled="1"/>
        </a:gra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42872675541103544"/>
          <c:y val="8.272922555176275E-2"/>
          <c:w val="0.51345869240677555"/>
          <c:h val="0.11526502784712887"/>
        </c:manualLayout>
      </c:layout>
      <c:overlay val="0"/>
      <c:txPr>
        <a:bodyPr/>
        <a:lstStyle/>
        <a:p>
          <a:pPr>
            <a:defRPr b="1"/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6350" cap="flat" cmpd="sng" algn="ctr">
      <a:solidFill>
        <a:sysClr val="windowText" lastClr="000000"/>
      </a:solidFill>
      <a:round/>
    </a:ln>
    <a:effectLst/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cs-CZ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0124940184044771E-2"/>
          <c:y val="5.5639735119122645E-2"/>
          <c:w val="0.88586945842756037"/>
          <c:h val="0.803513414246822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List1!$C$126</c:f>
              <c:strCache>
                <c:ptCount val="1"/>
                <c:pt idx="0">
                  <c:v>Muži</c:v>
                </c:pt>
              </c:strCache>
            </c:strRef>
          </c:tx>
          <c:spPr>
            <a:solidFill>
              <a:srgbClr val="6D91D1"/>
            </a:solidFill>
            <a:ln w="9525" cap="rnd">
              <a:solidFill>
                <a:sysClr val="windowText" lastClr="000000"/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F63-48B5-B8D0-1014048BD8E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 i="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List1!$A$127:$A$131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List1!$C$127:$C$131</c:f>
              <c:numCache>
                <c:formatCode>General</c:formatCode>
                <c:ptCount val="5"/>
                <c:pt idx="0">
                  <c:v>3.3</c:v>
                </c:pt>
                <c:pt idx="1">
                  <c:v>4.3</c:v>
                </c:pt>
                <c:pt idx="2">
                  <c:v>7.4</c:v>
                </c:pt>
                <c:pt idx="3">
                  <c:v>5.7</c:v>
                </c:pt>
                <c:pt idx="4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63-48B5-B8D0-1014048BD8E9}"/>
            </c:ext>
          </c:extLst>
        </c:ser>
        <c:ser>
          <c:idx val="1"/>
          <c:order val="1"/>
          <c:tx>
            <c:strRef>
              <c:f>List1!$D$126</c:f>
              <c:strCache>
                <c:ptCount val="1"/>
                <c:pt idx="0">
                  <c:v>Ženy</c:v>
                </c:pt>
              </c:strCache>
            </c:strRef>
          </c:tx>
          <c:spPr>
            <a:solidFill>
              <a:srgbClr val="FF5D7C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 i="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List1!$A$127:$A$131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List1!$D$127:$D$131</c:f>
              <c:numCache>
                <c:formatCode>0.0</c:formatCode>
                <c:ptCount val="5"/>
                <c:pt idx="0" formatCode="General">
                  <c:v>3.1</c:v>
                </c:pt>
                <c:pt idx="1">
                  <c:v>4</c:v>
                </c:pt>
                <c:pt idx="2" formatCode="General">
                  <c:v>6.6</c:v>
                </c:pt>
                <c:pt idx="3" formatCode="General">
                  <c:v>7.5</c:v>
                </c:pt>
                <c:pt idx="4" formatCode="General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63-48B5-B8D0-1014048BD8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9"/>
        <c:overlap val="-7"/>
        <c:axId val="333358488"/>
        <c:axId val="1"/>
      </c:barChart>
      <c:catAx>
        <c:axId val="333358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sz="1100" b="1"/>
            </a:pPr>
            <a:endParaRPr lang="cs-CZ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8"/>
          <c:min val="0"/>
        </c:scaling>
        <c:delete val="0"/>
        <c:axPos val="l"/>
        <c:majorGridlines>
          <c:spPr>
            <a:ln>
              <a:solidFill>
                <a:srgbClr val="E7E6E6">
                  <a:lumMod val="90000"/>
                </a:srgbClr>
              </a:solidFill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/>
                </a:pPr>
                <a:r>
                  <a:rPr lang="cs-CZ"/>
                  <a:t>%</a:t>
                </a:r>
              </a:p>
            </c:rich>
          </c:tx>
          <c:layout>
            <c:manualLayout>
              <c:xMode val="edge"/>
              <c:yMode val="edge"/>
              <c:x val="8.8729277898981461E-3"/>
              <c:y val="0.4359060537398600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/>
            </a:pPr>
            <a:endParaRPr lang="cs-CZ"/>
          </a:p>
        </c:txPr>
        <c:crossAx val="333358488"/>
        <c:crosses val="autoZero"/>
        <c:crossBetween val="between"/>
        <c:majorUnit val="1"/>
      </c:valAx>
      <c:spPr>
        <a:gradFill flip="none" rotWithShape="1">
          <a:gsLst>
            <a:gs pos="0">
              <a:srgbClr val="A5A5A5">
                <a:lumMod val="5000"/>
                <a:lumOff val="95000"/>
              </a:srgbClr>
            </a:gs>
            <a:gs pos="74000">
              <a:srgbClr val="A5A5A5">
                <a:lumMod val="45000"/>
                <a:lumOff val="55000"/>
              </a:srgbClr>
            </a:gs>
            <a:gs pos="83000">
              <a:srgbClr val="A5A5A5">
                <a:lumMod val="45000"/>
                <a:lumOff val="55000"/>
              </a:srgbClr>
            </a:gs>
            <a:gs pos="100000">
              <a:srgbClr val="A5A5A5">
                <a:lumMod val="30000"/>
                <a:lumOff val="70000"/>
              </a:srgbClr>
            </a:gs>
          </a:gsLst>
          <a:lin ang="5400000" scaled="1"/>
          <a:tileRect/>
        </a:gra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0742688993869591"/>
          <c:y val="7.48509491612383E-2"/>
          <c:w val="0.21505396788009867"/>
          <c:h val="7.1233361637129511E-2"/>
        </c:manualLayout>
      </c:layout>
      <c:overlay val="0"/>
      <c:txPr>
        <a:bodyPr/>
        <a:lstStyle/>
        <a:p>
          <a:pPr>
            <a:defRPr sz="1200" b="1"/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cs-CZ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55029505407848"/>
          <c:y val="7.2343746931882891E-2"/>
          <c:w val="0.86266350052079954"/>
          <c:h val="0.804158677456439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List1!$B$132</c:f>
              <c:strCache>
                <c:ptCount val="1"/>
                <c:pt idx="0">
                  <c:v>15-24 let</c:v>
                </c:pt>
              </c:strCache>
            </c:strRef>
          </c:tx>
          <c:spPr>
            <a:solidFill>
              <a:srgbClr val="8EBAE2"/>
            </a:solidFill>
            <a:ln w="9525" cap="rnd">
              <a:solidFill>
                <a:sysClr val="windowText" lastClr="000000"/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 i="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trendline>
            <c:spPr>
              <a:ln w="19050">
                <a:solidFill>
                  <a:srgbClr val="5B9BD5">
                    <a:lumMod val="75000"/>
                  </a:srgbClr>
                </a:solidFill>
                <a:prstDash val="dash"/>
              </a:ln>
            </c:spPr>
            <c:trendlineType val="linear"/>
            <c:dispRSqr val="0"/>
            <c:dispEq val="0"/>
          </c:trendline>
          <c:cat>
            <c:numRef>
              <c:f>List1!$A$133:$A$137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List1!$B$133:$B$137</c:f>
              <c:numCache>
                <c:formatCode>General</c:formatCode>
                <c:ptCount val="5"/>
                <c:pt idx="0">
                  <c:v>7.7</c:v>
                </c:pt>
                <c:pt idx="1">
                  <c:v>3.7</c:v>
                </c:pt>
                <c:pt idx="2" formatCode="0.0">
                  <c:v>12.1</c:v>
                </c:pt>
                <c:pt idx="3" formatCode="0.0">
                  <c:v>9</c:v>
                </c:pt>
                <c:pt idx="4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A4-4A0B-87D4-E066AF85BD6C}"/>
            </c:ext>
          </c:extLst>
        </c:ser>
        <c:ser>
          <c:idx val="1"/>
          <c:order val="1"/>
          <c:tx>
            <c:strRef>
              <c:f>List1!$C$132</c:f>
              <c:strCache>
                <c:ptCount val="1"/>
                <c:pt idx="0">
                  <c:v>25-44 let</c:v>
                </c:pt>
              </c:strCache>
            </c:strRef>
          </c:tx>
          <c:spPr>
            <a:solidFill>
              <a:srgbClr val="A6D08A"/>
            </a:solidFill>
            <a:ln w="9525">
              <a:solidFill>
                <a:sysClr val="windowText" lastClr="000000"/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2FA4-4A0B-87D4-E066AF85BD6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 i="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trendline>
            <c:spPr>
              <a:ln w="19050">
                <a:solidFill>
                  <a:srgbClr val="70AD47">
                    <a:lumMod val="75000"/>
                  </a:srgbClr>
                </a:solidFill>
                <a:prstDash val="dash"/>
              </a:ln>
            </c:spPr>
            <c:trendlineType val="linear"/>
            <c:dispRSqr val="0"/>
            <c:dispEq val="0"/>
          </c:trendline>
          <c:cat>
            <c:numRef>
              <c:f>List1!$A$133:$A$137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List1!$C$133:$C$137</c:f>
              <c:numCache>
                <c:formatCode>General</c:formatCode>
                <c:ptCount val="5"/>
                <c:pt idx="0" formatCode="0.0">
                  <c:v>4.3</c:v>
                </c:pt>
                <c:pt idx="1">
                  <c:v>7.1</c:v>
                </c:pt>
                <c:pt idx="2">
                  <c:v>9.6</c:v>
                </c:pt>
                <c:pt idx="3" formatCode="0.0">
                  <c:v>10.3</c:v>
                </c:pt>
                <c:pt idx="4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FA4-4A0B-87D4-E066AF85BD6C}"/>
            </c:ext>
          </c:extLst>
        </c:ser>
        <c:ser>
          <c:idx val="2"/>
          <c:order val="2"/>
          <c:tx>
            <c:strRef>
              <c:f>List1!$D$132</c:f>
              <c:strCache>
                <c:ptCount val="1"/>
                <c:pt idx="0">
                  <c:v>45-64 let</c:v>
                </c:pt>
              </c:strCache>
            </c:strRef>
          </c:tx>
          <c:spPr>
            <a:solidFill>
              <a:srgbClr val="F4AF80"/>
            </a:solidFill>
            <a:ln w="9525">
              <a:solidFill>
                <a:sysClr val="windowText" lastClr="000000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 i="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trendline>
            <c:spPr>
              <a:ln w="19050">
                <a:solidFill>
                  <a:srgbClr val="ED7D31"/>
                </a:solidFill>
                <a:prstDash val="dash"/>
              </a:ln>
            </c:spPr>
            <c:trendlineType val="linear"/>
            <c:dispRSqr val="0"/>
            <c:dispEq val="0"/>
          </c:trendline>
          <c:cat>
            <c:numRef>
              <c:f>List1!$A$133:$A$137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List1!$D$133:$D$137</c:f>
              <c:numCache>
                <c:formatCode>General</c:formatCode>
                <c:ptCount val="5"/>
                <c:pt idx="0">
                  <c:v>2.7</c:v>
                </c:pt>
                <c:pt idx="1">
                  <c:v>3.1</c:v>
                </c:pt>
                <c:pt idx="2">
                  <c:v>5.2</c:v>
                </c:pt>
                <c:pt idx="3" formatCode="0.0">
                  <c:v>5.9</c:v>
                </c:pt>
                <c:pt idx="4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FA4-4A0B-87D4-E066AF85BD6C}"/>
            </c:ext>
          </c:extLst>
        </c:ser>
        <c:ser>
          <c:idx val="3"/>
          <c:order val="3"/>
          <c:tx>
            <c:strRef>
              <c:f>List1!$E$132</c:f>
              <c:strCache>
                <c:ptCount val="1"/>
                <c:pt idx="0">
                  <c:v>65+ let</c:v>
                </c:pt>
              </c:strCache>
            </c:strRef>
          </c:tx>
          <c:spPr>
            <a:solidFill>
              <a:srgbClr val="BABABA"/>
            </a:solidFill>
            <a:ln w="9525">
              <a:solidFill>
                <a:sysClr val="windowText" lastClr="000000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 i="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trendline>
            <c:spPr>
              <a:ln w="19050">
                <a:solidFill>
                  <a:sysClr val="window" lastClr="FFFFFF">
                    <a:lumMod val="50000"/>
                  </a:sysClr>
                </a:solidFill>
                <a:prstDash val="dash"/>
              </a:ln>
            </c:spPr>
            <c:trendlineType val="linear"/>
            <c:dispRSqr val="0"/>
            <c:dispEq val="0"/>
          </c:trendline>
          <c:cat>
            <c:numRef>
              <c:f>List1!$A$133:$A$137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List1!$E$133:$E$137</c:f>
              <c:numCache>
                <c:formatCode>General</c:formatCode>
                <c:ptCount val="5"/>
                <c:pt idx="0">
                  <c:v>0.2</c:v>
                </c:pt>
                <c:pt idx="1">
                  <c:v>1.4</c:v>
                </c:pt>
                <c:pt idx="2">
                  <c:v>3.3</c:v>
                </c:pt>
                <c:pt idx="3" formatCode="0.0">
                  <c:v>1.8</c:v>
                </c:pt>
                <c:pt idx="4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FA4-4A0B-87D4-E066AF85BD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7"/>
        <c:overlap val="-8"/>
        <c:axId val="333350944"/>
        <c:axId val="1"/>
      </c:barChart>
      <c:catAx>
        <c:axId val="333350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sz="1200" b="1"/>
            </a:pPr>
            <a:endParaRPr lang="cs-CZ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4"/>
          <c:min val="0"/>
        </c:scaling>
        <c:delete val="0"/>
        <c:axPos val="l"/>
        <c:majorGridlines>
          <c:spPr>
            <a:ln w="3175" cap="flat" cmpd="sng" algn="ctr">
              <a:solidFill>
                <a:srgbClr val="E7E6E6">
                  <a:lumMod val="90000"/>
                </a:srgbClr>
              </a:solidFill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 sz="1000"/>
                </a:pPr>
                <a:r>
                  <a:rPr lang="cs-CZ" sz="1000"/>
                  <a:t>%</a:t>
                </a:r>
              </a:p>
            </c:rich>
          </c:tx>
          <c:layout>
            <c:manualLayout>
              <c:xMode val="edge"/>
              <c:yMode val="edge"/>
              <c:x val="0"/>
              <c:y val="0.4428952318475031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b="1"/>
            </a:pPr>
            <a:endParaRPr lang="cs-CZ"/>
          </a:p>
        </c:txPr>
        <c:crossAx val="333350944"/>
        <c:crosses val="autoZero"/>
        <c:crossBetween val="between"/>
        <c:majorUnit val="2"/>
      </c:valAx>
      <c:spPr>
        <a:gradFill flip="none" rotWithShape="1">
          <a:gsLst>
            <a:gs pos="0">
              <a:srgbClr val="A5A5A5">
                <a:lumMod val="5000"/>
                <a:lumOff val="95000"/>
              </a:srgbClr>
            </a:gs>
            <a:gs pos="74000">
              <a:srgbClr val="A5A5A5">
                <a:lumMod val="45000"/>
                <a:lumOff val="55000"/>
              </a:srgbClr>
            </a:gs>
            <a:gs pos="83000">
              <a:srgbClr val="A5A5A5">
                <a:lumMod val="45000"/>
                <a:lumOff val="55000"/>
              </a:srgbClr>
            </a:gs>
            <a:gs pos="100000">
              <a:srgbClr val="A5A5A5">
                <a:lumMod val="30000"/>
                <a:lumOff val="70000"/>
              </a:srgbClr>
            </a:gs>
          </a:gsLst>
          <a:lin ang="5400000" scaled="1"/>
          <a:tileRect/>
        </a:gradFill>
        <a:ln w="12700">
          <a:solidFill>
            <a:srgbClr val="808080"/>
          </a:solidFill>
          <a:prstDash val="solid"/>
        </a:ln>
      </c:spPr>
    </c:plotArea>
    <c:legend>
      <c:legendPos val="r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11832660359686115"/>
          <c:y val="9.2840038830762597E-2"/>
          <c:w val="0.80627266017704546"/>
          <c:h val="8.1573375345390706E-2"/>
        </c:manualLayout>
      </c:layout>
      <c:overlay val="0"/>
      <c:txPr>
        <a:bodyPr/>
        <a:lstStyle/>
        <a:p>
          <a:pPr>
            <a:defRPr sz="1200" b="1"/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6350" cap="flat" cmpd="sng" algn="ctr">
      <a:solidFill>
        <a:sysClr val="windowText" lastClr="000000"/>
      </a:solidFill>
      <a:round/>
    </a:ln>
    <a:effectLst/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cs-CZ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7996170670512663E-2"/>
          <c:y val="7.2343746931882891E-2"/>
          <c:w val="0.89017041989201962"/>
          <c:h val="0.804158677456439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List1!$B$717</c:f>
              <c:strCache>
                <c:ptCount val="1"/>
                <c:pt idx="0">
                  <c:v>Současně kuřák/kuřačka KC</c:v>
                </c:pt>
              </c:strCache>
            </c:strRef>
          </c:tx>
          <c:spPr>
            <a:solidFill>
              <a:srgbClr val="8EBAE2"/>
            </a:solidFill>
            <a:ln w="9525" cap="rnd">
              <a:solidFill>
                <a:sysClr val="windowText" lastClr="000000"/>
              </a:solidFill>
              <a:round/>
            </a:ln>
            <a:effectLst/>
          </c:spPr>
          <c:invertIfNegative val="0"/>
          <c:trendline>
            <c:spPr>
              <a:ln w="19050">
                <a:solidFill>
                  <a:srgbClr val="5B9BD5">
                    <a:lumMod val="75000"/>
                  </a:srgbClr>
                </a:solidFill>
                <a:prstDash val="dash"/>
              </a:ln>
            </c:spPr>
            <c:trendlineType val="linear"/>
            <c:dispRSqr val="0"/>
            <c:dispEq val="0"/>
          </c:trendline>
          <c:cat>
            <c:numRef>
              <c:f>List1!$A$718:$A$722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List1!$B$718:$B$722</c:f>
              <c:numCache>
                <c:formatCode>General</c:formatCode>
                <c:ptCount val="5"/>
                <c:pt idx="0">
                  <c:v>40</c:v>
                </c:pt>
                <c:pt idx="1">
                  <c:v>42.4</c:v>
                </c:pt>
                <c:pt idx="2">
                  <c:v>42.6</c:v>
                </c:pt>
                <c:pt idx="3">
                  <c:v>42.9</c:v>
                </c:pt>
                <c:pt idx="4">
                  <c:v>51.6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C6-4963-994F-82C4BF6046EE}"/>
            </c:ext>
          </c:extLst>
        </c:ser>
        <c:ser>
          <c:idx val="1"/>
          <c:order val="1"/>
          <c:tx>
            <c:strRef>
              <c:f>List1!$C$717</c:f>
              <c:strCache>
                <c:ptCount val="1"/>
                <c:pt idx="0">
                  <c:v>Současně uživatel/ka EC</c:v>
                </c:pt>
              </c:strCache>
            </c:strRef>
          </c:tx>
          <c:spPr>
            <a:solidFill>
              <a:srgbClr val="A6D08A"/>
            </a:solidFill>
            <a:ln w="9525">
              <a:solidFill>
                <a:sysClr val="windowText" lastClr="000000"/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8C6-4963-994F-82C4BF6046EE}"/>
              </c:ext>
            </c:extLst>
          </c:dPt>
          <c:trendline>
            <c:spPr>
              <a:ln w="19050">
                <a:solidFill>
                  <a:srgbClr val="70AD47">
                    <a:lumMod val="75000"/>
                  </a:srgbClr>
                </a:solidFill>
                <a:prstDash val="dash"/>
              </a:ln>
            </c:spPr>
            <c:trendlineType val="linear"/>
            <c:dispRSqr val="0"/>
            <c:dispEq val="0"/>
          </c:trendline>
          <c:cat>
            <c:numRef>
              <c:f>List1!$A$718:$A$722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List1!$C$718:$C$722</c:f>
              <c:numCache>
                <c:formatCode>General</c:formatCode>
                <c:ptCount val="5"/>
                <c:pt idx="0">
                  <c:v>25</c:v>
                </c:pt>
                <c:pt idx="1">
                  <c:v>12.9</c:v>
                </c:pt>
                <c:pt idx="2">
                  <c:v>24</c:v>
                </c:pt>
                <c:pt idx="3">
                  <c:v>29.3</c:v>
                </c:pt>
                <c:pt idx="4">
                  <c:v>62.4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C6-4963-994F-82C4BF6046EE}"/>
            </c:ext>
          </c:extLst>
        </c:ser>
        <c:ser>
          <c:idx val="2"/>
          <c:order val="2"/>
          <c:tx>
            <c:strRef>
              <c:f>List1!$D$717</c:f>
              <c:strCache>
                <c:ptCount val="1"/>
                <c:pt idx="0">
                  <c:v>Bývalý/á kuřák/kuřačka KC</c:v>
                </c:pt>
              </c:strCache>
            </c:strRef>
          </c:tx>
          <c:spPr>
            <a:solidFill>
              <a:srgbClr val="F4AF80"/>
            </a:solidFill>
            <a:ln w="9525">
              <a:solidFill>
                <a:sysClr val="windowText" lastClr="000000"/>
              </a:solidFill>
              <a:prstDash val="solid"/>
            </a:ln>
          </c:spPr>
          <c:invertIfNegative val="0"/>
          <c:trendline>
            <c:spPr>
              <a:ln w="19050">
                <a:solidFill>
                  <a:srgbClr val="ED7D31"/>
                </a:solidFill>
                <a:prstDash val="dash"/>
              </a:ln>
            </c:spPr>
            <c:trendlineType val="linear"/>
            <c:dispRSqr val="0"/>
            <c:dispEq val="0"/>
          </c:trendline>
          <c:cat>
            <c:numRef>
              <c:f>List1!$A$718:$A$722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List1!$D$718:$D$722</c:f>
              <c:numCache>
                <c:formatCode>General</c:formatCode>
                <c:ptCount val="5"/>
                <c:pt idx="0">
                  <c:v>40</c:v>
                </c:pt>
                <c:pt idx="1">
                  <c:v>38.799999999999997</c:v>
                </c:pt>
                <c:pt idx="2">
                  <c:v>23.3</c:v>
                </c:pt>
                <c:pt idx="3">
                  <c:v>31.3</c:v>
                </c:pt>
                <c:pt idx="4">
                  <c:v>25.8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8C6-4963-994F-82C4BF6046EE}"/>
            </c:ext>
          </c:extLst>
        </c:ser>
        <c:ser>
          <c:idx val="3"/>
          <c:order val="3"/>
          <c:tx>
            <c:strRef>
              <c:f>List1!$E$717</c:f>
              <c:strCache>
                <c:ptCount val="1"/>
                <c:pt idx="0">
                  <c:v>Bývalý/á uživatel/ka EC</c:v>
                </c:pt>
              </c:strCache>
            </c:strRef>
          </c:tx>
          <c:spPr>
            <a:solidFill>
              <a:srgbClr val="BABABA"/>
            </a:solidFill>
            <a:ln w="9525">
              <a:solidFill>
                <a:sysClr val="windowText" lastClr="000000"/>
              </a:solidFill>
              <a:prstDash val="solid"/>
            </a:ln>
          </c:spPr>
          <c:invertIfNegative val="0"/>
          <c:trendline>
            <c:spPr>
              <a:ln w="19050">
                <a:solidFill>
                  <a:sysClr val="window" lastClr="FFFFFF">
                    <a:lumMod val="50000"/>
                  </a:sysClr>
                </a:solidFill>
                <a:prstDash val="dash"/>
              </a:ln>
            </c:spPr>
            <c:trendlineType val="linear"/>
            <c:dispRSqr val="0"/>
            <c:dispEq val="0"/>
          </c:trendline>
          <c:cat>
            <c:numRef>
              <c:f>List1!$A$718:$A$722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List1!$E$718:$E$722</c:f>
              <c:numCache>
                <c:formatCode>General</c:formatCode>
                <c:ptCount val="5"/>
                <c:pt idx="0">
                  <c:v>6.3</c:v>
                </c:pt>
                <c:pt idx="1">
                  <c:v>7.1</c:v>
                </c:pt>
                <c:pt idx="2">
                  <c:v>6.2</c:v>
                </c:pt>
                <c:pt idx="3">
                  <c:v>3.4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C6-4963-994F-82C4BF6046EE}"/>
            </c:ext>
          </c:extLst>
        </c:ser>
        <c:ser>
          <c:idx val="4"/>
          <c:order val="4"/>
          <c:tx>
            <c:strRef>
              <c:f>List1!$F$717</c:f>
              <c:strCache>
                <c:ptCount val="1"/>
                <c:pt idx="0">
                  <c:v>Před užíváním zahřívaných tabákových výrobků nekouřil/a KC ani neužíval/a EC</c:v>
                </c:pt>
              </c:strCache>
            </c:strRef>
          </c:tx>
          <c:spPr>
            <a:solidFill>
              <a:srgbClr val="FFC000">
                <a:lumMod val="40000"/>
                <a:lumOff val="60000"/>
              </a:srgbClr>
            </a:solidFill>
            <a:ln>
              <a:solidFill>
                <a:srgbClr val="000000"/>
              </a:solidFill>
            </a:ln>
          </c:spPr>
          <c:invertIfNegative val="0"/>
          <c:trendline>
            <c:spPr>
              <a:ln w="15875">
                <a:solidFill>
                  <a:srgbClr val="E6AF00"/>
                </a:solidFill>
                <a:prstDash val="dash"/>
              </a:ln>
            </c:spPr>
            <c:trendlineType val="linear"/>
            <c:dispRSqr val="0"/>
            <c:dispEq val="0"/>
          </c:trendline>
          <c:cat>
            <c:numRef>
              <c:f>List1!$A$718:$A$722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List1!$F$718:$F$722</c:f>
              <c:numCache>
                <c:formatCode>General</c:formatCode>
                <c:ptCount val="5"/>
                <c:pt idx="0">
                  <c:v>10</c:v>
                </c:pt>
                <c:pt idx="1">
                  <c:v>9.4</c:v>
                </c:pt>
                <c:pt idx="2">
                  <c:v>12.4</c:v>
                </c:pt>
                <c:pt idx="3">
                  <c:v>10.9</c:v>
                </c:pt>
                <c:pt idx="4">
                  <c:v>12.9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8C6-4963-994F-82C4BF6046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9"/>
        <c:overlap val="-12"/>
        <c:axId val="333350944"/>
        <c:axId val="1"/>
      </c:barChart>
      <c:catAx>
        <c:axId val="333350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sz="1100" b="1"/>
            </a:pPr>
            <a:endParaRPr lang="cs-CZ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70"/>
          <c:min val="0"/>
        </c:scaling>
        <c:delete val="0"/>
        <c:axPos val="l"/>
        <c:majorGridlines>
          <c:spPr>
            <a:ln w="3175" cap="flat" cmpd="sng" algn="ctr">
              <a:solidFill>
                <a:srgbClr val="E7E6E6">
                  <a:lumMod val="90000"/>
                </a:srgbClr>
              </a:solidFill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 sz="1100" b="1"/>
                </a:pPr>
                <a:r>
                  <a:rPr lang="cs-CZ"/>
                  <a:t>%</a:t>
                </a:r>
              </a:p>
            </c:rich>
          </c:tx>
          <c:layout>
            <c:manualLayout>
              <c:xMode val="edge"/>
              <c:yMode val="edge"/>
              <c:x val="2.2657266662011181E-2"/>
              <c:y val="0.44562693952124544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/>
            </a:pPr>
            <a:endParaRPr lang="cs-CZ"/>
          </a:p>
        </c:txPr>
        <c:crossAx val="333350944"/>
        <c:crosses val="autoZero"/>
        <c:crossBetween val="between"/>
        <c:majorUnit val="10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ayout>
        <c:manualLayout>
          <c:xMode val="edge"/>
          <c:yMode val="edge"/>
          <c:x val="8.1046750428041381E-2"/>
          <c:y val="8.7478632598131947E-2"/>
          <c:w val="0.67853467377358945"/>
          <c:h val="0.22007536640509903"/>
        </c:manualLayout>
      </c:layout>
      <c:overlay val="0"/>
      <c:txPr>
        <a:bodyPr/>
        <a:lstStyle/>
        <a:p>
          <a:pPr>
            <a:defRPr sz="1100" b="1"/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6350" cap="flat" cmpd="sng" algn="ctr">
      <a:solidFill>
        <a:sysClr val="windowText" lastClr="000000"/>
      </a:solidFill>
      <a:round/>
    </a:ln>
    <a:effectLst/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+mn-lt"/>
          <a:ea typeface="Calibri"/>
          <a:cs typeface="Arial" panose="020B0604020202020204" pitchFamily="34" charset="0"/>
        </a:defRPr>
      </a:pPr>
      <a:endParaRPr lang="cs-CZ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7996170670512663E-2"/>
          <c:y val="7.2343746931882891E-2"/>
          <c:w val="0.89017041989201962"/>
          <c:h val="0.804158677456439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List1!$P$133</c:f>
              <c:strCache>
                <c:ptCount val="1"/>
                <c:pt idx="0">
                  <c:v>15-24 let</c:v>
                </c:pt>
              </c:strCache>
            </c:strRef>
          </c:tx>
          <c:spPr>
            <a:solidFill>
              <a:srgbClr val="8EBAE2"/>
            </a:solidFill>
            <a:ln w="9525" cap="rnd">
              <a:solidFill>
                <a:sysClr val="window" lastClr="FFFFFF">
                  <a:lumMod val="50000"/>
                </a:sysClr>
              </a:solidFill>
              <a:round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5.73583974165520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6DA-4A9D-8AA4-8AF18FFD51AA}"/>
                </c:ext>
              </c:extLst>
            </c:dLbl>
            <c:dLbl>
              <c:idx val="3"/>
              <c:layout>
                <c:manualLayout>
                  <c:x val="-1.1073869560180717E-3"/>
                  <c:y val="7.693709771956348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 i="1"/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859444894969526E-2"/>
                      <c:h val="6.561739885548079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E644-404C-9FB9-C05B66FC54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1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List1!$O$134:$O$137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List1!$P$134:$P$137</c:f>
              <c:numCache>
                <c:formatCode>0.0</c:formatCode>
                <c:ptCount val="4"/>
                <c:pt idx="0">
                  <c:v>6.3</c:v>
                </c:pt>
                <c:pt idx="1">
                  <c:v>6.6</c:v>
                </c:pt>
                <c:pt idx="2">
                  <c:v>9</c:v>
                </c:pt>
                <c:pt idx="3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44-404C-9FB9-C05B66FC54CF}"/>
            </c:ext>
          </c:extLst>
        </c:ser>
        <c:ser>
          <c:idx val="1"/>
          <c:order val="1"/>
          <c:tx>
            <c:strRef>
              <c:f>List1!$Q$133</c:f>
              <c:strCache>
                <c:ptCount val="1"/>
                <c:pt idx="0">
                  <c:v>25-44 let</c:v>
                </c:pt>
              </c:strCache>
            </c:strRef>
          </c:tx>
          <c:spPr>
            <a:solidFill>
              <a:srgbClr val="A6D08A"/>
            </a:solidFill>
            <a:ln w="9525">
              <a:solidFill>
                <a:sysClr val="window" lastClr="FFFFFF">
                  <a:lumMod val="50000"/>
                </a:sysClr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644-404C-9FB9-C05B66FC54CF}"/>
              </c:ext>
            </c:extLst>
          </c:dPt>
          <c:dLbls>
            <c:dLbl>
              <c:idx val="0"/>
              <c:layout>
                <c:manualLayout>
                  <c:x val="-2.0302460185546832E-17"/>
                  <c:y val="5.79852675828228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644-404C-9FB9-C05B66FC54CF}"/>
                </c:ext>
              </c:extLst>
            </c:dLbl>
            <c:dLbl>
              <c:idx val="1"/>
              <c:layout>
                <c:manualLayout>
                  <c:x val="-4.4296788482834993E-3"/>
                  <c:y val="6.18013332191518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E644-404C-9FB9-C05B66FC54CF}"/>
                </c:ext>
              </c:extLst>
            </c:dLbl>
            <c:dLbl>
              <c:idx val="2"/>
              <c:layout>
                <c:manualLayout>
                  <c:x val="0"/>
                  <c:y val="6.18013332191518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644-404C-9FB9-C05B66FC54CF}"/>
                </c:ext>
              </c:extLst>
            </c:dLbl>
            <c:dLbl>
              <c:idx val="3"/>
              <c:layout>
                <c:manualLayout>
                  <c:x val="-2.2148394241417496E-3"/>
                  <c:y val="6.18013332191517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E644-404C-9FB9-C05B66FC54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1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List1!$O$134:$O$137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List1!$Q$134:$Q$137</c:f>
              <c:numCache>
                <c:formatCode>0.0</c:formatCode>
                <c:ptCount val="4"/>
                <c:pt idx="0">
                  <c:v>2</c:v>
                </c:pt>
                <c:pt idx="1">
                  <c:v>2.5</c:v>
                </c:pt>
                <c:pt idx="2">
                  <c:v>4.0999999999999996</c:v>
                </c:pt>
                <c:pt idx="3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644-404C-9FB9-C05B66FC54CF}"/>
            </c:ext>
          </c:extLst>
        </c:ser>
        <c:ser>
          <c:idx val="2"/>
          <c:order val="2"/>
          <c:tx>
            <c:strRef>
              <c:f>List1!$R$133</c:f>
              <c:strCache>
                <c:ptCount val="1"/>
                <c:pt idx="0">
                  <c:v>45-64 let</c:v>
                </c:pt>
              </c:strCache>
            </c:strRef>
          </c:tx>
          <c:spPr>
            <a:solidFill>
              <a:srgbClr val="F4AF80"/>
            </a:solidFill>
            <a:ln w="9525">
              <a:solidFill>
                <a:sysClr val="window" lastClr="FFFFFF">
                  <a:lumMod val="50000"/>
                </a:sysClr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"/>
                  <c:y val="1.7311416496521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E644-404C-9FB9-C05B66FC54CF}"/>
                </c:ext>
              </c:extLst>
            </c:dLbl>
            <c:dLbl>
              <c:idx val="1"/>
              <c:layout>
                <c:manualLayout>
                  <c:x val="0"/>
                  <c:y val="5.82355654312529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E644-404C-9FB9-C05B66FC54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1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List1!$O$134:$O$137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List1!$R$134:$R$137</c:f>
              <c:numCache>
                <c:formatCode>0.0</c:formatCode>
                <c:ptCount val="4"/>
                <c:pt idx="0">
                  <c:v>0.7</c:v>
                </c:pt>
                <c:pt idx="1">
                  <c:v>0.5</c:v>
                </c:pt>
                <c:pt idx="2">
                  <c:v>1.4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644-404C-9FB9-C05B66FC54CF}"/>
            </c:ext>
          </c:extLst>
        </c:ser>
        <c:ser>
          <c:idx val="3"/>
          <c:order val="3"/>
          <c:tx>
            <c:strRef>
              <c:f>List1!$S$133</c:f>
              <c:strCache>
                <c:ptCount val="1"/>
                <c:pt idx="0">
                  <c:v>65+ let</c:v>
                </c:pt>
              </c:strCache>
            </c:strRef>
          </c:tx>
          <c:spPr>
            <a:solidFill>
              <a:srgbClr val="BABABA"/>
            </a:solidFill>
            <a:ln w="9525">
              <a:solidFill>
                <a:sysClr val="window" lastClr="FFFFFF">
                  <a:lumMod val="50000"/>
                </a:sysClr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"/>
                  <c:y val="2.00749090679635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E644-404C-9FB9-C05B66FC54CF}"/>
                </c:ext>
              </c:extLst>
            </c:dLbl>
            <c:dLbl>
              <c:idx val="3"/>
              <c:layout>
                <c:manualLayout>
                  <c:x val="0"/>
                  <c:y val="4.78399415871527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644-404C-9FB9-C05B66FC54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1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List1!$O$134:$O$137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List1!$S$134:$S$137</c:f>
              <c:numCache>
                <c:formatCode>0.0</c:formatCode>
                <c:ptCount val="4"/>
                <c:pt idx="0">
                  <c:v>0.5</c:v>
                </c:pt>
                <c:pt idx="1">
                  <c:v>0.2</c:v>
                </c:pt>
                <c:pt idx="2">
                  <c:v>0.2</c:v>
                </c:pt>
                <c:pt idx="3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644-404C-9FB9-C05B66FC54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9"/>
        <c:overlap val="-12"/>
        <c:axId val="333350944"/>
        <c:axId val="1"/>
      </c:barChart>
      <c:catAx>
        <c:axId val="333350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b="1"/>
            </a:pPr>
            <a:endParaRPr lang="cs-CZ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4"/>
          <c:min val="0"/>
        </c:scaling>
        <c:delete val="0"/>
        <c:axPos val="l"/>
        <c:majorGridlines>
          <c:spPr>
            <a:ln w="3175" cap="flat" cmpd="sng" algn="ctr">
              <a:solidFill>
                <a:srgbClr val="E7E6E6">
                  <a:lumMod val="90000"/>
                </a:srgbClr>
              </a:solidFill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 sz="1000"/>
                </a:pPr>
                <a:r>
                  <a:rPr lang="cs-CZ" sz="1000"/>
                  <a:t>%</a:t>
                </a:r>
              </a:p>
            </c:rich>
          </c:tx>
          <c:layout>
            <c:manualLayout>
              <c:xMode val="edge"/>
              <c:yMode val="edge"/>
              <c:x val="8.9907844459429093E-3"/>
              <c:y val="0.4428952820508197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b="1"/>
            </a:pPr>
            <a:endParaRPr lang="cs-CZ"/>
          </a:p>
        </c:txPr>
        <c:crossAx val="333350944"/>
        <c:crosses val="autoZero"/>
        <c:crossBetween val="between"/>
        <c:majorUnit val="2"/>
      </c:valAx>
      <c:spPr>
        <a:gradFill flip="none" rotWithShape="1">
          <a:gsLst>
            <a:gs pos="0">
              <a:srgbClr val="A5A5A5">
                <a:lumMod val="5000"/>
                <a:lumOff val="95000"/>
              </a:srgbClr>
            </a:gs>
            <a:gs pos="74000">
              <a:srgbClr val="A5A5A5">
                <a:lumMod val="45000"/>
                <a:lumOff val="55000"/>
              </a:srgbClr>
            </a:gs>
            <a:gs pos="83000">
              <a:srgbClr val="A5A5A5">
                <a:lumMod val="45000"/>
                <a:lumOff val="55000"/>
              </a:srgbClr>
            </a:gs>
            <a:gs pos="100000">
              <a:srgbClr val="A5A5A5">
                <a:lumMod val="30000"/>
                <a:lumOff val="70000"/>
              </a:srgbClr>
            </a:gs>
          </a:gsLst>
          <a:lin ang="5400000" scaled="1"/>
          <a:tileRect/>
        </a:gra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7.1467461916097694E-2"/>
          <c:y val="8.695761913561606E-2"/>
          <c:w val="0.82321831864040251"/>
          <c:h val="8.1145796891293295E-2"/>
        </c:manualLayout>
      </c:layout>
      <c:overlay val="0"/>
      <c:txPr>
        <a:bodyPr/>
        <a:lstStyle/>
        <a:p>
          <a:pPr>
            <a:defRPr sz="1200" b="1"/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6350" cap="flat" cmpd="sng" algn="ctr">
      <a:solidFill>
        <a:sysClr val="windowText" lastClr="000000"/>
      </a:solidFill>
      <a:round/>
    </a:ln>
    <a:effectLst/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cs-CZ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6851382898745708E-2"/>
          <c:y val="7.2343746931882891E-2"/>
          <c:w val="0.86795374510347012"/>
          <c:h val="0.744675071109454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List1!$A$423</c:f>
              <c:strCache>
                <c:ptCount val="1"/>
                <c:pt idx="0">
                  <c:v>15-24 let</c:v>
                </c:pt>
              </c:strCache>
            </c:strRef>
          </c:tx>
          <c:spPr>
            <a:solidFill>
              <a:srgbClr val="8EBAE2"/>
            </a:solidFill>
            <a:ln w="9525" cap="rnd">
              <a:solidFill>
                <a:sysClr val="window" lastClr="FFFFFF">
                  <a:lumMod val="50000"/>
                </a:sys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List1!$B$422:$E$422</c:f>
              <c:strCache>
                <c:ptCount val="4"/>
                <c:pt idx="0">
                  <c:v>Není mezi nimi rozdíl</c:v>
                </c:pt>
                <c:pt idx="1">
                  <c:v>KC jsou nejvíce škodlivé</c:v>
                </c:pt>
                <c:pt idx="2">
                  <c:v>EC jsou nejvíce škodlivé</c:v>
                </c:pt>
                <c:pt idx="3">
                  <c:v>ZTV jsou nejvíce škodlivé</c:v>
                </c:pt>
              </c:strCache>
            </c:strRef>
          </c:cat>
          <c:val>
            <c:numRef>
              <c:f>List1!$B$423:$E$423</c:f>
              <c:numCache>
                <c:formatCode>0.0</c:formatCode>
                <c:ptCount val="4"/>
                <c:pt idx="0">
                  <c:v>41</c:v>
                </c:pt>
                <c:pt idx="1">
                  <c:v>42.9</c:v>
                </c:pt>
                <c:pt idx="2">
                  <c:v>8.3000000000000007</c:v>
                </c:pt>
                <c:pt idx="3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A8-47DD-A762-C0326330468F}"/>
            </c:ext>
          </c:extLst>
        </c:ser>
        <c:ser>
          <c:idx val="1"/>
          <c:order val="1"/>
          <c:tx>
            <c:strRef>
              <c:f>List1!$A$424</c:f>
              <c:strCache>
                <c:ptCount val="1"/>
                <c:pt idx="0">
                  <c:v>25-44 let</c:v>
                </c:pt>
              </c:strCache>
            </c:strRef>
          </c:tx>
          <c:spPr>
            <a:solidFill>
              <a:srgbClr val="A6D08A"/>
            </a:solidFill>
            <a:ln w="9525">
              <a:solidFill>
                <a:sysClr val="window" lastClr="FFFFFF">
                  <a:lumMod val="50000"/>
                </a:sysClr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F4A8-47DD-A762-C0326330468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List1!$B$422:$E$422</c:f>
              <c:strCache>
                <c:ptCount val="4"/>
                <c:pt idx="0">
                  <c:v>Není mezi nimi rozdíl</c:v>
                </c:pt>
                <c:pt idx="1">
                  <c:v>KC jsou nejvíce škodlivé</c:v>
                </c:pt>
                <c:pt idx="2">
                  <c:v>EC jsou nejvíce škodlivé</c:v>
                </c:pt>
                <c:pt idx="3">
                  <c:v>ZTV jsou nejvíce škodlivé</c:v>
                </c:pt>
              </c:strCache>
            </c:strRef>
          </c:cat>
          <c:val>
            <c:numRef>
              <c:f>List1!$B$424:$E$424</c:f>
              <c:numCache>
                <c:formatCode>0.0</c:formatCode>
                <c:ptCount val="4"/>
                <c:pt idx="0">
                  <c:v>53.6</c:v>
                </c:pt>
                <c:pt idx="1">
                  <c:v>31.5</c:v>
                </c:pt>
                <c:pt idx="2">
                  <c:v>6.9</c:v>
                </c:pt>
                <c:pt idx="3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A8-47DD-A762-C0326330468F}"/>
            </c:ext>
          </c:extLst>
        </c:ser>
        <c:ser>
          <c:idx val="2"/>
          <c:order val="2"/>
          <c:tx>
            <c:strRef>
              <c:f>List1!$A$425</c:f>
              <c:strCache>
                <c:ptCount val="1"/>
                <c:pt idx="0">
                  <c:v>45-64 let</c:v>
                </c:pt>
              </c:strCache>
            </c:strRef>
          </c:tx>
          <c:spPr>
            <a:solidFill>
              <a:srgbClr val="F4AF80"/>
            </a:solidFill>
            <a:ln w="9525">
              <a:solidFill>
                <a:sysClr val="window" lastClr="FFFFFF">
                  <a:lumMod val="50000"/>
                </a:sysClr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3.3749734539041861E-17"/>
                  <c:y val="6.47478772235488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4A8-47DD-A762-C032633046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List1!$B$422:$E$422</c:f>
              <c:strCache>
                <c:ptCount val="4"/>
                <c:pt idx="0">
                  <c:v>Není mezi nimi rozdíl</c:v>
                </c:pt>
                <c:pt idx="1">
                  <c:v>KC jsou nejvíce škodlivé</c:v>
                </c:pt>
                <c:pt idx="2">
                  <c:v>EC jsou nejvíce škodlivé</c:v>
                </c:pt>
                <c:pt idx="3">
                  <c:v>ZTV jsou nejvíce škodlivé</c:v>
                </c:pt>
              </c:strCache>
            </c:strRef>
          </c:cat>
          <c:val>
            <c:numRef>
              <c:f>List1!$B$425:$E$425</c:f>
              <c:numCache>
                <c:formatCode>0.0</c:formatCode>
                <c:ptCount val="4"/>
                <c:pt idx="0">
                  <c:v>59.4</c:v>
                </c:pt>
                <c:pt idx="1">
                  <c:v>27</c:v>
                </c:pt>
                <c:pt idx="2">
                  <c:v>6.7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4A8-47DD-A762-C0326330468F}"/>
            </c:ext>
          </c:extLst>
        </c:ser>
        <c:ser>
          <c:idx val="3"/>
          <c:order val="3"/>
          <c:tx>
            <c:strRef>
              <c:f>List1!$A$426</c:f>
              <c:strCache>
                <c:ptCount val="1"/>
                <c:pt idx="0">
                  <c:v>65+ let</c:v>
                </c:pt>
              </c:strCache>
            </c:strRef>
          </c:tx>
          <c:spPr>
            <a:solidFill>
              <a:srgbClr val="BABABA"/>
            </a:solidFill>
            <a:ln w="9525">
              <a:solidFill>
                <a:sysClr val="window" lastClr="FFFFFF">
                  <a:lumMod val="50000"/>
                </a:sysClr>
              </a:solidFill>
              <a:prstDash val="solid"/>
            </a:ln>
          </c:spPr>
          <c:invertIfNegative val="0"/>
          <c:dLbls>
            <c:dLbl>
              <c:idx val="3"/>
              <c:layout>
                <c:manualLayout>
                  <c:x val="0"/>
                  <c:y val="5.0067190397742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4A8-47DD-A762-C032633046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List1!$B$422:$E$422</c:f>
              <c:strCache>
                <c:ptCount val="4"/>
                <c:pt idx="0">
                  <c:v>Není mezi nimi rozdíl</c:v>
                </c:pt>
                <c:pt idx="1">
                  <c:v>KC jsou nejvíce škodlivé</c:v>
                </c:pt>
                <c:pt idx="2">
                  <c:v>EC jsou nejvíce škodlivé</c:v>
                </c:pt>
                <c:pt idx="3">
                  <c:v>ZTV jsou nejvíce škodlivé</c:v>
                </c:pt>
              </c:strCache>
            </c:strRef>
          </c:cat>
          <c:val>
            <c:numRef>
              <c:f>List1!$B$426:$E$426</c:f>
              <c:numCache>
                <c:formatCode>0.0</c:formatCode>
                <c:ptCount val="4"/>
                <c:pt idx="0">
                  <c:v>63.4</c:v>
                </c:pt>
                <c:pt idx="1">
                  <c:v>24.3</c:v>
                </c:pt>
                <c:pt idx="2">
                  <c:v>8</c:v>
                </c:pt>
                <c:pt idx="3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4A8-47DD-A762-C032633046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10"/>
        <c:axId val="333350944"/>
        <c:axId val="1"/>
      </c:barChart>
      <c:catAx>
        <c:axId val="333350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b="1"/>
            </a:pPr>
            <a:endParaRPr lang="cs-CZ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80"/>
          <c:min val="0"/>
        </c:scaling>
        <c:delete val="0"/>
        <c:axPos val="l"/>
        <c:majorGridlines>
          <c:spPr>
            <a:ln w="3175" cap="flat" cmpd="sng" algn="ctr">
              <a:solidFill>
                <a:srgbClr val="E7E6E6">
                  <a:lumMod val="90000"/>
                </a:srgbClr>
              </a:solidFill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 sz="1000"/>
                </a:pPr>
                <a:r>
                  <a:rPr lang="cs-CZ" sz="1000"/>
                  <a:t>%</a:t>
                </a:r>
              </a:p>
            </c:rich>
          </c:tx>
          <c:layout>
            <c:manualLayout>
              <c:xMode val="edge"/>
              <c:yMode val="edge"/>
              <c:x val="7.1867700533689459E-3"/>
              <c:y val="0.41496753395977004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b="1"/>
            </a:pPr>
            <a:endParaRPr lang="cs-CZ"/>
          </a:p>
        </c:txPr>
        <c:crossAx val="333350944"/>
        <c:crosses val="autoZero"/>
        <c:crossBetween val="between"/>
        <c:majorUnit val="10"/>
      </c:valAx>
      <c:spPr>
        <a:gradFill flip="none" rotWithShape="1">
          <a:gsLst>
            <a:gs pos="0">
              <a:srgbClr val="A5A5A5">
                <a:lumMod val="5000"/>
                <a:lumOff val="95000"/>
              </a:srgbClr>
            </a:gs>
            <a:gs pos="74000">
              <a:srgbClr val="A5A5A5">
                <a:lumMod val="45000"/>
                <a:lumOff val="55000"/>
              </a:srgbClr>
            </a:gs>
            <a:gs pos="83000">
              <a:srgbClr val="A5A5A5">
                <a:lumMod val="45000"/>
                <a:lumOff val="55000"/>
              </a:srgbClr>
            </a:gs>
            <a:gs pos="100000">
              <a:srgbClr val="A5A5A5">
                <a:lumMod val="30000"/>
                <a:lumOff val="70000"/>
              </a:srgbClr>
            </a:gs>
          </a:gsLst>
          <a:lin ang="5400000" scaled="1"/>
          <a:tileRect/>
        </a:gra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0294545188541933"/>
          <c:y val="9.4284918951247035E-2"/>
          <c:w val="0.84113063262458176"/>
          <c:h val="7.0191281242945075E-2"/>
        </c:manualLayout>
      </c:layout>
      <c:overlay val="0"/>
      <c:txPr>
        <a:bodyPr/>
        <a:lstStyle/>
        <a:p>
          <a:pPr>
            <a:defRPr sz="1200" b="1"/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6350" cap="flat" cmpd="sng" algn="ctr">
      <a:solidFill>
        <a:sysClr val="windowText" lastClr="000000"/>
      </a:solidFill>
      <a:round/>
    </a:ln>
    <a:effectLst/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cs-CZ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5009134947209621E-2"/>
          <c:y val="6.4532183881193056E-2"/>
          <c:w val="0.8853562344501118"/>
          <c:h val="0.803513414246822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List1!$B$17</c:f>
              <c:strCache>
                <c:ptCount val="1"/>
                <c:pt idx="0">
                  <c:v>Muži</c:v>
                </c:pt>
              </c:strCache>
            </c:strRef>
          </c:tx>
          <c:spPr>
            <a:solidFill>
              <a:srgbClr val="6D91D1"/>
            </a:solidFill>
            <a:ln w="9525" cap="rnd">
              <a:solidFill>
                <a:sysClr val="windowText" lastClr="000000"/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4B5-4752-8C76-599E94AB7B45}"/>
              </c:ext>
            </c:extLst>
          </c:dPt>
          <c:dLbls>
            <c:dLbl>
              <c:idx val="1"/>
              <c:layout>
                <c:manualLayout>
                  <c:x val="0"/>
                  <c:y val="7.21452849561364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4B5-4752-8C76-599E94AB7B45}"/>
                </c:ext>
              </c:extLst>
            </c:dLbl>
            <c:dLbl>
              <c:idx val="2"/>
              <c:layout>
                <c:manualLayout>
                  <c:x val="0"/>
                  <c:y val="4.54614260803057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4B5-4752-8C76-599E94AB7B45}"/>
                </c:ext>
              </c:extLst>
            </c:dLbl>
            <c:dLbl>
              <c:idx val="3"/>
              <c:layout>
                <c:manualLayout>
                  <c:x val="-1.7629413079359379E-3"/>
                  <c:y val="5.01064595767310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4B5-4752-8C76-599E94AB7B45}"/>
                </c:ext>
              </c:extLst>
            </c:dLbl>
            <c:dLbl>
              <c:idx val="4"/>
              <c:layout>
                <c:manualLayout>
                  <c:x val="0"/>
                  <c:y val="5.2182869469006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4B5-4752-8C76-599E94AB7B45}"/>
                </c:ext>
              </c:extLst>
            </c:dLbl>
            <c:dLbl>
              <c:idx val="5"/>
              <c:layout>
                <c:manualLayout>
                  <c:x val="0"/>
                  <c:y val="5.10973602207666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4B5-4752-8C76-599E94AB7B45}"/>
                </c:ext>
              </c:extLst>
            </c:dLbl>
            <c:dLbl>
              <c:idx val="6"/>
              <c:layout>
                <c:manualLayout>
                  <c:x val="6.4640434559166009E-17"/>
                  <c:y val="5.12074049656570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6C2-44E7-A24D-149047BF96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800" b="1" i="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trendline>
            <c:spPr>
              <a:ln w="15875">
                <a:solidFill>
                  <a:srgbClr val="4472C4"/>
                </a:solidFill>
                <a:prstDash val="dash"/>
              </a:ln>
            </c:spPr>
            <c:trendlineType val="linear"/>
            <c:dispRSqr val="0"/>
            <c:dispEq val="0"/>
          </c:trendline>
          <c:cat>
            <c:numRef>
              <c:f>List1!$A$18:$A$29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List1!$B$18:$B$29</c:f>
              <c:numCache>
                <c:formatCode>0.0</c:formatCode>
                <c:ptCount val="12"/>
                <c:pt idx="0">
                  <c:v>26.7</c:v>
                </c:pt>
                <c:pt idx="1">
                  <c:v>27.2</c:v>
                </c:pt>
                <c:pt idx="2">
                  <c:v>28.2</c:v>
                </c:pt>
                <c:pt idx="3">
                  <c:v>21.8</c:v>
                </c:pt>
                <c:pt idx="4">
                  <c:v>23.8</c:v>
                </c:pt>
                <c:pt idx="5">
                  <c:v>22.6</c:v>
                </c:pt>
                <c:pt idx="6">
                  <c:v>24.5</c:v>
                </c:pt>
                <c:pt idx="7">
                  <c:v>21.1</c:v>
                </c:pt>
                <c:pt idx="8">
                  <c:v>21.2</c:v>
                </c:pt>
                <c:pt idx="9">
                  <c:v>22</c:v>
                </c:pt>
                <c:pt idx="10">
                  <c:v>20.6</c:v>
                </c:pt>
                <c:pt idx="11">
                  <c:v>20.100000000000001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4B5-4752-8C76-599E94AB7B45}"/>
            </c:ext>
          </c:extLst>
        </c:ser>
        <c:ser>
          <c:idx val="1"/>
          <c:order val="1"/>
          <c:tx>
            <c:strRef>
              <c:f>List1!$C$17</c:f>
              <c:strCache>
                <c:ptCount val="1"/>
                <c:pt idx="0">
                  <c:v>Ženy</c:v>
                </c:pt>
              </c:strCache>
            </c:strRef>
          </c:tx>
          <c:spPr>
            <a:solidFill>
              <a:srgbClr val="FF5D7C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5.9143822008351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BCF-47C2-9331-B85B4857A19A}"/>
                </c:ext>
              </c:extLst>
            </c:dLbl>
            <c:dLbl>
              <c:idx val="6"/>
              <c:layout>
                <c:manualLayout>
                  <c:x val="-6.4640434559166009E-17"/>
                  <c:y val="5.59819028678357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BCF-47C2-9331-B85B4857A19A}"/>
                </c:ext>
              </c:extLst>
            </c:dLbl>
            <c:dLbl>
              <c:idx val="7"/>
              <c:layout>
                <c:manualLayout>
                  <c:x val="-1.2928086911833202E-16"/>
                  <c:y val="7.81153368514455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BCF-47C2-9331-B85B4857A1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800" b="1" i="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trendline>
            <c:spPr>
              <a:ln w="15875">
                <a:solidFill>
                  <a:srgbClr val="FF4367"/>
                </a:solidFill>
                <a:prstDash val="dash"/>
              </a:ln>
            </c:spPr>
            <c:trendlineType val="linear"/>
            <c:dispRSqr val="0"/>
            <c:dispEq val="0"/>
          </c:trendline>
          <c:cat>
            <c:numRef>
              <c:f>List1!$A$18:$A$29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List1!$C$18:$C$29</c:f>
              <c:numCache>
                <c:formatCode>0.0</c:formatCode>
                <c:ptCount val="12"/>
                <c:pt idx="0">
                  <c:v>19.600000000000001</c:v>
                </c:pt>
                <c:pt idx="1">
                  <c:v>17.399999999999999</c:v>
                </c:pt>
                <c:pt idx="2">
                  <c:v>19</c:v>
                </c:pt>
                <c:pt idx="3">
                  <c:v>14.8</c:v>
                </c:pt>
                <c:pt idx="4">
                  <c:v>15.6</c:v>
                </c:pt>
                <c:pt idx="5">
                  <c:v>14.5</c:v>
                </c:pt>
                <c:pt idx="6">
                  <c:v>17.899999999999999</c:v>
                </c:pt>
                <c:pt idx="7">
                  <c:v>15.2</c:v>
                </c:pt>
                <c:pt idx="8">
                  <c:v>12.2</c:v>
                </c:pt>
                <c:pt idx="9">
                  <c:v>13.3</c:v>
                </c:pt>
                <c:pt idx="10">
                  <c:v>12</c:v>
                </c:pt>
                <c:pt idx="11">
                  <c:v>11.9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4B5-4752-8C76-599E94AB7B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2"/>
        <c:overlap val="74"/>
        <c:axId val="333358488"/>
        <c:axId val="1"/>
      </c:barChart>
      <c:catAx>
        <c:axId val="333358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b="1"/>
            </a:pPr>
            <a:endParaRPr lang="cs-CZ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30"/>
          <c:min val="0"/>
        </c:scaling>
        <c:delete val="0"/>
        <c:axPos val="l"/>
        <c:majorGridlines>
          <c:spPr>
            <a:ln>
              <a:solidFill>
                <a:srgbClr val="E7E6E6">
                  <a:lumMod val="90000"/>
                </a:srgbClr>
              </a:solidFill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/>
                </a:pPr>
                <a:r>
                  <a:rPr lang="cs-CZ"/>
                  <a:t>%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b="1"/>
            </a:pPr>
            <a:endParaRPr lang="cs-CZ"/>
          </a:p>
        </c:txPr>
        <c:crossAx val="333358488"/>
        <c:crosses val="autoZero"/>
        <c:crossBetween val="between"/>
        <c:majorUnit val="5"/>
      </c:valAx>
      <c:spPr>
        <a:gradFill flip="none" rotWithShape="1">
          <a:gsLst>
            <a:gs pos="0">
              <a:srgbClr val="A5A5A5">
                <a:lumMod val="5000"/>
                <a:lumOff val="95000"/>
              </a:srgbClr>
            </a:gs>
            <a:gs pos="74000">
              <a:srgbClr val="A5A5A5">
                <a:lumMod val="45000"/>
                <a:lumOff val="55000"/>
              </a:srgbClr>
            </a:gs>
            <a:gs pos="83000">
              <a:srgbClr val="A5A5A5">
                <a:lumMod val="45000"/>
                <a:lumOff val="55000"/>
              </a:srgbClr>
            </a:gs>
            <a:gs pos="100000">
              <a:srgbClr val="A5A5A5">
                <a:lumMod val="30000"/>
                <a:lumOff val="70000"/>
              </a:srgbClr>
            </a:gs>
          </a:gsLst>
          <a:lin ang="5400000" scaled="1"/>
          <a:tileRect/>
        </a:gradFill>
        <a:ln w="12700">
          <a:solidFill>
            <a:srgbClr val="808080"/>
          </a:solidFill>
          <a:prstDash val="solid"/>
        </a:ln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70254637427735023"/>
          <c:y val="8.7408032427611859E-2"/>
          <c:w val="0.21505396788009867"/>
          <c:h val="7.1233361637129511E-2"/>
        </c:manualLayout>
      </c:layout>
      <c:overlay val="0"/>
      <c:txPr>
        <a:bodyPr/>
        <a:lstStyle/>
        <a:p>
          <a:pPr>
            <a:defRPr sz="1200" b="1"/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cs-CZ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8722379113452335"/>
          <c:y val="7.2343746931882891E-2"/>
          <c:w val="0.48094258886981495"/>
          <c:h val="0.729146421091939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List1!$I$492</c:f>
              <c:strCache>
                <c:ptCount val="1"/>
                <c:pt idx="0">
                  <c:v>V prostředí domova</c:v>
                </c:pt>
              </c:strCache>
            </c:strRef>
          </c:tx>
          <c:spPr>
            <a:solidFill>
              <a:srgbClr val="6B82A1"/>
            </a:solidFill>
            <a:ln w="9525" cap="rnd">
              <a:solidFill>
                <a:srgbClr val="E7E6E6">
                  <a:lumMod val="25000"/>
                </a:srgbClr>
              </a:solidFill>
              <a:round/>
            </a:ln>
            <a:effectLst/>
          </c:spPr>
          <c:invertIfNegative val="0"/>
          <c:dLbls>
            <c:dLbl>
              <c:idx val="1"/>
              <c:layout>
                <c:manualLayout>
                  <c:x val="-5.2294342417909298E-2"/>
                  <c:y val="2.81163262498380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E38-493D-82E2-7E319939F2B9}"/>
                </c:ext>
              </c:extLst>
            </c:dLbl>
            <c:dLbl>
              <c:idx val="2"/>
              <c:layout>
                <c:manualLayout>
                  <c:x val="-4.7406082660779413E-2"/>
                  <c:y val="2.81163262498389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E38-493D-82E2-7E319939F2B9}"/>
                </c:ext>
              </c:extLst>
            </c:dLbl>
            <c:dLbl>
              <c:idx val="3"/>
              <c:layout>
                <c:manualLayout>
                  <c:x val="0"/>
                  <c:y val="7.21470775711378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E38-493D-82E2-7E319939F2B9}"/>
                </c:ext>
              </c:extLst>
            </c:dLbl>
            <c:dLbl>
              <c:idx val="4"/>
              <c:layout>
                <c:manualLayout>
                  <c:x val="-8.5820125323601069E-17"/>
                  <c:y val="7.32087755786490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E38-493D-82E2-7E319939F2B9}"/>
                </c:ext>
              </c:extLst>
            </c:dLbl>
            <c:dLbl>
              <c:idx val="5"/>
              <c:layout>
                <c:manualLayout>
                  <c:x val="0"/>
                  <c:y val="6.41240673250588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E38-493D-82E2-7E319939F2B9}"/>
                </c:ext>
              </c:extLst>
            </c:dLbl>
            <c:dLbl>
              <c:idx val="6"/>
              <c:layout>
                <c:manualLayout>
                  <c:x val="-2.2545516646491921E-3"/>
                  <c:y val="6.41240673250588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E38-493D-82E2-7E319939F2B9}"/>
                </c:ext>
              </c:extLst>
            </c:dLbl>
            <c:dLbl>
              <c:idx val="7"/>
              <c:layout>
                <c:manualLayout>
                  <c:x val="8.2665939406481158E-17"/>
                  <c:y val="6.81355724480983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E38-493D-82E2-7E319939F2B9}"/>
                </c:ext>
              </c:extLst>
            </c:dLbl>
            <c:dLbl>
              <c:idx val="8"/>
              <c:layout>
                <c:manualLayout>
                  <c:x val="-8.2665939406481158E-17"/>
                  <c:y val="6.4124067325058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E38-493D-82E2-7E319939F2B9}"/>
                </c:ext>
              </c:extLst>
            </c:dLbl>
            <c:dLbl>
              <c:idx val="9"/>
              <c:layout>
                <c:manualLayout>
                  <c:x val="0"/>
                  <c:y val="6.81355724480983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E38-493D-82E2-7E319939F2B9}"/>
                </c:ext>
              </c:extLst>
            </c:dLbl>
            <c:dLbl>
              <c:idx val="10"/>
              <c:layout>
                <c:manualLayout>
                  <c:x val="0"/>
                  <c:y val="6.81355724480983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E38-493D-82E2-7E319939F2B9}"/>
                </c:ext>
              </c:extLst>
            </c:dLbl>
            <c:dLbl>
              <c:idx val="11"/>
              <c:layout>
                <c:manualLayout>
                  <c:x val="0"/>
                  <c:y val="8.52804024327904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E38-493D-82E2-7E319939F2B9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>
                  <a:defRPr sz="1000" b="1" i="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List1!$J$491:$L$491</c:f>
              <c:strCache>
                <c:ptCount val="3"/>
                <c:pt idx="0">
                  <c:v>Cigarety nebo jiné tabákové výrobky ke kouření</c:v>
                </c:pt>
                <c:pt idx="1">
                  <c:v>Elektronické cigarety</c:v>
                </c:pt>
                <c:pt idx="2">
                  <c:v>Zahřívané tabákové výrobky</c:v>
                </c:pt>
              </c:strCache>
            </c:strRef>
          </c:cat>
          <c:val>
            <c:numRef>
              <c:f>List1!$J$492:$L$492</c:f>
              <c:numCache>
                <c:formatCode>0.0</c:formatCode>
                <c:ptCount val="3"/>
                <c:pt idx="0">
                  <c:v>20</c:v>
                </c:pt>
                <c:pt idx="1">
                  <c:v>8.6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E38-493D-82E2-7E319939F2B9}"/>
            </c:ext>
          </c:extLst>
        </c:ser>
        <c:ser>
          <c:idx val="1"/>
          <c:order val="1"/>
          <c:tx>
            <c:strRef>
              <c:f>List1!$I$493</c:f>
              <c:strCache>
                <c:ptCount val="1"/>
                <c:pt idx="0">
                  <c:v>Na pracovišti</c:v>
                </c:pt>
              </c:strCache>
            </c:strRef>
          </c:tx>
          <c:spPr>
            <a:solidFill>
              <a:srgbClr val="7CAFDE"/>
            </a:solidFill>
            <a:ln w="9525">
              <a:solidFill>
                <a:srgbClr val="44546A">
                  <a:lumMod val="75000"/>
                </a:srgbClr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3E38-493D-82E2-7E319939F2B9}"/>
              </c:ext>
            </c:extLst>
          </c:dPt>
          <c:dLbls>
            <c:dLbl>
              <c:idx val="2"/>
              <c:layout>
                <c:manualLayout>
                  <c:x val="-5.0039753919711695E-2"/>
                  <c:y val="-8.5641055878152327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3E38-493D-82E2-7E319939F2B9}"/>
                </c:ext>
              </c:extLst>
            </c:dLbl>
            <c:dLbl>
              <c:idx val="6"/>
              <c:layout>
                <c:manualLayout>
                  <c:x val="0"/>
                  <c:y val="6.41240673250588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E38-493D-82E2-7E319939F2B9}"/>
                </c:ext>
              </c:extLst>
            </c:dLbl>
            <c:dLbl>
              <c:idx val="7"/>
              <c:layout>
                <c:manualLayout>
                  <c:x val="0"/>
                  <c:y val="6.4124067325058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E38-493D-82E2-7E319939F2B9}"/>
                </c:ext>
              </c:extLst>
            </c:dLbl>
            <c:dLbl>
              <c:idx val="8"/>
              <c:layout>
                <c:manualLayout>
                  <c:x val="0"/>
                  <c:y val="7.21470775711378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E38-493D-82E2-7E319939F2B9}"/>
                </c:ext>
              </c:extLst>
            </c:dLbl>
            <c:dLbl>
              <c:idx val="9"/>
              <c:layout>
                <c:manualLayout>
                  <c:x val="0"/>
                  <c:y val="6.81355724480983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E38-493D-82E2-7E319939F2B9}"/>
                </c:ext>
              </c:extLst>
            </c:dLbl>
            <c:dLbl>
              <c:idx val="10"/>
              <c:layout>
                <c:manualLayout>
                  <c:x val="-8.6066846479414448E-5"/>
                  <c:y val="6.84010676716080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E38-493D-82E2-7E319939F2B9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List1!$J$491:$L$491</c:f>
              <c:strCache>
                <c:ptCount val="3"/>
                <c:pt idx="0">
                  <c:v>Cigarety nebo jiné tabákové výrobky ke kouření</c:v>
                </c:pt>
                <c:pt idx="1">
                  <c:v>Elektronické cigarety</c:v>
                </c:pt>
                <c:pt idx="2">
                  <c:v>Zahřívané tabákové výrobky</c:v>
                </c:pt>
              </c:strCache>
            </c:strRef>
          </c:cat>
          <c:val>
            <c:numRef>
              <c:f>List1!$J$493:$L$493</c:f>
              <c:numCache>
                <c:formatCode>0.0</c:formatCode>
                <c:ptCount val="3"/>
                <c:pt idx="0">
                  <c:v>18</c:v>
                </c:pt>
                <c:pt idx="1">
                  <c:v>12.3</c:v>
                </c:pt>
                <c:pt idx="2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3E38-493D-82E2-7E319939F2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9"/>
        <c:axId val="328093888"/>
        <c:axId val="1"/>
      </c:barChart>
      <c:catAx>
        <c:axId val="3280938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b="1"/>
            </a:pPr>
            <a:endParaRPr lang="cs-CZ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25"/>
          <c:min val="0"/>
        </c:scaling>
        <c:delete val="0"/>
        <c:axPos val="b"/>
        <c:majorGridlines>
          <c:spPr>
            <a:ln w="3175" cap="flat" cmpd="sng" algn="ctr">
              <a:solidFill>
                <a:srgbClr val="E7E6E6">
                  <a:lumMod val="90000"/>
                </a:srgbClr>
              </a:solidFill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cs-CZ"/>
                  <a:t>%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cs-CZ"/>
          </a:p>
        </c:txPr>
        <c:crossAx val="328093888"/>
        <c:crosses val="autoZero"/>
        <c:crossBetween val="between"/>
        <c:majorUnit val="5"/>
      </c:valAx>
      <c:spPr>
        <a:gradFill flip="none" rotWithShape="1">
          <a:gsLst>
            <a:gs pos="0">
              <a:srgbClr val="A5A5A5">
                <a:lumMod val="5000"/>
                <a:lumOff val="95000"/>
              </a:srgbClr>
            </a:gs>
            <a:gs pos="74000">
              <a:srgbClr val="A5A5A5">
                <a:lumMod val="45000"/>
                <a:lumOff val="55000"/>
              </a:srgbClr>
            </a:gs>
            <a:gs pos="83000">
              <a:srgbClr val="A5A5A5">
                <a:lumMod val="45000"/>
                <a:lumOff val="55000"/>
              </a:srgbClr>
            </a:gs>
            <a:gs pos="100000">
              <a:srgbClr val="A5A5A5">
                <a:lumMod val="30000"/>
                <a:lumOff val="70000"/>
              </a:srgbClr>
            </a:gs>
          </a:gsLst>
          <a:lin ang="10800000" scaled="1"/>
          <a:tileRect/>
        </a:gradFill>
        <a:ln w="12700">
          <a:solidFill>
            <a:srgbClr val="808080">
              <a:alpha val="97000"/>
            </a:srgbClr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1.0203957770998707E-2"/>
          <c:y val="0.86604638354631902"/>
          <c:w val="0.31632673704833547"/>
          <c:h val="0.10280383804483462"/>
        </c:manualLayout>
      </c:layout>
      <c:overlay val="0"/>
      <c:txPr>
        <a:bodyPr/>
        <a:lstStyle/>
        <a:p>
          <a:pPr>
            <a:defRPr b="1"/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6350" cap="flat" cmpd="sng" algn="ctr">
      <a:solidFill>
        <a:sysClr val="windowText" lastClr="000000"/>
      </a:solidFill>
      <a:round/>
    </a:ln>
    <a:effectLst/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cs-CZ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1665241103595465E-2"/>
          <c:y val="4.8001890961495604E-2"/>
          <c:w val="0.8853562344501118"/>
          <c:h val="0.825794125593423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List1!$G$585</c:f>
              <c:strCache>
                <c:ptCount val="1"/>
                <c:pt idx="0">
                  <c:v>Muži</c:v>
                </c:pt>
              </c:strCache>
            </c:strRef>
          </c:tx>
          <c:spPr>
            <a:solidFill>
              <a:srgbClr val="6D91D1"/>
            </a:solidFill>
            <a:ln w="9525" cap="rnd">
              <a:solidFill>
                <a:sysClr val="windowText" lastClr="000000"/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6D91D1"/>
              </a:solidFill>
              <a:ln w="9525" cap="rnd">
                <a:solidFill>
                  <a:sysClr val="windowText" lastClr="00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7D2F-4F4E-A6A0-8633F5B80E47}"/>
              </c:ext>
            </c:extLst>
          </c:dPt>
          <c:dLbls>
            <c:dLbl>
              <c:idx val="8"/>
              <c:layout>
                <c:manualLayout>
                  <c:x val="0"/>
                  <c:y val="7.66841636139856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F9B-49EB-B535-9A27B28A18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 i="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trendline>
            <c:spPr>
              <a:ln w="15875">
                <a:solidFill>
                  <a:srgbClr val="4472C4"/>
                </a:solidFill>
                <a:prstDash val="dash"/>
              </a:ln>
            </c:spPr>
            <c:trendlineType val="linear"/>
            <c:dispRSqr val="0"/>
            <c:dispEq val="0"/>
          </c:trendline>
          <c:cat>
            <c:numRef>
              <c:f>List1!$E$586:$E$595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List1!$G$586:$G$595</c:f>
              <c:numCache>
                <c:formatCode>0.0</c:formatCode>
                <c:ptCount val="10"/>
                <c:pt idx="0">
                  <c:v>29.2</c:v>
                </c:pt>
                <c:pt idx="1">
                  <c:v>33.799999999999997</c:v>
                </c:pt>
                <c:pt idx="2">
                  <c:v>26.1</c:v>
                </c:pt>
                <c:pt idx="3">
                  <c:v>35.1</c:v>
                </c:pt>
                <c:pt idx="4">
                  <c:v>28.5</c:v>
                </c:pt>
                <c:pt idx="5">
                  <c:v>27.1</c:v>
                </c:pt>
                <c:pt idx="6">
                  <c:v>26.5</c:v>
                </c:pt>
                <c:pt idx="7">
                  <c:v>25.9</c:v>
                </c:pt>
                <c:pt idx="8">
                  <c:v>28.9</c:v>
                </c:pt>
                <c:pt idx="9">
                  <c:v>18.399999999999999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D2F-4F4E-A6A0-8633F5B80E47}"/>
            </c:ext>
          </c:extLst>
        </c:ser>
        <c:ser>
          <c:idx val="1"/>
          <c:order val="1"/>
          <c:tx>
            <c:strRef>
              <c:f>List1!$H$585</c:f>
              <c:strCache>
                <c:ptCount val="1"/>
                <c:pt idx="0">
                  <c:v>Ženy</c:v>
                </c:pt>
              </c:strCache>
            </c:strRef>
          </c:tx>
          <c:spPr>
            <a:solidFill>
              <a:srgbClr val="FF5D7C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 i="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trendline>
            <c:spPr>
              <a:ln w="15875">
                <a:solidFill>
                  <a:srgbClr val="FF4367"/>
                </a:solidFill>
                <a:prstDash val="dash"/>
              </a:ln>
            </c:spPr>
            <c:trendlineType val="linear"/>
            <c:dispRSqr val="0"/>
            <c:dispEq val="0"/>
          </c:trendline>
          <c:cat>
            <c:numRef>
              <c:f>List1!$E$586:$E$595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List1!$H$586:$H$595</c:f>
              <c:numCache>
                <c:formatCode>0.0</c:formatCode>
                <c:ptCount val="10"/>
                <c:pt idx="0">
                  <c:v>38.299999999999997</c:v>
                </c:pt>
                <c:pt idx="1">
                  <c:v>30.6</c:v>
                </c:pt>
                <c:pt idx="2">
                  <c:v>33</c:v>
                </c:pt>
                <c:pt idx="3">
                  <c:v>30.4</c:v>
                </c:pt>
                <c:pt idx="4">
                  <c:v>34.299999999999997</c:v>
                </c:pt>
                <c:pt idx="5">
                  <c:v>30.9</c:v>
                </c:pt>
                <c:pt idx="6">
                  <c:v>25.6</c:v>
                </c:pt>
                <c:pt idx="7">
                  <c:v>37.4</c:v>
                </c:pt>
                <c:pt idx="8">
                  <c:v>24.1</c:v>
                </c:pt>
                <c:pt idx="9">
                  <c:v>23.8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D2F-4F4E-A6A0-8633F5B80E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7"/>
        <c:axId val="334659208"/>
        <c:axId val="1"/>
      </c:barChart>
      <c:catAx>
        <c:axId val="334659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sz="1200" b="1"/>
            </a:pPr>
            <a:endParaRPr lang="cs-CZ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40"/>
          <c:min val="0"/>
        </c:scaling>
        <c:delete val="0"/>
        <c:axPos val="l"/>
        <c:majorGridlines>
          <c:spPr>
            <a:ln>
              <a:solidFill>
                <a:srgbClr val="E7E6E6">
                  <a:lumMod val="90000"/>
                </a:srgbClr>
              </a:solidFill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/>
                </a:pPr>
                <a:r>
                  <a:rPr lang="cs-CZ"/>
                  <a:t>%</a:t>
                </a:r>
              </a:p>
            </c:rich>
          </c:tx>
          <c:layout>
            <c:manualLayout>
              <c:xMode val="edge"/>
              <c:yMode val="edge"/>
              <c:x val="0"/>
              <c:y val="0.4507175969794597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/>
            </a:pPr>
            <a:endParaRPr lang="cs-CZ"/>
          </a:p>
        </c:txPr>
        <c:crossAx val="334659208"/>
        <c:crosses val="autoZero"/>
        <c:crossBetween val="between"/>
        <c:majorUnit val="10"/>
      </c:valAx>
      <c:spPr>
        <a:gradFill flip="none" rotWithShape="1">
          <a:gsLst>
            <a:gs pos="0">
              <a:srgbClr val="A5A5A5">
                <a:lumMod val="5000"/>
                <a:lumOff val="95000"/>
              </a:srgbClr>
            </a:gs>
            <a:gs pos="74000">
              <a:srgbClr val="A5A5A5">
                <a:lumMod val="45000"/>
                <a:lumOff val="55000"/>
              </a:srgbClr>
            </a:gs>
            <a:gs pos="83000">
              <a:srgbClr val="A5A5A5">
                <a:lumMod val="45000"/>
                <a:lumOff val="55000"/>
              </a:srgbClr>
            </a:gs>
            <a:gs pos="100000">
              <a:srgbClr val="A5A5A5">
                <a:lumMod val="30000"/>
                <a:lumOff val="70000"/>
              </a:srgbClr>
            </a:gs>
          </a:gsLst>
          <a:lin ang="5400000" scaled="1"/>
          <a:tileRect/>
        </a:gradFill>
        <a:ln w="12700">
          <a:solidFill>
            <a:srgbClr val="808080"/>
          </a:solidFill>
          <a:prstDash val="solid"/>
        </a:ln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82094082943402269"/>
          <c:y val="8.7408154760599224E-2"/>
          <c:w val="9.6659551308330593E-2"/>
          <c:h val="0.13827648981203255"/>
        </c:manualLayout>
      </c:layout>
      <c:overlay val="0"/>
      <c:txPr>
        <a:bodyPr/>
        <a:lstStyle/>
        <a:p>
          <a:pPr>
            <a:defRPr sz="1200" b="1"/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cs-CZ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4767704599997376E-2"/>
          <c:y val="8.7100226994287017E-2"/>
          <c:w val="0.89017041989201962"/>
          <c:h val="0.804158677456439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List1!$AC$585</c:f>
              <c:strCache>
                <c:ptCount val="1"/>
                <c:pt idx="0">
                  <c:v>15-24 let</c:v>
                </c:pt>
              </c:strCache>
            </c:strRef>
          </c:tx>
          <c:spPr>
            <a:solidFill>
              <a:srgbClr val="8EBAE2"/>
            </a:solidFill>
            <a:ln w="9525" cap="rnd">
              <a:solidFill>
                <a:sysClr val="windowText" lastClr="000000"/>
              </a:solidFill>
              <a:round/>
            </a:ln>
            <a:effectLst/>
          </c:spPr>
          <c:invertIfNegative val="0"/>
          <c:trendline>
            <c:spPr>
              <a:ln w="19050">
                <a:solidFill>
                  <a:srgbClr val="5B9BD5">
                    <a:lumMod val="75000"/>
                  </a:srgbClr>
                </a:solidFill>
                <a:prstDash val="dash"/>
              </a:ln>
            </c:spPr>
            <c:trendlineType val="linear"/>
            <c:dispRSqr val="0"/>
            <c:dispEq val="0"/>
          </c:trendline>
          <c:cat>
            <c:numRef>
              <c:f>List1!$AB$586:$AB$595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List1!$AC$586:$AC$595</c:f>
              <c:numCache>
                <c:formatCode>0.0</c:formatCode>
                <c:ptCount val="10"/>
                <c:pt idx="0">
                  <c:v>44.3</c:v>
                </c:pt>
                <c:pt idx="1">
                  <c:v>41.2</c:v>
                </c:pt>
                <c:pt idx="2">
                  <c:v>37</c:v>
                </c:pt>
                <c:pt idx="3">
                  <c:v>39.700000000000003</c:v>
                </c:pt>
                <c:pt idx="4">
                  <c:v>37</c:v>
                </c:pt>
                <c:pt idx="5">
                  <c:v>33.299999999999997</c:v>
                </c:pt>
                <c:pt idx="6">
                  <c:v>43.5</c:v>
                </c:pt>
                <c:pt idx="7">
                  <c:v>42.3</c:v>
                </c:pt>
                <c:pt idx="8">
                  <c:v>33.299999999999997</c:v>
                </c:pt>
                <c:pt idx="9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12-44AA-A6F3-5CCC033883D3}"/>
            </c:ext>
          </c:extLst>
        </c:ser>
        <c:ser>
          <c:idx val="1"/>
          <c:order val="1"/>
          <c:tx>
            <c:strRef>
              <c:f>List1!$AD$585</c:f>
              <c:strCache>
                <c:ptCount val="1"/>
                <c:pt idx="0">
                  <c:v>25-44 let</c:v>
                </c:pt>
              </c:strCache>
            </c:strRef>
          </c:tx>
          <c:spPr>
            <a:solidFill>
              <a:srgbClr val="A6D08A"/>
            </a:solidFill>
            <a:ln w="9525">
              <a:solidFill>
                <a:sysClr val="windowText" lastClr="000000"/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D12-44AA-A6F3-5CCC033883D3}"/>
              </c:ext>
            </c:extLst>
          </c:dPt>
          <c:trendline>
            <c:spPr>
              <a:ln w="19050">
                <a:solidFill>
                  <a:srgbClr val="70AD47">
                    <a:lumMod val="75000"/>
                  </a:srgbClr>
                </a:solidFill>
                <a:prstDash val="dash"/>
              </a:ln>
            </c:spPr>
            <c:trendlineType val="linear"/>
            <c:dispRSqr val="0"/>
            <c:dispEq val="0"/>
          </c:trendline>
          <c:cat>
            <c:numRef>
              <c:f>List1!$AB$586:$AB$595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List1!$AD$586:$AD$595</c:f>
              <c:numCache>
                <c:formatCode>0.0</c:formatCode>
                <c:ptCount val="10"/>
                <c:pt idx="0">
                  <c:v>34.200000000000003</c:v>
                </c:pt>
                <c:pt idx="1">
                  <c:v>34.700000000000003</c:v>
                </c:pt>
                <c:pt idx="2">
                  <c:v>29</c:v>
                </c:pt>
                <c:pt idx="3">
                  <c:v>35.6</c:v>
                </c:pt>
                <c:pt idx="4">
                  <c:v>34.799999999999997</c:v>
                </c:pt>
                <c:pt idx="5">
                  <c:v>29.1</c:v>
                </c:pt>
                <c:pt idx="6">
                  <c:v>26.3</c:v>
                </c:pt>
                <c:pt idx="7">
                  <c:v>31.4</c:v>
                </c:pt>
                <c:pt idx="8">
                  <c:v>31.3</c:v>
                </c:pt>
                <c:pt idx="9">
                  <c:v>25.5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12-44AA-A6F3-5CCC033883D3}"/>
            </c:ext>
          </c:extLst>
        </c:ser>
        <c:ser>
          <c:idx val="2"/>
          <c:order val="2"/>
          <c:tx>
            <c:strRef>
              <c:f>List1!$AE$585</c:f>
              <c:strCache>
                <c:ptCount val="1"/>
                <c:pt idx="0">
                  <c:v>45-64 let</c:v>
                </c:pt>
              </c:strCache>
            </c:strRef>
          </c:tx>
          <c:spPr>
            <a:solidFill>
              <a:srgbClr val="F4AF80"/>
            </a:solidFill>
            <a:ln w="9525">
              <a:solidFill>
                <a:sysClr val="windowText" lastClr="000000"/>
              </a:solidFill>
              <a:prstDash val="solid"/>
            </a:ln>
          </c:spPr>
          <c:invertIfNegative val="0"/>
          <c:trendline>
            <c:spPr>
              <a:ln w="19050">
                <a:solidFill>
                  <a:srgbClr val="ED7D31"/>
                </a:solidFill>
                <a:prstDash val="dash"/>
              </a:ln>
            </c:spPr>
            <c:trendlineType val="linear"/>
            <c:dispRSqr val="0"/>
            <c:dispEq val="0"/>
          </c:trendline>
          <c:cat>
            <c:numRef>
              <c:f>List1!$AB$586:$AB$595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List1!$AE$586:$AE$595</c:f>
              <c:numCache>
                <c:formatCode>0.0</c:formatCode>
                <c:ptCount val="10"/>
                <c:pt idx="0">
                  <c:v>24.6</c:v>
                </c:pt>
                <c:pt idx="1">
                  <c:v>23.7</c:v>
                </c:pt>
                <c:pt idx="2">
                  <c:v>26.6</c:v>
                </c:pt>
                <c:pt idx="3">
                  <c:v>29.7</c:v>
                </c:pt>
                <c:pt idx="4">
                  <c:v>27.5</c:v>
                </c:pt>
                <c:pt idx="5">
                  <c:v>29.3</c:v>
                </c:pt>
                <c:pt idx="6">
                  <c:v>20.6</c:v>
                </c:pt>
                <c:pt idx="7">
                  <c:v>29.3</c:v>
                </c:pt>
                <c:pt idx="8">
                  <c:v>26.7</c:v>
                </c:pt>
                <c:pt idx="9">
                  <c:v>14.6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D12-44AA-A6F3-5CCC033883D3}"/>
            </c:ext>
          </c:extLst>
        </c:ser>
        <c:ser>
          <c:idx val="3"/>
          <c:order val="3"/>
          <c:tx>
            <c:strRef>
              <c:f>List1!$AF$585</c:f>
              <c:strCache>
                <c:ptCount val="1"/>
                <c:pt idx="0">
                  <c:v>65+ let</c:v>
                </c:pt>
              </c:strCache>
            </c:strRef>
          </c:tx>
          <c:spPr>
            <a:solidFill>
              <a:srgbClr val="BABABA"/>
            </a:solidFill>
            <a:ln w="9525">
              <a:solidFill>
                <a:sysClr val="windowText" lastClr="000000"/>
              </a:solidFill>
              <a:prstDash val="solid"/>
            </a:ln>
          </c:spPr>
          <c:invertIfNegative val="0"/>
          <c:trendline>
            <c:spPr>
              <a:ln w="19050">
                <a:solidFill>
                  <a:sysClr val="window" lastClr="FFFFFF">
                    <a:lumMod val="50000"/>
                  </a:sysClr>
                </a:solidFill>
                <a:prstDash val="dash"/>
              </a:ln>
            </c:spPr>
            <c:trendlineType val="linear"/>
            <c:dispRSqr val="0"/>
            <c:dispEq val="0"/>
          </c:trendline>
          <c:cat>
            <c:numRef>
              <c:f>List1!$AB$586:$AB$595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List1!$AF$586:$AF$595</c:f>
              <c:numCache>
                <c:formatCode>0.0</c:formatCode>
                <c:ptCount val="10"/>
                <c:pt idx="0">
                  <c:v>38.200000000000003</c:v>
                </c:pt>
                <c:pt idx="1">
                  <c:v>31.7</c:v>
                </c:pt>
                <c:pt idx="2">
                  <c:v>25</c:v>
                </c:pt>
                <c:pt idx="3">
                  <c:v>26.7</c:v>
                </c:pt>
                <c:pt idx="4">
                  <c:v>21.4</c:v>
                </c:pt>
                <c:pt idx="5">
                  <c:v>23.6</c:v>
                </c:pt>
                <c:pt idx="6">
                  <c:v>25</c:v>
                </c:pt>
                <c:pt idx="7">
                  <c:v>22.4</c:v>
                </c:pt>
                <c:pt idx="8">
                  <c:v>14.7</c:v>
                </c:pt>
                <c:pt idx="9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D12-44AA-A6F3-5CCC033883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9"/>
        <c:overlap val="-12"/>
        <c:axId val="333350944"/>
        <c:axId val="1"/>
      </c:barChart>
      <c:catAx>
        <c:axId val="333350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sz="1200" b="1"/>
            </a:pPr>
            <a:endParaRPr lang="cs-CZ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50"/>
          <c:min val="0"/>
        </c:scaling>
        <c:delete val="0"/>
        <c:axPos val="l"/>
        <c:majorGridlines>
          <c:spPr>
            <a:ln w="3175" cap="flat" cmpd="sng" algn="ctr">
              <a:solidFill>
                <a:srgbClr val="E7E6E6">
                  <a:lumMod val="90000"/>
                </a:srgbClr>
              </a:solidFill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 sz="1000"/>
                </a:pPr>
                <a:r>
                  <a:rPr lang="cs-CZ" sz="1000"/>
                  <a:t>%</a:t>
                </a:r>
              </a:p>
            </c:rich>
          </c:tx>
          <c:layout>
            <c:manualLayout>
              <c:xMode val="edge"/>
              <c:yMode val="edge"/>
              <c:x val="1.2913950256632984E-2"/>
              <c:y val="0.4517490737108639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/>
            </a:pPr>
            <a:endParaRPr lang="cs-CZ"/>
          </a:p>
        </c:txPr>
        <c:crossAx val="333350944"/>
        <c:crosses val="autoZero"/>
        <c:crossBetween val="between"/>
        <c:majorUnit val="10"/>
      </c:valAx>
      <c:spPr>
        <a:gradFill flip="none" rotWithShape="1">
          <a:gsLst>
            <a:gs pos="0">
              <a:srgbClr val="A5A5A5">
                <a:lumMod val="5000"/>
                <a:lumOff val="95000"/>
              </a:srgbClr>
            </a:gs>
            <a:gs pos="74000">
              <a:srgbClr val="A5A5A5">
                <a:lumMod val="45000"/>
                <a:lumOff val="55000"/>
              </a:srgbClr>
            </a:gs>
            <a:gs pos="83000">
              <a:srgbClr val="A5A5A5">
                <a:lumMod val="45000"/>
                <a:lumOff val="55000"/>
              </a:srgbClr>
            </a:gs>
            <a:gs pos="100000">
              <a:srgbClr val="A5A5A5">
                <a:lumMod val="30000"/>
                <a:lumOff val="70000"/>
              </a:srgbClr>
            </a:gs>
          </a:gsLst>
          <a:lin ang="5400000" scaled="1"/>
          <a:tileRect/>
        </a:gradFill>
        <a:ln w="12700">
          <a:solidFill>
            <a:srgbClr val="808080"/>
          </a:solidFill>
          <a:prstDash val="solid"/>
        </a:ln>
      </c:spPr>
    </c:plotArea>
    <c:legend>
      <c:legendPos val="r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13033622316826415"/>
          <c:y val="9.8405660346748455E-2"/>
          <c:w val="0.81373989473163422"/>
          <c:h val="5.5538831903622951E-2"/>
        </c:manualLayout>
      </c:layout>
      <c:overlay val="0"/>
      <c:txPr>
        <a:bodyPr/>
        <a:lstStyle/>
        <a:p>
          <a:pPr>
            <a:defRPr sz="1200" b="1"/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6350" cap="flat" cmpd="sng" algn="ctr">
      <a:solidFill>
        <a:sysClr val="windowText" lastClr="000000"/>
      </a:solidFill>
      <a:round/>
    </a:ln>
    <a:effectLst/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cs-CZ"/>
    </a:p>
  </c:tx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105487651887165"/>
          <c:y val="6.7061143984220903E-2"/>
          <c:w val="0.4483035234237786"/>
          <c:h val="0.792635258023091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List1!$B$356</c:f>
              <c:strCache>
                <c:ptCount val="1"/>
                <c:pt idx="0">
                  <c:v>Celkem</c:v>
                </c:pt>
              </c:strCache>
            </c:strRef>
          </c:tx>
          <c:spPr>
            <a:solidFill>
              <a:srgbClr val="6B82A1"/>
            </a:solidFill>
            <a:ln w="12700">
              <a:solidFill>
                <a:srgbClr val="44546A">
                  <a:lumMod val="50000"/>
                </a:srgbClr>
              </a:solidFill>
            </a:ln>
          </c:spPr>
          <c:invertIfNegative val="0"/>
          <c:dLbls>
            <c:dLbl>
              <c:idx val="0"/>
              <c:layout>
                <c:manualLayout>
                  <c:x val="-5.6965180400026958E-3"/>
                  <c:y val="-1.3529035581902627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EE9-493F-8D03-AEB5CEE65A3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13,0</a:t>
                    </a:r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EE9-493F-8D03-AEB5CEE65A36}"/>
                </c:ext>
              </c:extLst>
            </c:dLbl>
            <c:dLbl>
              <c:idx val="2"/>
              <c:layout>
                <c:manualLayout>
                  <c:x val="-7.2834151761712561E-3"/>
                  <c:y val="-3.85491437840568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B7-415F-AED4-F28F147DFF07}"/>
                </c:ext>
              </c:extLst>
            </c:dLbl>
            <c:dLbl>
              <c:idx val="3"/>
              <c:layout>
                <c:manualLayout>
                  <c:x val="-3.993892254202659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EE9-493F-8D03-AEB5CEE65A36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i="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List1!$A$357:$A$362</c:f>
              <c:strCache>
                <c:ptCount val="6"/>
                <c:pt idx="0">
                  <c:v>Poradenství</c:v>
                </c:pt>
                <c:pt idx="1">
                  <c:v>Náhradní nikotinová terapie</c:v>
                </c:pt>
                <c:pt idx="2">
                  <c:v>Linka pro odvykání kouření</c:v>
                </c:pt>
                <c:pt idx="3">
                  <c:v>Mobilní aplikace</c:v>
                </c:pt>
                <c:pt idx="4">
                  <c:v>Užívání elektronických cigaret, zahřívaných tabákových výrobků nebo nikotinových sáčků</c:v>
                </c:pt>
                <c:pt idx="5">
                  <c:v>Sám/a bez pomoci</c:v>
                </c:pt>
              </c:strCache>
            </c:strRef>
          </c:cat>
          <c:val>
            <c:numRef>
              <c:f>List1!$B$357:$B$362</c:f>
              <c:numCache>
                <c:formatCode>0.0</c:formatCode>
                <c:ptCount val="6"/>
                <c:pt idx="0">
                  <c:v>2.2000000000000002</c:v>
                </c:pt>
                <c:pt idx="1">
                  <c:v>13</c:v>
                </c:pt>
                <c:pt idx="2">
                  <c:v>0</c:v>
                </c:pt>
                <c:pt idx="3">
                  <c:v>6.5</c:v>
                </c:pt>
                <c:pt idx="4">
                  <c:v>16.3</c:v>
                </c:pt>
                <c:pt idx="5">
                  <c:v>76.099999999999994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EE9-493F-8D03-AEB5CEE65A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82583632"/>
        <c:axId val="1"/>
      </c:barChart>
      <c:catAx>
        <c:axId val="482583632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000"/>
                </a:pPr>
                <a:r>
                  <a:rPr lang="cs-CZ" sz="1000"/>
                  <a:t>%</a:t>
                </a:r>
              </a:p>
            </c:rich>
          </c:tx>
          <c:layout>
            <c:manualLayout>
              <c:xMode val="edge"/>
              <c:yMode val="edge"/>
              <c:x val="0.72329701620814491"/>
              <c:y val="0.92754590580594054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cs-CZ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90"/>
        </c:scaling>
        <c:delete val="0"/>
        <c:axPos val="b"/>
        <c:majorGridlines>
          <c:spPr>
            <a:ln w="9525" cap="flat" cmpd="sng" algn="ctr">
              <a:solidFill>
                <a:srgbClr val="E7E6E6">
                  <a:lumMod val="90000"/>
                </a:srgbClr>
              </a:solidFill>
              <a:round/>
            </a:ln>
            <a:effectLst/>
          </c:spPr>
        </c:majorGridlines>
        <c:numFmt formatCode="0" sourceLinked="0"/>
        <c:majorTickMark val="cross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0" vert="horz"/>
          <a:lstStyle/>
          <a:p>
            <a:pPr>
              <a:defRPr/>
            </a:pPr>
            <a:endParaRPr lang="cs-CZ"/>
          </a:p>
        </c:txPr>
        <c:crossAx val="482583632"/>
        <c:crosses val="autoZero"/>
        <c:crossBetween val="between"/>
        <c:majorUnit val="10"/>
      </c:valAx>
      <c:spPr>
        <a:noFill/>
        <a:ln w="12700">
          <a:solidFill>
            <a:sysClr val="windowText" lastClr="000000">
              <a:lumMod val="50000"/>
              <a:lumOff val="50000"/>
            </a:sysClr>
          </a:solidFill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65000"/>
          <a:lumOff val="35000"/>
        </a:schemeClr>
      </a:solidFill>
      <a:round/>
    </a:ln>
    <a:effectLst/>
  </c:spPr>
  <c:txPr>
    <a:bodyPr/>
    <a:lstStyle/>
    <a:p>
      <a:pPr>
        <a:defRPr sz="1100" b="1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cs-CZ"/>
    </a:p>
  </c:txPr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552496187682013"/>
          <c:y val="7.2343746931882891E-2"/>
          <c:w val="0.86264145135785719"/>
          <c:h val="0.796456501496848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List1!$B$613</c:f>
              <c:strCache>
                <c:ptCount val="1"/>
                <c:pt idx="0">
                  <c:v>Celkem (denní a příležitostní)</c:v>
                </c:pt>
              </c:strCache>
            </c:strRef>
          </c:tx>
          <c:spPr>
            <a:solidFill>
              <a:srgbClr val="6B82A1"/>
            </a:solidFill>
            <a:ln w="9525" cap="rnd">
              <a:solidFill>
                <a:srgbClr val="E7E6E6">
                  <a:lumMod val="25000"/>
                </a:srgb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7.60534965886810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9CC-4BE2-8466-6550F8666ECB}"/>
                </c:ext>
              </c:extLst>
            </c:dLbl>
            <c:dLbl>
              <c:idx val="1"/>
              <c:layout>
                <c:manualLayout>
                  <c:x val="-2.2545516646491092E-3"/>
                  <c:y val="7.21470775711378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9CC-4BE2-8466-6550F8666ECB}"/>
                </c:ext>
              </c:extLst>
            </c:dLbl>
            <c:dLbl>
              <c:idx val="2"/>
              <c:layout>
                <c:manualLayout>
                  <c:x val="0"/>
                  <c:y val="7.21470775711377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9CC-4BE2-8466-6550F8666ECB}"/>
                </c:ext>
              </c:extLst>
            </c:dLbl>
            <c:dLbl>
              <c:idx val="3"/>
              <c:layout>
                <c:manualLayout>
                  <c:x val="0"/>
                  <c:y val="7.21470775711378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9CC-4BE2-8466-6550F8666ECB}"/>
                </c:ext>
              </c:extLst>
            </c:dLbl>
            <c:dLbl>
              <c:idx val="4"/>
              <c:layout>
                <c:manualLayout>
                  <c:x val="-8.5820125323601069E-17"/>
                  <c:y val="7.32087755786490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9CC-4BE2-8466-6550F8666ECB}"/>
                </c:ext>
              </c:extLst>
            </c:dLbl>
            <c:dLbl>
              <c:idx val="5"/>
              <c:layout>
                <c:manualLayout>
                  <c:x val="0"/>
                  <c:y val="6.41240673250588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9CC-4BE2-8466-6550F8666ECB}"/>
                </c:ext>
              </c:extLst>
            </c:dLbl>
            <c:dLbl>
              <c:idx val="6"/>
              <c:layout>
                <c:manualLayout>
                  <c:x val="-2.2545516646491921E-3"/>
                  <c:y val="6.41240673250588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9CC-4BE2-8466-6550F8666ECB}"/>
                </c:ext>
              </c:extLst>
            </c:dLbl>
            <c:dLbl>
              <c:idx val="7"/>
              <c:layout>
                <c:manualLayout>
                  <c:x val="8.2665939406481158E-17"/>
                  <c:y val="6.81355724480983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9CC-4BE2-8466-6550F8666ECB}"/>
                </c:ext>
              </c:extLst>
            </c:dLbl>
            <c:dLbl>
              <c:idx val="8"/>
              <c:layout>
                <c:manualLayout>
                  <c:x val="-8.2665939406481158E-17"/>
                  <c:y val="6.4124067325058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9CC-4BE2-8466-6550F8666ECB}"/>
                </c:ext>
              </c:extLst>
            </c:dLbl>
            <c:dLbl>
              <c:idx val="9"/>
              <c:layout>
                <c:manualLayout>
                  <c:x val="0"/>
                  <c:y val="6.81355724480983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9CC-4BE2-8466-6550F8666ECB}"/>
                </c:ext>
              </c:extLst>
            </c:dLbl>
            <c:dLbl>
              <c:idx val="10"/>
              <c:layout>
                <c:manualLayout>
                  <c:x val="0"/>
                  <c:y val="6.81355724480983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9CC-4BE2-8466-6550F8666ECB}"/>
                </c:ext>
              </c:extLst>
            </c:dLbl>
            <c:dLbl>
              <c:idx val="11"/>
              <c:layout>
                <c:manualLayout>
                  <c:x val="0"/>
                  <c:y val="8.52804024327904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9CC-4BE2-8466-6550F8666ECB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>
                  <a:defRPr sz="1000" b="1" i="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List1!$A$614:$A$617</c:f>
              <c:strCache>
                <c:ptCount val="4"/>
                <c:pt idx="0">
                  <c:v>15-24 let</c:v>
                </c:pt>
                <c:pt idx="1">
                  <c:v>25-44 let</c:v>
                </c:pt>
                <c:pt idx="2">
                  <c:v>45-64 let</c:v>
                </c:pt>
                <c:pt idx="3">
                  <c:v>65+ let</c:v>
                </c:pt>
              </c:strCache>
            </c:strRef>
          </c:cat>
          <c:val>
            <c:numRef>
              <c:f>List1!$B$614:$B$617</c:f>
              <c:numCache>
                <c:formatCode>0.0</c:formatCode>
                <c:ptCount val="4"/>
                <c:pt idx="0">
                  <c:v>35.5</c:v>
                </c:pt>
                <c:pt idx="1">
                  <c:v>30.1</c:v>
                </c:pt>
                <c:pt idx="2">
                  <c:v>29.5</c:v>
                </c:pt>
                <c:pt idx="3">
                  <c:v>20.2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9CC-4BE2-8466-6550F8666ECB}"/>
            </c:ext>
          </c:extLst>
        </c:ser>
        <c:ser>
          <c:idx val="1"/>
          <c:order val="1"/>
          <c:tx>
            <c:strRef>
              <c:f>List1!$C$613</c:f>
              <c:strCache>
                <c:ptCount val="1"/>
                <c:pt idx="0">
                  <c:v>Denní</c:v>
                </c:pt>
              </c:strCache>
            </c:strRef>
          </c:tx>
          <c:spPr>
            <a:solidFill>
              <a:srgbClr val="7CAFDE"/>
            </a:solidFill>
            <a:ln w="9525">
              <a:solidFill>
                <a:srgbClr val="44546A">
                  <a:lumMod val="75000"/>
                </a:srgbClr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39CC-4BE2-8466-6550F8666ECB}"/>
              </c:ext>
            </c:extLst>
          </c:dPt>
          <c:dLbls>
            <c:dLbl>
              <c:idx val="0"/>
              <c:layout>
                <c:manualLayout>
                  <c:x val="2.5234525961573312E-17"/>
                  <c:y val="8.0531172202589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39CC-4BE2-8466-6550F8666ECB}"/>
                </c:ext>
              </c:extLst>
            </c:dLbl>
            <c:dLbl>
              <c:idx val="1"/>
              <c:layout>
                <c:manualLayout>
                  <c:x val="-5.0469051923146623E-17"/>
                  <c:y val="8.05311722025897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39CC-4BE2-8466-6550F8666ECB}"/>
                </c:ext>
              </c:extLst>
            </c:dLbl>
            <c:dLbl>
              <c:idx val="2"/>
              <c:layout>
                <c:manualLayout>
                  <c:x val="-1.0093810384629325E-16"/>
                  <c:y val="7.39694382773570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39CC-4BE2-8466-6550F8666ECB}"/>
                </c:ext>
              </c:extLst>
            </c:dLbl>
            <c:dLbl>
              <c:idx val="3"/>
              <c:layout>
                <c:manualLayout>
                  <c:x val="-1.0093810384629325E-16"/>
                  <c:y val="7.60534965886809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39CC-4BE2-8466-6550F8666ECB}"/>
                </c:ext>
              </c:extLst>
            </c:dLbl>
            <c:dLbl>
              <c:idx val="6"/>
              <c:layout>
                <c:manualLayout>
                  <c:x val="0"/>
                  <c:y val="6.41240673250588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9CC-4BE2-8466-6550F8666ECB}"/>
                </c:ext>
              </c:extLst>
            </c:dLbl>
            <c:dLbl>
              <c:idx val="7"/>
              <c:layout>
                <c:manualLayout>
                  <c:x val="0"/>
                  <c:y val="6.4124067325058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9CC-4BE2-8466-6550F8666ECB}"/>
                </c:ext>
              </c:extLst>
            </c:dLbl>
            <c:dLbl>
              <c:idx val="8"/>
              <c:layout>
                <c:manualLayout>
                  <c:x val="0"/>
                  <c:y val="7.21470775711378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9CC-4BE2-8466-6550F8666ECB}"/>
                </c:ext>
              </c:extLst>
            </c:dLbl>
            <c:dLbl>
              <c:idx val="9"/>
              <c:layout>
                <c:manualLayout>
                  <c:x val="0"/>
                  <c:y val="6.81355724480983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9CC-4BE2-8466-6550F8666ECB}"/>
                </c:ext>
              </c:extLst>
            </c:dLbl>
            <c:dLbl>
              <c:idx val="10"/>
              <c:layout>
                <c:manualLayout>
                  <c:x val="-8.6066846479414448E-5"/>
                  <c:y val="6.84010676716080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9CC-4BE2-8466-6550F8666ECB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List1!$A$614:$A$617</c:f>
              <c:strCache>
                <c:ptCount val="4"/>
                <c:pt idx="0">
                  <c:v>15-24 let</c:v>
                </c:pt>
                <c:pt idx="1">
                  <c:v>25-44 let</c:v>
                </c:pt>
                <c:pt idx="2">
                  <c:v>45-64 let</c:v>
                </c:pt>
                <c:pt idx="3">
                  <c:v>65+ let</c:v>
                </c:pt>
              </c:strCache>
            </c:strRef>
          </c:cat>
          <c:val>
            <c:numRef>
              <c:f>List1!$C$614:$C$617</c:f>
              <c:numCache>
                <c:formatCode>0.0</c:formatCode>
                <c:ptCount val="4"/>
                <c:pt idx="0">
                  <c:v>17.100000000000001</c:v>
                </c:pt>
                <c:pt idx="1">
                  <c:v>20.2</c:v>
                </c:pt>
                <c:pt idx="2">
                  <c:v>20.6</c:v>
                </c:pt>
                <c:pt idx="3">
                  <c:v>15.2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39CC-4BE2-8466-6550F8666E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6"/>
        <c:axId val="328948048"/>
        <c:axId val="1"/>
      </c:barChart>
      <c:catAx>
        <c:axId val="328948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b="1"/>
            </a:pPr>
            <a:endParaRPr lang="cs-CZ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40"/>
          <c:min val="0"/>
        </c:scaling>
        <c:delete val="0"/>
        <c:axPos val="l"/>
        <c:majorGridlines>
          <c:spPr>
            <a:ln w="3175" cap="flat" cmpd="sng" algn="ctr">
              <a:solidFill>
                <a:srgbClr val="E7E6E6">
                  <a:lumMod val="90000"/>
                </a:srgbClr>
              </a:solidFill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 sz="1000"/>
                </a:pPr>
                <a:r>
                  <a:rPr lang="cs-CZ" sz="1000"/>
                  <a:t>%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b="1"/>
            </a:pPr>
            <a:endParaRPr lang="cs-CZ"/>
          </a:p>
        </c:txPr>
        <c:crossAx val="328948048"/>
        <c:crosses val="autoZero"/>
        <c:crossBetween val="between"/>
        <c:majorUnit val="5"/>
      </c:valAx>
      <c:spPr>
        <a:gradFill flip="none" rotWithShape="1">
          <a:gsLst>
            <a:gs pos="0">
              <a:srgbClr val="A5A5A5">
                <a:lumMod val="5000"/>
                <a:lumOff val="95000"/>
              </a:srgbClr>
            </a:gs>
            <a:gs pos="74000">
              <a:srgbClr val="A5A5A5">
                <a:lumMod val="45000"/>
                <a:lumOff val="55000"/>
              </a:srgbClr>
            </a:gs>
            <a:gs pos="83000">
              <a:srgbClr val="A5A5A5">
                <a:lumMod val="45000"/>
                <a:lumOff val="55000"/>
              </a:srgbClr>
            </a:gs>
            <a:gs pos="100000">
              <a:srgbClr val="A5A5A5">
                <a:lumMod val="30000"/>
                <a:lumOff val="70000"/>
              </a:srgbClr>
            </a:gs>
          </a:gsLst>
          <a:lin ang="5400000" scaled="1"/>
          <a:tileRect/>
        </a:gradFill>
        <a:ln w="12700">
          <a:solidFill>
            <a:srgbClr val="808080">
              <a:alpha val="97000"/>
            </a:srgbClr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682919528675937"/>
          <c:y val="8.618670223225354E-2"/>
          <c:w val="0.58934025799966494"/>
          <c:h val="8.8573016320842649E-2"/>
        </c:manualLayout>
      </c:layout>
      <c:overlay val="0"/>
      <c:txPr>
        <a:bodyPr/>
        <a:lstStyle/>
        <a:p>
          <a:pPr>
            <a:defRPr sz="1200" b="1" i="0"/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6350" cap="flat" cmpd="sng" algn="ctr">
      <a:solidFill>
        <a:sysClr val="windowText" lastClr="000000"/>
      </a:solidFill>
      <a:round/>
    </a:ln>
    <a:effectLst/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cs-CZ"/>
    </a:p>
  </c:txPr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227601213810577"/>
          <c:y val="6.628476011569312E-2"/>
          <c:w val="0.8596148293963255"/>
          <c:h val="0.796163873226808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List1!$B$607</c:f>
              <c:strCache>
                <c:ptCount val="1"/>
                <c:pt idx="0">
                  <c:v>Celkem (denní a příležitostní)</c:v>
                </c:pt>
              </c:strCache>
            </c:strRef>
          </c:tx>
          <c:spPr>
            <a:solidFill>
              <a:srgbClr val="6B82A1"/>
            </a:solidFill>
            <a:ln w="9525" cap="rnd">
              <a:solidFill>
                <a:srgbClr val="E7E6E6">
                  <a:lumMod val="25000"/>
                </a:srgbClr>
              </a:solidFill>
              <a:round/>
            </a:ln>
            <a:effectLst/>
          </c:spPr>
          <c:invertIfNegative val="0"/>
          <c:dLbls>
            <c:dLbl>
              <c:idx val="1"/>
              <c:layout>
                <c:manualLayout>
                  <c:x val="-2.2545516646491092E-3"/>
                  <c:y val="7.21470775711378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054-4828-A95C-17FBA6995673}"/>
                </c:ext>
              </c:extLst>
            </c:dLbl>
            <c:dLbl>
              <c:idx val="2"/>
              <c:layout>
                <c:manualLayout>
                  <c:x val="0"/>
                  <c:y val="7.21470775711377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054-4828-A95C-17FBA6995673}"/>
                </c:ext>
              </c:extLst>
            </c:dLbl>
            <c:dLbl>
              <c:idx val="3"/>
              <c:layout>
                <c:manualLayout>
                  <c:x val="0"/>
                  <c:y val="7.21470775711378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054-4828-A95C-17FBA6995673}"/>
                </c:ext>
              </c:extLst>
            </c:dLbl>
            <c:dLbl>
              <c:idx val="4"/>
              <c:layout>
                <c:manualLayout>
                  <c:x val="-8.5820125323601069E-17"/>
                  <c:y val="7.32087755786490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054-4828-A95C-17FBA6995673}"/>
                </c:ext>
              </c:extLst>
            </c:dLbl>
            <c:dLbl>
              <c:idx val="5"/>
              <c:layout>
                <c:manualLayout>
                  <c:x val="0"/>
                  <c:y val="6.41240673250588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054-4828-A95C-17FBA6995673}"/>
                </c:ext>
              </c:extLst>
            </c:dLbl>
            <c:dLbl>
              <c:idx val="6"/>
              <c:layout>
                <c:manualLayout>
                  <c:x val="-2.2545516646491921E-3"/>
                  <c:y val="6.41240673250588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054-4828-A95C-17FBA6995673}"/>
                </c:ext>
              </c:extLst>
            </c:dLbl>
            <c:dLbl>
              <c:idx val="7"/>
              <c:layout>
                <c:manualLayout>
                  <c:x val="8.2665939406481158E-17"/>
                  <c:y val="6.81355724480983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054-4828-A95C-17FBA6995673}"/>
                </c:ext>
              </c:extLst>
            </c:dLbl>
            <c:dLbl>
              <c:idx val="8"/>
              <c:layout>
                <c:manualLayout>
                  <c:x val="-8.2665939406481158E-17"/>
                  <c:y val="6.4124067325058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054-4828-A95C-17FBA6995673}"/>
                </c:ext>
              </c:extLst>
            </c:dLbl>
            <c:dLbl>
              <c:idx val="9"/>
              <c:layout>
                <c:manualLayout>
                  <c:x val="0"/>
                  <c:y val="6.81355724480983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054-4828-A95C-17FBA6995673}"/>
                </c:ext>
              </c:extLst>
            </c:dLbl>
            <c:dLbl>
              <c:idx val="10"/>
              <c:layout>
                <c:manualLayout>
                  <c:x val="0"/>
                  <c:y val="6.81355724480983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054-4828-A95C-17FBA6995673}"/>
                </c:ext>
              </c:extLst>
            </c:dLbl>
            <c:dLbl>
              <c:idx val="11"/>
              <c:layout>
                <c:manualLayout>
                  <c:x val="0"/>
                  <c:y val="8.52804024327904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054-4828-A95C-17FBA6995673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>
                  <a:defRPr sz="1000" b="1" i="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List1!$A$608:$A$611</c:f>
              <c:strCache>
                <c:ptCount val="4"/>
                <c:pt idx="0">
                  <c:v>15-24 let</c:v>
                </c:pt>
                <c:pt idx="1">
                  <c:v>25-44 let</c:v>
                </c:pt>
                <c:pt idx="2">
                  <c:v>45-64 let</c:v>
                </c:pt>
                <c:pt idx="3">
                  <c:v>65+ let</c:v>
                </c:pt>
              </c:strCache>
            </c:strRef>
          </c:cat>
          <c:val>
            <c:numRef>
              <c:f>List1!$B$608:$B$611</c:f>
              <c:numCache>
                <c:formatCode>0.0</c:formatCode>
                <c:ptCount val="4"/>
                <c:pt idx="0">
                  <c:v>50.2</c:v>
                </c:pt>
                <c:pt idx="1">
                  <c:v>36.4</c:v>
                </c:pt>
                <c:pt idx="2">
                  <c:v>32.299999999999997</c:v>
                </c:pt>
                <c:pt idx="3">
                  <c:v>21.6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054-4828-A95C-17FBA6995673}"/>
            </c:ext>
          </c:extLst>
        </c:ser>
        <c:ser>
          <c:idx val="1"/>
          <c:order val="1"/>
          <c:tx>
            <c:strRef>
              <c:f>List1!$C$607</c:f>
              <c:strCache>
                <c:ptCount val="1"/>
                <c:pt idx="0">
                  <c:v>Denní</c:v>
                </c:pt>
              </c:strCache>
            </c:strRef>
          </c:tx>
          <c:spPr>
            <a:solidFill>
              <a:srgbClr val="7CAFDE"/>
            </a:solidFill>
            <a:ln w="9525">
              <a:solidFill>
                <a:srgbClr val="333F50"/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3054-4828-A95C-17FBA6995673}"/>
              </c:ext>
            </c:extLst>
          </c:dPt>
          <c:dLbls>
            <c:dLbl>
              <c:idx val="2"/>
              <c:layout>
                <c:manualLayout>
                  <c:x val="-4.1651888928222138E-17"/>
                  <c:y val="0.1008354018875295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3054-4828-A95C-17FBA6995673}"/>
                </c:ext>
              </c:extLst>
            </c:dLbl>
            <c:dLbl>
              <c:idx val="6"/>
              <c:layout>
                <c:manualLayout>
                  <c:x val="0"/>
                  <c:y val="6.41240673250588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054-4828-A95C-17FBA6995673}"/>
                </c:ext>
              </c:extLst>
            </c:dLbl>
            <c:dLbl>
              <c:idx val="7"/>
              <c:layout>
                <c:manualLayout>
                  <c:x val="0"/>
                  <c:y val="6.4124067325058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054-4828-A95C-17FBA6995673}"/>
                </c:ext>
              </c:extLst>
            </c:dLbl>
            <c:dLbl>
              <c:idx val="8"/>
              <c:layout>
                <c:manualLayout>
                  <c:x val="0"/>
                  <c:y val="7.21470775711378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054-4828-A95C-17FBA6995673}"/>
                </c:ext>
              </c:extLst>
            </c:dLbl>
            <c:dLbl>
              <c:idx val="9"/>
              <c:layout>
                <c:manualLayout>
                  <c:x val="0"/>
                  <c:y val="6.81355724480983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054-4828-A95C-17FBA6995673}"/>
                </c:ext>
              </c:extLst>
            </c:dLbl>
            <c:dLbl>
              <c:idx val="10"/>
              <c:layout>
                <c:manualLayout>
                  <c:x val="-8.6066846479414448E-5"/>
                  <c:y val="6.84010676716080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054-4828-A95C-17FBA6995673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00" b="1" i="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List1!$A$608:$A$611</c:f>
              <c:strCache>
                <c:ptCount val="4"/>
                <c:pt idx="0">
                  <c:v>15-24 let</c:v>
                </c:pt>
                <c:pt idx="1">
                  <c:v>25-44 let</c:v>
                </c:pt>
                <c:pt idx="2">
                  <c:v>45-64 let</c:v>
                </c:pt>
                <c:pt idx="3">
                  <c:v>65+ let</c:v>
                </c:pt>
              </c:strCache>
            </c:strRef>
          </c:cat>
          <c:val>
            <c:numRef>
              <c:f>List1!$C$608:$C$611</c:f>
              <c:numCache>
                <c:formatCode>0.0</c:formatCode>
                <c:ptCount val="4"/>
                <c:pt idx="0">
                  <c:v>30.4</c:v>
                </c:pt>
                <c:pt idx="1">
                  <c:v>25.1</c:v>
                </c:pt>
                <c:pt idx="2">
                  <c:v>23</c:v>
                </c:pt>
                <c:pt idx="3">
                  <c:v>16.600000000000001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3054-4828-A95C-17FBA69956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5"/>
        <c:axId val="328936896"/>
        <c:axId val="1"/>
      </c:barChart>
      <c:catAx>
        <c:axId val="328936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b="1"/>
            </a:pPr>
            <a:endParaRPr lang="cs-CZ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60"/>
          <c:min val="0"/>
        </c:scaling>
        <c:delete val="0"/>
        <c:axPos val="l"/>
        <c:majorGridlines>
          <c:spPr>
            <a:ln w="3175" cap="flat" cmpd="sng" algn="ctr">
              <a:solidFill>
                <a:srgbClr val="E7E6E6">
                  <a:lumMod val="90000"/>
                </a:srgbClr>
              </a:solidFill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 sz="1000"/>
                </a:pPr>
                <a:r>
                  <a:rPr lang="cs-CZ" sz="1000"/>
                  <a:t>%</a:t>
                </a:r>
              </a:p>
            </c:rich>
          </c:tx>
          <c:layout>
            <c:manualLayout>
              <c:xMode val="edge"/>
              <c:yMode val="edge"/>
              <c:x val="1.7006603449863159E-2"/>
              <c:y val="0.4474537430905375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b="1"/>
            </a:pPr>
            <a:endParaRPr lang="cs-CZ"/>
          </a:p>
        </c:txPr>
        <c:crossAx val="328936896"/>
        <c:crosses val="autoZero"/>
        <c:crossBetween val="between"/>
        <c:majorUnit val="10"/>
      </c:valAx>
      <c:spPr>
        <a:gradFill flip="none" rotWithShape="1">
          <a:gsLst>
            <a:gs pos="0">
              <a:srgbClr val="A5A5A5">
                <a:lumMod val="5000"/>
                <a:lumOff val="95000"/>
              </a:srgbClr>
            </a:gs>
            <a:gs pos="74000">
              <a:srgbClr val="A5A5A5">
                <a:lumMod val="45000"/>
                <a:lumOff val="55000"/>
              </a:srgbClr>
            </a:gs>
            <a:gs pos="83000">
              <a:srgbClr val="A5A5A5">
                <a:lumMod val="45000"/>
                <a:lumOff val="55000"/>
              </a:srgbClr>
            </a:gs>
            <a:gs pos="100000">
              <a:srgbClr val="A5A5A5">
                <a:lumMod val="30000"/>
                <a:lumOff val="70000"/>
              </a:srgbClr>
            </a:gs>
          </a:gsLst>
          <a:lin ang="5400000" scaled="1"/>
          <a:tileRect/>
        </a:gradFill>
        <a:ln w="12700">
          <a:solidFill>
            <a:srgbClr val="808080">
              <a:alpha val="97000"/>
            </a:srgbClr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9210691612266415"/>
          <c:y val="0.1092716323080974"/>
          <c:w val="0.64108306974448703"/>
          <c:h val="7.4512142292893005E-2"/>
        </c:manualLayout>
      </c:layout>
      <c:overlay val="0"/>
      <c:txPr>
        <a:bodyPr/>
        <a:lstStyle/>
        <a:p>
          <a:pPr>
            <a:defRPr b="1"/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6350" cap="flat" cmpd="sng" algn="ctr">
      <a:solidFill>
        <a:sysClr val="windowText" lastClr="000000"/>
      </a:solidFill>
      <a:round/>
    </a:ln>
    <a:effectLst/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cs-CZ"/>
    </a:p>
  </c:txPr>
  <c:externalData r:id="rId2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1393690057386675E-2"/>
          <c:y val="7.0237171794046191E-2"/>
          <c:w val="0.90478613334933844"/>
          <c:h val="0.804377747057453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'Vývoj. řada '!$S$4</c:f>
              <c:strCache>
                <c:ptCount val="1"/>
                <c:pt idx="0">
                  <c:v>Celkem</c:v>
                </c:pt>
              </c:strCache>
            </c:strRef>
          </c:tx>
          <c:spPr>
            <a:solidFill>
              <a:srgbClr val="6B82A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3.1446493616901503E-3"/>
                  <c:y val="5.31424138213989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2F6-4E61-BA65-AF8D83B8FE4C}"/>
                </c:ext>
              </c:extLst>
            </c:dLbl>
            <c:dLbl>
              <c:idx val="1"/>
              <c:layout>
                <c:manualLayout>
                  <c:x val="-3.1446493616901503E-3"/>
                  <c:y val="6.26162786360618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2F6-4E61-BA65-AF8D83B8FE4C}"/>
                </c:ext>
              </c:extLst>
            </c:dLbl>
            <c:dLbl>
              <c:idx val="2"/>
              <c:layout>
                <c:manualLayout>
                  <c:x val="-2.6748990029897054E-3"/>
                  <c:y val="5.94583236978409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2F6-4E61-BA65-AF8D83B8FE4C}"/>
                </c:ext>
              </c:extLst>
            </c:dLbl>
            <c:dLbl>
              <c:idx val="3"/>
              <c:layout>
                <c:manualLayout>
                  <c:x val="-2.6748990029897054E-3"/>
                  <c:y val="5.94583236978409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2F6-4E61-BA65-AF8D83B8FE4C}"/>
                </c:ext>
              </c:extLst>
            </c:dLbl>
            <c:dLbl>
              <c:idx val="4"/>
              <c:layout>
                <c:manualLayout>
                  <c:x val="-3.6074313468322117E-3"/>
                  <c:y val="7.0564627423481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2CF-4F28-A3AD-2D17B3A9B70A}"/>
                </c:ext>
              </c:extLst>
            </c:dLbl>
            <c:dLbl>
              <c:idx val="5"/>
              <c:layout>
                <c:manualLayout>
                  <c:x val="-2.870974208993174E-3"/>
                  <c:y val="6.12486603557300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2F6-4E61-BA65-AF8D83B8FE4C}"/>
                </c:ext>
              </c:extLst>
            </c:dLbl>
            <c:dLbl>
              <c:idx val="6"/>
              <c:layout>
                <c:manualLayout>
                  <c:x val="-4.4101433296582946E-3"/>
                  <c:y val="7.20900475223923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2F6-4E61-BA65-AF8D83B8FE4C}"/>
                </c:ext>
              </c:extLst>
            </c:dLbl>
            <c:dLbl>
              <c:idx val="7"/>
              <c:layout>
                <c:manualLayout>
                  <c:x val="-4.410143329658214E-3"/>
                  <c:y val="7.20900475223923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C2F6-4E61-BA65-AF8D83B8FE4C}"/>
                </c:ext>
              </c:extLst>
            </c:dLbl>
            <c:dLbl>
              <c:idx val="8"/>
              <c:layout>
                <c:manualLayout>
                  <c:x val="-1.8721181173862282E-3"/>
                  <c:y val="6.10907626088188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2CF-4F28-A3AD-2D17B3A9B7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5875" cap="rnd">
                <a:solidFill>
                  <a:srgbClr val="6B82A1"/>
                </a:solidFill>
                <a:prstDash val="dash"/>
              </a:ln>
              <a:effectLst/>
            </c:spPr>
            <c:trendlineType val="linear"/>
            <c:dispRSqr val="0"/>
            <c:dispEq val="0"/>
          </c:trendline>
          <c:cat>
            <c:numRef>
              <c:f>'Vývoj. řada '!$R$5:$R$13</c:f>
              <c:numCache>
                <c:formatCode>General</c:formatCode>
                <c:ptCount val="9"/>
                <c:pt idx="0">
                  <c:v>2012</c:v>
                </c:pt>
                <c:pt idx="1">
                  <c:v>2014</c:v>
                </c:pt>
                <c:pt idx="2">
                  <c:v>2016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'Vývoj. řada '!$S$5:$S$13</c:f>
              <c:numCache>
                <c:formatCode>General</c:formatCode>
                <c:ptCount val="9"/>
                <c:pt idx="0">
                  <c:v>7.4</c:v>
                </c:pt>
                <c:pt idx="1">
                  <c:v>7.2</c:v>
                </c:pt>
                <c:pt idx="2">
                  <c:v>6.8</c:v>
                </c:pt>
                <c:pt idx="3">
                  <c:v>7.4</c:v>
                </c:pt>
                <c:pt idx="4">
                  <c:v>7.7</c:v>
                </c:pt>
                <c:pt idx="5" formatCode="0.0">
                  <c:v>8</c:v>
                </c:pt>
                <c:pt idx="6">
                  <c:v>6.9</c:v>
                </c:pt>
                <c:pt idx="7">
                  <c:v>7.2</c:v>
                </c:pt>
                <c:pt idx="8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2F6-4E61-BA65-AF8D83B8FE4C}"/>
            </c:ext>
          </c:extLst>
        </c:ser>
        <c:ser>
          <c:idx val="1"/>
          <c:order val="1"/>
          <c:tx>
            <c:strRef>
              <c:f>'Vývoj. řada '!$T$4</c:f>
              <c:strCache>
                <c:ptCount val="1"/>
                <c:pt idx="0">
                  <c:v>Muži</c:v>
                </c:pt>
              </c:strCache>
            </c:strRef>
          </c:tx>
          <c:spPr>
            <a:solidFill>
              <a:srgbClr val="6D91D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-1.8721181173862627E-3"/>
                  <c:y val="6.10907626088188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2CF-4F28-A3AD-2D17B3A9B70A}"/>
                </c:ext>
              </c:extLst>
            </c:dLbl>
            <c:dLbl>
              <c:idx val="2"/>
              <c:layout>
                <c:manualLayout>
                  <c:x val="-1.8721181173862282E-3"/>
                  <c:y val="6.10907626088188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2CF-4F28-A3AD-2D17B3A9B70A}"/>
                </c:ext>
              </c:extLst>
            </c:dLbl>
            <c:dLbl>
              <c:idx val="3"/>
              <c:layout>
                <c:manualLayout>
                  <c:x val="-1.872118117386297E-3"/>
                  <c:y val="6.10907626088188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2CF-4F28-A3AD-2D17B3A9B70A}"/>
                </c:ext>
              </c:extLst>
            </c:dLbl>
            <c:dLbl>
              <c:idx val="4"/>
              <c:layout>
                <c:manualLayout>
                  <c:x val="-1.872118117386297E-3"/>
                  <c:y val="6.10907626088188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2CF-4F28-A3AD-2D17B3A9B7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5875" cap="rnd">
                <a:solidFill>
                  <a:srgbClr val="6D91D1"/>
                </a:solidFill>
                <a:prstDash val="dash"/>
              </a:ln>
              <a:effectLst/>
            </c:spPr>
            <c:trendlineType val="linear"/>
            <c:dispRSqr val="0"/>
            <c:dispEq val="0"/>
          </c:trendline>
          <c:cat>
            <c:numRef>
              <c:f>'Vývoj. řada '!$R$5:$R$13</c:f>
              <c:numCache>
                <c:formatCode>General</c:formatCode>
                <c:ptCount val="9"/>
                <c:pt idx="0">
                  <c:v>2012</c:v>
                </c:pt>
                <c:pt idx="1">
                  <c:v>2014</c:v>
                </c:pt>
                <c:pt idx="2">
                  <c:v>2016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'Vývoj. řada '!$T$5:$T$13</c:f>
              <c:numCache>
                <c:formatCode>General</c:formatCode>
                <c:ptCount val="9"/>
                <c:pt idx="0" formatCode="0.0">
                  <c:v>11</c:v>
                </c:pt>
                <c:pt idx="1">
                  <c:v>10.3</c:v>
                </c:pt>
                <c:pt idx="2" formatCode="0.0">
                  <c:v>10</c:v>
                </c:pt>
                <c:pt idx="3">
                  <c:v>10.6</c:v>
                </c:pt>
                <c:pt idx="4">
                  <c:v>10.9</c:v>
                </c:pt>
                <c:pt idx="5">
                  <c:v>11.3</c:v>
                </c:pt>
                <c:pt idx="6">
                  <c:v>10.1</c:v>
                </c:pt>
                <c:pt idx="7">
                  <c:v>9.5</c:v>
                </c:pt>
                <c:pt idx="8">
                  <c:v>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2F6-4E61-BA65-AF8D83B8FE4C}"/>
            </c:ext>
          </c:extLst>
        </c:ser>
        <c:ser>
          <c:idx val="2"/>
          <c:order val="2"/>
          <c:tx>
            <c:strRef>
              <c:f>'Vývoj. řada '!$U$4</c:f>
              <c:strCache>
                <c:ptCount val="1"/>
                <c:pt idx="0">
                  <c:v>Ženy</c:v>
                </c:pt>
              </c:strCache>
            </c:strRef>
          </c:tx>
          <c:spPr>
            <a:solidFill>
              <a:srgbClr val="FF5D7C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5"/>
              <c:layout>
                <c:manualLayout>
                  <c:x val="-1.3728707598963975E-16"/>
                  <c:y val="6.42487175470398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2CF-4F28-A3AD-2D17B3A9B70A}"/>
                </c:ext>
              </c:extLst>
            </c:dLbl>
            <c:dLbl>
              <c:idx val="6"/>
              <c:layout>
                <c:manualLayout>
                  <c:x val="-3.4705233016263225E-3"/>
                  <c:y val="6.10907626088188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EB6-4A23-A13D-768A84AB69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5875" cap="rnd">
                <a:solidFill>
                  <a:srgbClr val="FF5D7C"/>
                </a:solidFill>
                <a:prstDash val="dash"/>
              </a:ln>
              <a:effectLst/>
            </c:spPr>
            <c:trendlineType val="linear"/>
            <c:dispRSqr val="0"/>
            <c:dispEq val="0"/>
          </c:trendline>
          <c:cat>
            <c:numRef>
              <c:f>'Vývoj. řada '!$R$5:$R$13</c:f>
              <c:numCache>
                <c:formatCode>General</c:formatCode>
                <c:ptCount val="9"/>
                <c:pt idx="0">
                  <c:v>2012</c:v>
                </c:pt>
                <c:pt idx="1">
                  <c:v>2014</c:v>
                </c:pt>
                <c:pt idx="2">
                  <c:v>2016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'Vývoj. řada '!$U$5:$U$13</c:f>
              <c:numCache>
                <c:formatCode>General</c:formatCode>
                <c:ptCount val="9"/>
                <c:pt idx="0">
                  <c:v>4.0999999999999996</c:v>
                </c:pt>
                <c:pt idx="1">
                  <c:v>4.4000000000000004</c:v>
                </c:pt>
                <c:pt idx="2">
                  <c:v>3.7</c:v>
                </c:pt>
                <c:pt idx="3">
                  <c:v>4.5</c:v>
                </c:pt>
                <c:pt idx="4">
                  <c:v>4.5999999999999996</c:v>
                </c:pt>
                <c:pt idx="5">
                  <c:v>4.8</c:v>
                </c:pt>
                <c:pt idx="6">
                  <c:v>3.7</c:v>
                </c:pt>
                <c:pt idx="7">
                  <c:v>4.9000000000000004</c:v>
                </c:pt>
                <c:pt idx="8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2F6-4E61-BA65-AF8D83B8FE4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2"/>
        <c:overlap val="8"/>
        <c:axId val="408300392"/>
        <c:axId val="408305640"/>
      </c:barChart>
      <c:catAx>
        <c:axId val="408300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408305640"/>
        <c:crosses val="autoZero"/>
        <c:auto val="1"/>
        <c:lblAlgn val="ctr"/>
        <c:lblOffset val="100"/>
        <c:noMultiLvlLbl val="0"/>
      </c:catAx>
      <c:valAx>
        <c:axId val="408305640"/>
        <c:scaling>
          <c:orientation val="minMax"/>
          <c:max val="14"/>
        </c:scaling>
        <c:delete val="0"/>
        <c:axPos val="l"/>
        <c:majorGridlines>
          <c:spPr>
            <a:ln w="9525" cap="flat" cmpd="sng" algn="ctr">
              <a:solidFill>
                <a:srgbClr val="D0CECE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900"/>
                  <a:t>Litry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rgbClr val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408300392"/>
        <c:crosses val="autoZero"/>
        <c:crossBetween val="between"/>
      </c:valAx>
      <c:spPr>
        <a:gradFill>
          <a:gsLst>
            <a:gs pos="0">
              <a:srgbClr val="A5A5A5">
                <a:lumMod val="5000"/>
                <a:lumOff val="95000"/>
              </a:srgbClr>
            </a:gs>
            <a:gs pos="74000">
              <a:srgbClr val="A5A5A5">
                <a:lumMod val="45000"/>
                <a:lumOff val="55000"/>
              </a:srgbClr>
            </a:gs>
            <a:gs pos="83000">
              <a:srgbClr val="A5A5A5">
                <a:lumMod val="45000"/>
                <a:lumOff val="55000"/>
              </a:srgbClr>
            </a:gs>
            <a:gs pos="100000">
              <a:srgbClr val="A5A5A5">
                <a:lumMod val="30000"/>
                <a:lumOff val="70000"/>
              </a:srgbClr>
            </a:gs>
          </a:gsLst>
          <a:lin ang="2700000" scaled="1"/>
        </a:gradFill>
        <a:ln>
          <a:solidFill>
            <a:schemeClr val="tx1">
              <a:lumMod val="50000"/>
              <a:lumOff val="50000"/>
            </a:schemeClr>
          </a:solidFill>
        </a:ln>
        <a:effectLst/>
      </c:spPr>
    </c:plotArea>
    <c:legend>
      <c:legendPos val="b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58027624165501912"/>
          <c:y val="9.0152186604795792E-2"/>
          <c:w val="0.38378317374054816"/>
          <c:h val="8.35867760095105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4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365774278215223"/>
          <c:y val="4.0182648401826483E-2"/>
          <c:w val="0.80049378827646522"/>
          <c:h val="0.8495282062344945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'Frekvence pití nápojo a binge'!$N$26</c:f>
              <c:strCache>
                <c:ptCount val="1"/>
                <c:pt idx="0">
                  <c:v>1x týdně a častěji</c:v>
                </c:pt>
              </c:strCache>
            </c:strRef>
          </c:tx>
          <c:spPr>
            <a:solidFill>
              <a:srgbClr val="1F497D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2962A7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3CED-46A7-B683-7B9AAF88C250}"/>
              </c:ext>
            </c:extLst>
          </c:dPt>
          <c:dPt>
            <c:idx val="1"/>
            <c:invertIfNegative val="0"/>
            <c:bubble3D val="0"/>
            <c:spPr>
              <a:solidFill>
                <a:srgbClr val="2962A7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CED-46A7-B683-7B9AAF88C250}"/>
              </c:ext>
            </c:extLst>
          </c:dPt>
          <c:dPt>
            <c:idx val="2"/>
            <c:invertIfNegative val="0"/>
            <c:bubble3D val="0"/>
            <c:spPr>
              <a:solidFill>
                <a:srgbClr val="2962A7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3CED-46A7-B683-7B9AAF88C250}"/>
              </c:ext>
            </c:extLst>
          </c:dPt>
          <c:dPt>
            <c:idx val="4"/>
            <c:invertIfNegative val="0"/>
            <c:bubble3D val="0"/>
            <c:spPr>
              <a:solidFill>
                <a:srgbClr val="2962A7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CED-46A7-B683-7B9AAF88C250}"/>
              </c:ext>
            </c:extLst>
          </c:dPt>
          <c:dPt>
            <c:idx val="5"/>
            <c:invertIfNegative val="0"/>
            <c:bubble3D val="0"/>
            <c:spPr>
              <a:solidFill>
                <a:srgbClr val="2962A7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3CED-46A7-B683-7B9AAF88C250}"/>
              </c:ext>
            </c:extLst>
          </c:dPt>
          <c:dPt>
            <c:idx val="7"/>
            <c:invertIfNegative val="0"/>
            <c:bubble3D val="0"/>
            <c:spPr>
              <a:solidFill>
                <a:srgbClr val="2962A7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CED-46A7-B683-7B9AAF88C250}"/>
              </c:ext>
            </c:extLst>
          </c:dPt>
          <c:dPt>
            <c:idx val="8"/>
            <c:invertIfNegative val="0"/>
            <c:bubble3D val="0"/>
            <c:spPr>
              <a:solidFill>
                <a:srgbClr val="2962A7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3CED-46A7-B683-7B9AAF88C250}"/>
              </c:ext>
            </c:extLst>
          </c:dPt>
          <c:dPt>
            <c:idx val="9"/>
            <c:invertIfNegative val="0"/>
            <c:bubble3D val="0"/>
            <c:spPr>
              <a:solidFill>
                <a:srgbClr val="2962A7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CED-46A7-B683-7B9AAF88C250}"/>
              </c:ext>
            </c:extLst>
          </c:dPt>
          <c:dPt>
            <c:idx val="10"/>
            <c:invertIfNegative val="0"/>
            <c:bubble3D val="0"/>
            <c:spPr>
              <a:solidFill>
                <a:srgbClr val="2962A7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3CED-46A7-B683-7B9AAF88C250}"/>
              </c:ext>
            </c:extLst>
          </c:dPt>
          <c:dPt>
            <c:idx val="12"/>
            <c:invertIfNegative val="0"/>
            <c:bubble3D val="0"/>
            <c:spPr>
              <a:solidFill>
                <a:srgbClr val="FF5D7C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19A-4722-8CD7-88832F517837}"/>
              </c:ext>
            </c:extLst>
          </c:dPt>
          <c:dPt>
            <c:idx val="13"/>
            <c:invertIfNegative val="0"/>
            <c:bubble3D val="0"/>
            <c:spPr>
              <a:solidFill>
                <a:srgbClr val="6D91D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19A-4722-8CD7-88832F517837}"/>
              </c:ext>
            </c:extLst>
          </c:dPt>
          <c:dPt>
            <c:idx val="15"/>
            <c:invertIfNegative val="0"/>
            <c:bubble3D val="0"/>
            <c:spPr>
              <a:solidFill>
                <a:srgbClr val="6B82A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19A-4722-8CD7-88832F51783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'Frekvence pití nápojo a binge'!$M$27:$M$42</c:f>
              <c:strCache>
                <c:ptCount val="16"/>
                <c:pt idx="0">
                  <c:v>VŠ</c:v>
                </c:pt>
                <c:pt idx="1">
                  <c:v>SŠ s mat.</c:v>
                </c:pt>
                <c:pt idx="2">
                  <c:v>ZŠ a SOU</c:v>
                </c:pt>
                <c:pt idx="4">
                  <c:v>Město</c:v>
                </c:pt>
                <c:pt idx="5">
                  <c:v>Venkov</c:v>
                </c:pt>
                <c:pt idx="7">
                  <c:v>65+</c:v>
                </c:pt>
                <c:pt idx="8">
                  <c:v>45‒64</c:v>
                </c:pt>
                <c:pt idx="9">
                  <c:v>25‒44</c:v>
                </c:pt>
                <c:pt idx="10">
                  <c:v>15‒24</c:v>
                </c:pt>
                <c:pt idx="12">
                  <c:v>Ženy</c:v>
                </c:pt>
                <c:pt idx="13">
                  <c:v>Muži</c:v>
                </c:pt>
                <c:pt idx="15">
                  <c:v>Celkem</c:v>
                </c:pt>
              </c:strCache>
            </c:strRef>
          </c:cat>
          <c:val>
            <c:numRef>
              <c:f>'Frekvence pití nápojo a binge'!$N$27:$N$42</c:f>
              <c:numCache>
                <c:formatCode>General</c:formatCode>
                <c:ptCount val="16"/>
                <c:pt idx="0">
                  <c:v>10.1</c:v>
                </c:pt>
                <c:pt idx="1">
                  <c:v>15.3</c:v>
                </c:pt>
                <c:pt idx="2" formatCode="0.0">
                  <c:v>22</c:v>
                </c:pt>
                <c:pt idx="4" formatCode="0.0">
                  <c:v>15.1</c:v>
                </c:pt>
                <c:pt idx="5">
                  <c:v>17.8</c:v>
                </c:pt>
                <c:pt idx="7">
                  <c:v>11.3</c:v>
                </c:pt>
                <c:pt idx="8" formatCode="0.0">
                  <c:v>19.100000000000001</c:v>
                </c:pt>
                <c:pt idx="9">
                  <c:v>16.899999999999999</c:v>
                </c:pt>
                <c:pt idx="10">
                  <c:v>11.3</c:v>
                </c:pt>
                <c:pt idx="12">
                  <c:v>8.5</c:v>
                </c:pt>
                <c:pt idx="13">
                  <c:v>23.2</c:v>
                </c:pt>
                <c:pt idx="15">
                  <c:v>15.8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19A-4722-8CD7-88832F5178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axId val="402545320"/>
        <c:axId val="402545976"/>
      </c:barChart>
      <c:catAx>
        <c:axId val="402545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402545976"/>
        <c:crosses val="autoZero"/>
        <c:auto val="1"/>
        <c:lblAlgn val="ctr"/>
        <c:lblOffset val="100"/>
        <c:noMultiLvlLbl val="0"/>
      </c:catAx>
      <c:valAx>
        <c:axId val="402545976"/>
        <c:scaling>
          <c:orientation val="minMax"/>
          <c:max val="25"/>
        </c:scaling>
        <c:delete val="0"/>
        <c:axPos val="b"/>
        <c:majorGridlines>
          <c:spPr>
            <a:ln w="9525" cap="flat" cmpd="sng" algn="ctr">
              <a:solidFill>
                <a:srgbClr val="D0CECE"/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0.52819710551008137"/>
              <c:y val="0.9298446050408082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402545320"/>
        <c:crosses val="autoZero"/>
        <c:crossBetween val="between"/>
      </c:valAx>
      <c:spPr>
        <a:noFill/>
        <a:ln>
          <a:solidFill>
            <a:srgbClr val="808080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 sz="11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8297668829414444"/>
          <c:y val="3.8767214003851011E-2"/>
          <c:w val="0.58636315613318435"/>
          <c:h val="0.79508700782386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'[Grafy alk. 2023 _obc (2).xlsx]Spotřeba v l konzum kat'!$C$43</c:f>
              <c:strCache>
                <c:ptCount val="1"/>
                <c:pt idx="0">
                  <c:v>Celoživotní abstinenti</c:v>
                </c:pt>
              </c:strCache>
            </c:strRef>
          </c:tx>
          <c:spPr>
            <a:solidFill>
              <a:srgbClr val="7CAFDE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6.155133599517282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290-422A-99C5-099CA3A0C263}"/>
                </c:ext>
              </c:extLst>
            </c:dLbl>
            <c:dLbl>
              <c:idx val="2"/>
              <c:layout>
                <c:manualLayout>
                  <c:x val="-8.206844799356375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290-422A-99C5-099CA3A0C263}"/>
                </c:ext>
              </c:extLst>
            </c:dLbl>
            <c:dLbl>
              <c:idx val="3"/>
              <c:layout>
                <c:manualLayout>
                  <c:x val="-1.0258555999195547E-2"/>
                  <c:y val="-6.09018522800974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290-422A-99C5-099CA3A0C263}"/>
                </c:ext>
              </c:extLst>
            </c:dLbl>
            <c:dLbl>
              <c:idx val="4"/>
              <c:layout>
                <c:manualLayout>
                  <c:x val="-8.206844799356301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290-422A-99C5-099CA3A0C263}"/>
                </c:ext>
              </c:extLst>
            </c:dLbl>
            <c:dLbl>
              <c:idx val="5"/>
              <c:layout>
                <c:manualLayout>
                  <c:x val="-8.206844799356375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290-422A-99C5-099CA3A0C263}"/>
                </c:ext>
              </c:extLst>
            </c:dLbl>
            <c:dLbl>
              <c:idx val="6"/>
              <c:layout>
                <c:manualLayout>
                  <c:x val="-1.025855599919554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290-422A-99C5-099CA3A0C2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'[Grafy alk. 2023 _obc (2).xlsx]Spotřeba v l konzum kat'!$B$44:$B$50</c:f>
              <c:strCache>
                <c:ptCount val="7"/>
                <c:pt idx="0">
                  <c:v>Jiný důvod</c:v>
                </c:pt>
                <c:pt idx="1">
                  <c:v>Náboženské důvody</c:v>
                </c:pt>
                <c:pt idx="2">
                  <c:v>Zdravý životní styl</c:v>
                </c:pt>
                <c:pt idx="3">
                  <c:v>Přesvědčení, světový názor</c:v>
                </c:pt>
                <c:pt idx="4">
                  <c:v>Problémy s alkoholem u blízké osoby</c:v>
                </c:pt>
                <c:pt idx="5">
                  <c:v>Problémy s pitím</c:v>
                </c:pt>
                <c:pt idx="6">
                  <c:v>Zdravotní důvody</c:v>
                </c:pt>
              </c:strCache>
            </c:strRef>
          </c:cat>
          <c:val>
            <c:numRef>
              <c:f>'[Grafy alk. 2023 _obc (2).xlsx]Spotřeba v l konzum kat'!$C$44:$C$50</c:f>
              <c:numCache>
                <c:formatCode>General</c:formatCode>
                <c:ptCount val="7"/>
                <c:pt idx="0" formatCode="0.0">
                  <c:v>1.9</c:v>
                </c:pt>
                <c:pt idx="2" formatCode="0.0">
                  <c:v>27.8</c:v>
                </c:pt>
                <c:pt idx="3" formatCode="0.0">
                  <c:v>13</c:v>
                </c:pt>
                <c:pt idx="4" formatCode="0.0">
                  <c:v>9.3000000000000007</c:v>
                </c:pt>
                <c:pt idx="5" formatCode="0.0">
                  <c:v>1.9</c:v>
                </c:pt>
                <c:pt idx="6" formatCode="0.0">
                  <c:v>14.8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290-422A-99C5-099CA3A0C263}"/>
            </c:ext>
          </c:extLst>
        </c:ser>
        <c:ser>
          <c:idx val="1"/>
          <c:order val="1"/>
          <c:tx>
            <c:strRef>
              <c:f>'[Grafy alk. 2023 _obc (2).xlsx]Spotřeba v l konzum kat'!$D$43</c:f>
              <c:strCache>
                <c:ptCount val="1"/>
                <c:pt idx="0">
                  <c:v>Abstinující posledních 12 měsíců</c:v>
                </c:pt>
              </c:strCache>
            </c:strRef>
          </c:tx>
          <c:spPr>
            <a:solidFill>
              <a:srgbClr val="6B82A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6.1551335995173578E-3"/>
                  <c:y val="-1.2180370456019486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290-422A-99C5-099CA3A0C263}"/>
                </c:ext>
              </c:extLst>
            </c:dLbl>
            <c:dLbl>
              <c:idx val="1"/>
              <c:layout>
                <c:manualLayout>
                  <c:x val="-6.155133599517282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290-422A-99C5-099CA3A0C263}"/>
                </c:ext>
              </c:extLst>
            </c:dLbl>
            <c:dLbl>
              <c:idx val="2"/>
              <c:layout>
                <c:manualLayout>
                  <c:x val="-8.206844799356452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290-422A-99C5-099CA3A0C263}"/>
                </c:ext>
              </c:extLst>
            </c:dLbl>
            <c:dLbl>
              <c:idx val="3"/>
              <c:layout>
                <c:manualLayout>
                  <c:x val="-6.155133599517357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6290-422A-99C5-099CA3A0C263}"/>
                </c:ext>
              </c:extLst>
            </c:dLbl>
            <c:dLbl>
              <c:idx val="4"/>
              <c:layout>
                <c:manualLayout>
                  <c:x val="-6.1551335995172068E-3"/>
                  <c:y val="-6.09018522800974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6290-422A-99C5-099CA3A0C263}"/>
                </c:ext>
              </c:extLst>
            </c:dLbl>
            <c:dLbl>
              <c:idx val="5"/>
              <c:layout>
                <c:manualLayout>
                  <c:x val="-6.155133599517282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6290-422A-99C5-099CA3A0C263}"/>
                </c:ext>
              </c:extLst>
            </c:dLbl>
            <c:dLbl>
              <c:idx val="6"/>
              <c:layout>
                <c:manualLayout>
                  <c:x val="-8.206844799356375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6290-422A-99C5-099CA3A0C2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'[Grafy alk. 2023 _obc (2).xlsx]Spotřeba v l konzum kat'!$B$44:$B$50</c:f>
              <c:strCache>
                <c:ptCount val="7"/>
                <c:pt idx="0">
                  <c:v>Jiný důvod</c:v>
                </c:pt>
                <c:pt idx="1">
                  <c:v>Náboženské důvody</c:v>
                </c:pt>
                <c:pt idx="2">
                  <c:v>Zdravý životní styl</c:v>
                </c:pt>
                <c:pt idx="3">
                  <c:v>Přesvědčení, světový názor</c:v>
                </c:pt>
                <c:pt idx="4">
                  <c:v>Problémy s alkoholem u blízké osoby</c:v>
                </c:pt>
                <c:pt idx="5">
                  <c:v>Problémy s pitím</c:v>
                </c:pt>
                <c:pt idx="6">
                  <c:v>Zdravotní důvody</c:v>
                </c:pt>
              </c:strCache>
            </c:strRef>
          </c:cat>
          <c:val>
            <c:numRef>
              <c:f>'[Grafy alk. 2023 _obc (2).xlsx]Spotřeba v l konzum kat'!$D$44:$D$50</c:f>
              <c:numCache>
                <c:formatCode>0.0</c:formatCode>
                <c:ptCount val="7"/>
                <c:pt idx="0">
                  <c:v>2.6</c:v>
                </c:pt>
                <c:pt idx="1">
                  <c:v>0.4</c:v>
                </c:pt>
                <c:pt idx="2">
                  <c:v>15.4</c:v>
                </c:pt>
                <c:pt idx="3">
                  <c:v>4</c:v>
                </c:pt>
                <c:pt idx="4">
                  <c:v>10.1</c:v>
                </c:pt>
                <c:pt idx="5">
                  <c:v>7</c:v>
                </c:pt>
                <c:pt idx="6">
                  <c:v>36.1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290-422A-99C5-099CA3A0C26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13"/>
        <c:axId val="426632728"/>
        <c:axId val="426637320"/>
      </c:barChart>
      <c:catAx>
        <c:axId val="4266327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426637320"/>
        <c:crosses val="autoZero"/>
        <c:auto val="1"/>
        <c:lblAlgn val="ctr"/>
        <c:lblOffset val="100"/>
        <c:noMultiLvlLbl val="0"/>
      </c:catAx>
      <c:valAx>
        <c:axId val="4266373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426632728"/>
        <c:crosses val="autoZero"/>
        <c:crossBetween val="between"/>
      </c:valAx>
      <c:spPr>
        <a:noFill/>
        <a:ln>
          <a:solidFill>
            <a:schemeClr val="bg1">
              <a:lumMod val="50000"/>
            </a:schemeClr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6350" cap="flat" cmpd="sng" algn="ctr">
      <a:solidFill>
        <a:sysClr val="windowText" lastClr="000000"/>
      </a:solidFill>
      <a:round/>
    </a:ln>
    <a:effectLst/>
  </c:spPr>
  <c:txPr>
    <a:bodyPr/>
    <a:lstStyle/>
    <a:p>
      <a:pPr>
        <a:defRPr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4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907997634772173E-2"/>
          <c:y val="5.3462940461725394E-2"/>
          <c:w val="0.90780258675972114"/>
          <c:h val="0.828708758885245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'Vývoj. řada '!$B$3</c:f>
              <c:strCache>
                <c:ptCount val="1"/>
                <c:pt idx="0">
                  <c:v>Celkem</c:v>
                </c:pt>
              </c:strCache>
            </c:strRef>
          </c:tx>
          <c:spPr>
            <a:solidFill>
              <a:srgbClr val="6B82A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5875" cap="rnd">
                <a:solidFill>
                  <a:srgbClr val="6B82A1"/>
                </a:solidFill>
                <a:prstDash val="dash"/>
              </a:ln>
              <a:effectLst/>
            </c:spPr>
            <c:trendlineType val="linear"/>
            <c:dispRSqr val="0"/>
            <c:dispEq val="0"/>
          </c:trendline>
          <c:cat>
            <c:numRef>
              <c:f>'Vývoj. řada '!$A$4:$A$12</c:f>
              <c:numCache>
                <c:formatCode>General</c:formatCode>
                <c:ptCount val="9"/>
                <c:pt idx="0">
                  <c:v>2012</c:v>
                </c:pt>
                <c:pt idx="1">
                  <c:v>2014</c:v>
                </c:pt>
                <c:pt idx="2">
                  <c:v>2016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'Vývoj. řada '!$B$4:$B$12</c:f>
              <c:numCache>
                <c:formatCode>General</c:formatCode>
                <c:ptCount val="9"/>
                <c:pt idx="0">
                  <c:v>13.5</c:v>
                </c:pt>
                <c:pt idx="1">
                  <c:v>12.9</c:v>
                </c:pt>
                <c:pt idx="2">
                  <c:v>17.399999999999999</c:v>
                </c:pt>
                <c:pt idx="3">
                  <c:v>13.4</c:v>
                </c:pt>
                <c:pt idx="4">
                  <c:v>12.7</c:v>
                </c:pt>
                <c:pt idx="5">
                  <c:v>15.9</c:v>
                </c:pt>
                <c:pt idx="6">
                  <c:v>17.7</c:v>
                </c:pt>
                <c:pt idx="7">
                  <c:v>15.3</c:v>
                </c:pt>
                <c:pt idx="8">
                  <c:v>15.6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A0-463B-BB78-0C76500A2EDF}"/>
            </c:ext>
          </c:extLst>
        </c:ser>
        <c:ser>
          <c:idx val="1"/>
          <c:order val="1"/>
          <c:tx>
            <c:strRef>
              <c:f>'Vývoj. řada '!$C$3</c:f>
              <c:strCache>
                <c:ptCount val="1"/>
                <c:pt idx="0">
                  <c:v>Muži</c:v>
                </c:pt>
              </c:strCache>
            </c:strRef>
          </c:tx>
          <c:spPr>
            <a:solidFill>
              <a:srgbClr val="6D91D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4"/>
              <c:layout>
                <c:manualLayout>
                  <c:x val="-1.6652494563354503E-3"/>
                  <c:y val="5.88033256829954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743-4453-B54D-30954C28F5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5875" cap="rnd">
                <a:solidFill>
                  <a:srgbClr val="6D91D1"/>
                </a:solidFill>
                <a:prstDash val="dash"/>
              </a:ln>
              <a:effectLst/>
            </c:spPr>
            <c:trendlineType val="linear"/>
            <c:dispRSqr val="0"/>
            <c:dispEq val="0"/>
          </c:trendline>
          <c:cat>
            <c:numRef>
              <c:f>'Vývoj. řada '!$A$4:$A$12</c:f>
              <c:numCache>
                <c:formatCode>General</c:formatCode>
                <c:ptCount val="9"/>
                <c:pt idx="0">
                  <c:v>2012</c:v>
                </c:pt>
                <c:pt idx="1">
                  <c:v>2014</c:v>
                </c:pt>
                <c:pt idx="2">
                  <c:v>2016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'Vývoj. řada '!$C$4:$C$12</c:f>
              <c:numCache>
                <c:formatCode>General</c:formatCode>
                <c:ptCount val="9"/>
                <c:pt idx="0">
                  <c:v>10.8</c:v>
                </c:pt>
                <c:pt idx="1">
                  <c:v>9.6</c:v>
                </c:pt>
                <c:pt idx="2" formatCode="0.0">
                  <c:v>13</c:v>
                </c:pt>
                <c:pt idx="3">
                  <c:v>10.6</c:v>
                </c:pt>
                <c:pt idx="4">
                  <c:v>9.6999999999999993</c:v>
                </c:pt>
                <c:pt idx="5">
                  <c:v>13.6</c:v>
                </c:pt>
                <c:pt idx="6" formatCode="0.0">
                  <c:v>15</c:v>
                </c:pt>
                <c:pt idx="7">
                  <c:v>11.9</c:v>
                </c:pt>
                <c:pt idx="8" formatCode="0.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A0-463B-BB78-0C76500A2EDF}"/>
            </c:ext>
          </c:extLst>
        </c:ser>
        <c:ser>
          <c:idx val="2"/>
          <c:order val="2"/>
          <c:tx>
            <c:strRef>
              <c:f>'Vývoj. řada '!$D$3</c:f>
              <c:strCache>
                <c:ptCount val="1"/>
                <c:pt idx="0">
                  <c:v>Ženy</c:v>
                </c:pt>
              </c:strCache>
            </c:strRef>
          </c:tx>
          <c:spPr>
            <a:solidFill>
              <a:srgbClr val="FF5D7C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5875" cap="rnd">
                <a:solidFill>
                  <a:srgbClr val="FF5D7C"/>
                </a:solidFill>
                <a:prstDash val="dash"/>
              </a:ln>
              <a:effectLst/>
            </c:spPr>
            <c:trendlineType val="linear"/>
            <c:dispRSqr val="0"/>
            <c:dispEq val="0"/>
          </c:trendline>
          <c:cat>
            <c:numRef>
              <c:f>'Vývoj. řada '!$A$4:$A$12</c:f>
              <c:numCache>
                <c:formatCode>General</c:formatCode>
                <c:ptCount val="9"/>
                <c:pt idx="0">
                  <c:v>2012</c:v>
                </c:pt>
                <c:pt idx="1">
                  <c:v>2014</c:v>
                </c:pt>
                <c:pt idx="2">
                  <c:v>2016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'Vývoj. řada '!$D$4:$D$12</c:f>
              <c:numCache>
                <c:formatCode>General</c:formatCode>
                <c:ptCount val="9"/>
                <c:pt idx="0" formatCode="0.0">
                  <c:v>16</c:v>
                </c:pt>
                <c:pt idx="1">
                  <c:v>16.100000000000001</c:v>
                </c:pt>
                <c:pt idx="2">
                  <c:v>21.6</c:v>
                </c:pt>
                <c:pt idx="3" formatCode="0.0">
                  <c:v>16</c:v>
                </c:pt>
                <c:pt idx="4">
                  <c:v>15.5</c:v>
                </c:pt>
                <c:pt idx="5">
                  <c:v>18.100000000000001</c:v>
                </c:pt>
                <c:pt idx="6">
                  <c:v>20.399999999999999</c:v>
                </c:pt>
                <c:pt idx="7">
                  <c:v>18.600000000000001</c:v>
                </c:pt>
                <c:pt idx="8" formatCode="0.0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1A0-463B-BB78-0C76500A2ED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2"/>
        <c:overlap val="29"/>
        <c:axId val="479108904"/>
        <c:axId val="479110216"/>
      </c:barChart>
      <c:catAx>
        <c:axId val="479108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479110216"/>
        <c:crosses val="autoZero"/>
        <c:auto val="1"/>
        <c:lblAlgn val="ctr"/>
        <c:lblOffset val="100"/>
        <c:noMultiLvlLbl val="0"/>
      </c:catAx>
      <c:valAx>
        <c:axId val="479110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D0CECE"/>
              </a:solidFill>
              <a:prstDash val="solid"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%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479108904"/>
        <c:crosses val="autoZero"/>
        <c:crossBetween val="between"/>
      </c:valAx>
      <c:spPr>
        <a:noFill/>
        <a:ln>
          <a:solidFill>
            <a:schemeClr val="tx1">
              <a:lumMod val="50000"/>
              <a:lumOff val="50000"/>
            </a:schemeClr>
          </a:solidFill>
        </a:ln>
        <a:effectLst/>
      </c:spPr>
    </c:plotArea>
    <c:legend>
      <c:legendPos val="b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65480401726643678"/>
          <c:y val="8.2950771737087231E-2"/>
          <c:w val="0.30306414177566648"/>
          <c:h val="6.82428622151673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0981838554005564E-2"/>
          <c:y val="6.9493253715209438E-2"/>
          <c:w val="0.89017041989201962"/>
          <c:h val="0.804158677456439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List1!$A$29</c:f>
              <c:strCache>
                <c:ptCount val="1"/>
                <c:pt idx="0">
                  <c:v>15‒24 let</c:v>
                </c:pt>
              </c:strCache>
            </c:strRef>
          </c:tx>
          <c:spPr>
            <a:solidFill>
              <a:srgbClr val="7CAFDE"/>
            </a:solidFill>
            <a:ln w="9525" cap="rnd">
              <a:solidFill>
                <a:sysClr val="windowText" lastClr="000000"/>
              </a:solidFill>
              <a:round/>
            </a:ln>
            <a:effectLst/>
          </c:spPr>
          <c:invertIfNegative val="0"/>
          <c:cat>
            <c:numRef>
              <c:f>List1!$B$28:$M$28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List1!$B$29:$M$29</c:f>
              <c:numCache>
                <c:formatCode>General</c:formatCode>
                <c:ptCount val="12"/>
                <c:pt idx="0">
                  <c:v>44.7</c:v>
                </c:pt>
                <c:pt idx="1">
                  <c:v>39.200000000000003</c:v>
                </c:pt>
                <c:pt idx="2">
                  <c:v>38.299999999999997</c:v>
                </c:pt>
                <c:pt idx="3">
                  <c:v>35.299999999999997</c:v>
                </c:pt>
                <c:pt idx="4">
                  <c:v>34.6</c:v>
                </c:pt>
                <c:pt idx="5">
                  <c:v>35.6</c:v>
                </c:pt>
                <c:pt idx="6">
                  <c:v>26.9</c:v>
                </c:pt>
                <c:pt idx="7" formatCode="0.0">
                  <c:v>23</c:v>
                </c:pt>
                <c:pt idx="8">
                  <c:v>24.2</c:v>
                </c:pt>
                <c:pt idx="9">
                  <c:v>26.3</c:v>
                </c:pt>
                <c:pt idx="10">
                  <c:v>25.4</c:v>
                </c:pt>
                <c:pt idx="11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22-4206-A5F1-AD17D9B15056}"/>
            </c:ext>
          </c:extLst>
        </c:ser>
        <c:ser>
          <c:idx val="1"/>
          <c:order val="1"/>
          <c:tx>
            <c:strRef>
              <c:f>List1!$A$30</c:f>
              <c:strCache>
                <c:ptCount val="1"/>
                <c:pt idx="0">
                  <c:v>25‒44 let</c:v>
                </c:pt>
              </c:strCache>
            </c:strRef>
          </c:tx>
          <c:spPr>
            <a:solidFill>
              <a:srgbClr val="9CCA7C"/>
            </a:solidFill>
            <a:ln w="9525">
              <a:solidFill>
                <a:sysClr val="windowText" lastClr="000000"/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2F22-4206-A5F1-AD17D9B15056}"/>
              </c:ext>
            </c:extLst>
          </c:dPt>
          <c:cat>
            <c:numRef>
              <c:f>List1!$B$28:$M$28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List1!$B$30:$M$30</c:f>
              <c:numCache>
                <c:formatCode>General</c:formatCode>
                <c:ptCount val="12"/>
                <c:pt idx="0">
                  <c:v>33.799999999999997</c:v>
                </c:pt>
                <c:pt idx="1">
                  <c:v>32.5</c:v>
                </c:pt>
                <c:pt idx="2">
                  <c:v>34.1</c:v>
                </c:pt>
                <c:pt idx="3">
                  <c:v>27.4</c:v>
                </c:pt>
                <c:pt idx="4" formatCode="0.0">
                  <c:v>30</c:v>
                </c:pt>
                <c:pt idx="5">
                  <c:v>27.4</c:v>
                </c:pt>
                <c:pt idx="6">
                  <c:v>35.200000000000003</c:v>
                </c:pt>
                <c:pt idx="7">
                  <c:v>27.9</c:v>
                </c:pt>
                <c:pt idx="8">
                  <c:v>26.5</c:v>
                </c:pt>
                <c:pt idx="9">
                  <c:v>26.3</c:v>
                </c:pt>
                <c:pt idx="10">
                  <c:v>28.4</c:v>
                </c:pt>
                <c:pt idx="11">
                  <c:v>24.8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F22-4206-A5F1-AD17D9B15056}"/>
            </c:ext>
          </c:extLst>
        </c:ser>
        <c:ser>
          <c:idx val="2"/>
          <c:order val="2"/>
          <c:tx>
            <c:strRef>
              <c:f>List1!$A$31</c:f>
              <c:strCache>
                <c:ptCount val="1"/>
                <c:pt idx="0">
                  <c:v>45‒64 let</c:v>
                </c:pt>
              </c:strCache>
            </c:strRef>
          </c:tx>
          <c:spPr>
            <a:solidFill>
              <a:srgbClr val="F2A36E"/>
            </a:solidFill>
            <a:ln w="9525">
              <a:solidFill>
                <a:sysClr val="windowText" lastClr="000000"/>
              </a:solidFill>
              <a:prstDash val="solid"/>
            </a:ln>
          </c:spPr>
          <c:invertIfNegative val="0"/>
          <c:cat>
            <c:numRef>
              <c:f>List1!$B$28:$M$28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List1!$B$31:$M$31</c:f>
              <c:numCache>
                <c:formatCode>General</c:formatCode>
                <c:ptCount val="12"/>
                <c:pt idx="0">
                  <c:v>28.9</c:v>
                </c:pt>
                <c:pt idx="1">
                  <c:v>28.3</c:v>
                </c:pt>
                <c:pt idx="2">
                  <c:v>33.799999999999997</c:v>
                </c:pt>
                <c:pt idx="3">
                  <c:v>23.1</c:v>
                </c:pt>
                <c:pt idx="4">
                  <c:v>30.8</c:v>
                </c:pt>
                <c:pt idx="5">
                  <c:v>26.2</c:v>
                </c:pt>
                <c:pt idx="6">
                  <c:v>30.1</c:v>
                </c:pt>
                <c:pt idx="7">
                  <c:v>27.9</c:v>
                </c:pt>
                <c:pt idx="8">
                  <c:v>23.6</c:v>
                </c:pt>
                <c:pt idx="9">
                  <c:v>26.6</c:v>
                </c:pt>
                <c:pt idx="10" formatCode="0.0">
                  <c:v>26</c:v>
                </c:pt>
                <c:pt idx="11">
                  <c:v>26.8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F22-4206-A5F1-AD17D9B15056}"/>
            </c:ext>
          </c:extLst>
        </c:ser>
        <c:ser>
          <c:idx val="3"/>
          <c:order val="3"/>
          <c:tx>
            <c:strRef>
              <c:f>List1!$A$32</c:f>
              <c:strCache>
                <c:ptCount val="1"/>
                <c:pt idx="0">
                  <c:v>65+ let</c:v>
                </c:pt>
              </c:strCache>
            </c:strRef>
          </c:tx>
          <c:spPr>
            <a:solidFill>
              <a:srgbClr val="ADADAD"/>
            </a:solidFill>
            <a:ln w="9525">
              <a:solidFill>
                <a:sysClr val="windowText" lastClr="000000"/>
              </a:solidFill>
              <a:prstDash val="solid"/>
            </a:ln>
          </c:spPr>
          <c:invertIfNegative val="0"/>
          <c:cat>
            <c:numRef>
              <c:f>List1!$B$28:$M$28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List1!$B$32:$M$32</c:f>
              <c:numCache>
                <c:formatCode>General</c:formatCode>
                <c:ptCount val="12"/>
                <c:pt idx="0">
                  <c:v>20.8</c:v>
                </c:pt>
                <c:pt idx="1">
                  <c:v>21.1</c:v>
                </c:pt>
                <c:pt idx="2">
                  <c:v>18.7</c:v>
                </c:pt>
                <c:pt idx="3">
                  <c:v>11.8</c:v>
                </c:pt>
                <c:pt idx="4">
                  <c:v>18.600000000000001</c:v>
                </c:pt>
                <c:pt idx="5">
                  <c:v>14.9</c:v>
                </c:pt>
                <c:pt idx="6" formatCode="0.0">
                  <c:v>17</c:v>
                </c:pt>
                <c:pt idx="7">
                  <c:v>17.100000000000001</c:v>
                </c:pt>
                <c:pt idx="8">
                  <c:v>17.100000000000001</c:v>
                </c:pt>
                <c:pt idx="9" formatCode="0.0">
                  <c:v>18</c:v>
                </c:pt>
                <c:pt idx="10">
                  <c:v>16.899999999999999</c:v>
                </c:pt>
                <c:pt idx="11">
                  <c:v>19.100000000000001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F22-4206-A5F1-AD17D9B150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9"/>
        <c:overlap val="-12"/>
        <c:axId val="333350944"/>
        <c:axId val="1"/>
      </c:barChart>
      <c:catAx>
        <c:axId val="333350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b="1"/>
            </a:pPr>
            <a:endParaRPr lang="cs-CZ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50"/>
          <c:min val="0"/>
        </c:scaling>
        <c:delete val="0"/>
        <c:axPos val="l"/>
        <c:majorGridlines>
          <c:spPr>
            <a:ln w="3175" cap="flat" cmpd="sng" algn="ctr">
              <a:solidFill>
                <a:srgbClr val="E7E6E6">
                  <a:lumMod val="90000"/>
                </a:srgbClr>
              </a:solidFill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cs-CZ"/>
                  <a:t>%</a:t>
                </a:r>
              </a:p>
            </c:rich>
          </c:tx>
          <c:layout>
            <c:manualLayout>
              <c:xMode val="edge"/>
              <c:yMode val="edge"/>
              <c:x val="1.1117287381878822E-2"/>
              <c:y val="0.43885574695003154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b="1"/>
            </a:pPr>
            <a:endParaRPr lang="cs-CZ"/>
          </a:p>
        </c:txPr>
        <c:crossAx val="333350944"/>
        <c:crosses val="autoZero"/>
        <c:crossBetween val="between"/>
        <c:majorUnit val="5"/>
      </c:valAx>
      <c:spPr>
        <a:gradFill flip="none" rotWithShape="1">
          <a:gsLst>
            <a:gs pos="0">
              <a:srgbClr val="A5A5A5">
                <a:lumMod val="5000"/>
                <a:lumOff val="95000"/>
              </a:srgbClr>
            </a:gs>
            <a:gs pos="74000">
              <a:srgbClr val="A5A5A5">
                <a:lumMod val="45000"/>
                <a:lumOff val="55000"/>
              </a:srgbClr>
            </a:gs>
            <a:gs pos="83000">
              <a:srgbClr val="A5A5A5">
                <a:lumMod val="45000"/>
                <a:lumOff val="55000"/>
              </a:srgbClr>
            </a:gs>
            <a:gs pos="100000">
              <a:srgbClr val="A5A5A5">
                <a:lumMod val="30000"/>
                <a:lumOff val="70000"/>
              </a:srgbClr>
            </a:gs>
          </a:gsLst>
          <a:lin ang="5400000" scaled="1"/>
          <a:tileRect/>
        </a:gra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6021726215455201"/>
          <c:y val="8.7003315401748105E-2"/>
          <c:w val="0.78385904904114112"/>
          <c:h val="7.3728751195820133E-2"/>
        </c:manualLayout>
      </c:layout>
      <c:overlay val="0"/>
      <c:txPr>
        <a:bodyPr/>
        <a:lstStyle/>
        <a:p>
          <a:pPr>
            <a:defRPr sz="1200" b="1"/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6350" cap="flat" cmpd="sng" algn="ctr">
      <a:solidFill>
        <a:sysClr val="windowText" lastClr="000000"/>
      </a:solidFill>
      <a:round/>
    </a:ln>
    <a:effectLst/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cs-CZ"/>
    </a:p>
  </c:txPr>
  <c:externalData r:id="rId2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7996170670512663E-2"/>
          <c:y val="7.2343746931882891E-2"/>
          <c:w val="0.89017041989201962"/>
          <c:h val="0.804158677456439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ALKO!$B$2</c:f>
              <c:strCache>
                <c:ptCount val="1"/>
                <c:pt idx="0">
                  <c:v>Abstinující </c:v>
                </c:pt>
              </c:strCache>
            </c:strRef>
          </c:tx>
          <c:spPr>
            <a:solidFill>
              <a:srgbClr val="8EBAE2"/>
            </a:solidFill>
            <a:ln w="9525" cap="rnd">
              <a:solidFill>
                <a:sysClr val="windowText" lastClr="000000"/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 i="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ALKO!$A$3:$A$6</c:f>
              <c:strCache>
                <c:ptCount val="4"/>
                <c:pt idx="0">
                  <c:v>15-24 let</c:v>
                </c:pt>
                <c:pt idx="1">
                  <c:v>25-44 let</c:v>
                </c:pt>
                <c:pt idx="2">
                  <c:v>45-64 let</c:v>
                </c:pt>
                <c:pt idx="3">
                  <c:v>65+ let</c:v>
                </c:pt>
              </c:strCache>
            </c:strRef>
          </c:cat>
          <c:val>
            <c:numRef>
              <c:f>ALKO!$B$3:$B$6</c:f>
              <c:numCache>
                <c:formatCode>0.0</c:formatCode>
                <c:ptCount val="4"/>
                <c:pt idx="0">
                  <c:v>13.1</c:v>
                </c:pt>
                <c:pt idx="1">
                  <c:v>10.8</c:v>
                </c:pt>
                <c:pt idx="2">
                  <c:v>14.2</c:v>
                </c:pt>
                <c:pt idx="3">
                  <c:v>24.9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C2-498C-8572-6C343BCA464C}"/>
            </c:ext>
          </c:extLst>
        </c:ser>
        <c:ser>
          <c:idx val="1"/>
          <c:order val="1"/>
          <c:tx>
            <c:strRef>
              <c:f>ALKO!$C$2</c:f>
              <c:strCache>
                <c:ptCount val="1"/>
                <c:pt idx="0">
                  <c:v>Umírněné pití</c:v>
                </c:pt>
              </c:strCache>
            </c:strRef>
          </c:tx>
          <c:spPr>
            <a:solidFill>
              <a:srgbClr val="A6D08A"/>
            </a:solidFill>
            <a:ln w="9525">
              <a:solidFill>
                <a:sysClr val="windowText" lastClr="000000"/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9C2-498C-8572-6C343BCA464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 i="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ALKO!$A$3:$A$6</c:f>
              <c:strCache>
                <c:ptCount val="4"/>
                <c:pt idx="0">
                  <c:v>15-24 let</c:v>
                </c:pt>
                <c:pt idx="1">
                  <c:v>25-44 let</c:v>
                </c:pt>
                <c:pt idx="2">
                  <c:v>45-64 let</c:v>
                </c:pt>
                <c:pt idx="3">
                  <c:v>65+ let</c:v>
                </c:pt>
              </c:strCache>
            </c:strRef>
          </c:cat>
          <c:val>
            <c:numRef>
              <c:f>ALKO!$C$3:$C$6</c:f>
              <c:numCache>
                <c:formatCode>0.0</c:formatCode>
                <c:ptCount val="4"/>
                <c:pt idx="0">
                  <c:v>73.400000000000006</c:v>
                </c:pt>
                <c:pt idx="1">
                  <c:v>75</c:v>
                </c:pt>
                <c:pt idx="2">
                  <c:v>69.3</c:v>
                </c:pt>
                <c:pt idx="3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C2-498C-8572-6C343BCA464C}"/>
            </c:ext>
          </c:extLst>
        </c:ser>
        <c:ser>
          <c:idx val="2"/>
          <c:order val="2"/>
          <c:tx>
            <c:strRef>
              <c:f>ALKO!$D$2</c:f>
              <c:strCache>
                <c:ptCount val="1"/>
                <c:pt idx="0">
                  <c:v>Rizikové pití</c:v>
                </c:pt>
              </c:strCache>
            </c:strRef>
          </c:tx>
          <c:spPr>
            <a:solidFill>
              <a:srgbClr val="F4AF80"/>
            </a:solidFill>
            <a:ln w="9525">
              <a:solidFill>
                <a:sysClr val="windowText" lastClr="000000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 i="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ALKO!$A$3:$A$6</c:f>
              <c:strCache>
                <c:ptCount val="4"/>
                <c:pt idx="0">
                  <c:v>15-24 let</c:v>
                </c:pt>
                <c:pt idx="1">
                  <c:v>25-44 let</c:v>
                </c:pt>
                <c:pt idx="2">
                  <c:v>45-64 let</c:v>
                </c:pt>
                <c:pt idx="3">
                  <c:v>65+ let</c:v>
                </c:pt>
              </c:strCache>
            </c:strRef>
          </c:cat>
          <c:val>
            <c:numRef>
              <c:f>ALKO!$D$3:$D$6</c:f>
              <c:numCache>
                <c:formatCode>0.0</c:formatCode>
                <c:ptCount val="4"/>
                <c:pt idx="0">
                  <c:v>8.9</c:v>
                </c:pt>
                <c:pt idx="1">
                  <c:v>7.9</c:v>
                </c:pt>
                <c:pt idx="2">
                  <c:v>9.6</c:v>
                </c:pt>
                <c:pt idx="3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9C2-498C-8572-6C343BCA464C}"/>
            </c:ext>
          </c:extLst>
        </c:ser>
        <c:ser>
          <c:idx val="3"/>
          <c:order val="3"/>
          <c:tx>
            <c:strRef>
              <c:f>ALKO!$E$2</c:f>
              <c:strCache>
                <c:ptCount val="1"/>
                <c:pt idx="0">
                  <c:v>Škodlivé pití</c:v>
                </c:pt>
              </c:strCache>
            </c:strRef>
          </c:tx>
          <c:spPr>
            <a:solidFill>
              <a:srgbClr val="BABABA"/>
            </a:solidFill>
            <a:ln w="9525">
              <a:solidFill>
                <a:sysClr val="windowText" lastClr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"/>
                  <c:y val="5.62452204797069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C9C2-498C-8572-6C343BCA464C}"/>
                </c:ext>
              </c:extLst>
            </c:dLbl>
            <c:dLbl>
              <c:idx val="1"/>
              <c:layout>
                <c:manualLayout>
                  <c:x val="-1.9199344984866533E-3"/>
                  <c:y val="5.80419714518815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C9C2-498C-8572-6C343BCA464C}"/>
                </c:ext>
              </c:extLst>
            </c:dLbl>
            <c:dLbl>
              <c:idx val="3"/>
              <c:layout>
                <c:manualLayout>
                  <c:x val="0"/>
                  <c:y val="5.72377336299249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C9C2-498C-8572-6C343BCA46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 i="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ALKO!$A$3:$A$6</c:f>
              <c:strCache>
                <c:ptCount val="4"/>
                <c:pt idx="0">
                  <c:v>15-24 let</c:v>
                </c:pt>
                <c:pt idx="1">
                  <c:v>25-44 let</c:v>
                </c:pt>
                <c:pt idx="2">
                  <c:v>45-64 let</c:v>
                </c:pt>
                <c:pt idx="3">
                  <c:v>65+ let</c:v>
                </c:pt>
              </c:strCache>
            </c:strRef>
          </c:cat>
          <c:val>
            <c:numRef>
              <c:f>ALKO!$E$3:$E$6</c:f>
              <c:numCache>
                <c:formatCode>0.0</c:formatCode>
                <c:ptCount val="4"/>
                <c:pt idx="0">
                  <c:v>4.7</c:v>
                </c:pt>
                <c:pt idx="1">
                  <c:v>6.3</c:v>
                </c:pt>
                <c:pt idx="2">
                  <c:v>6.9</c:v>
                </c:pt>
                <c:pt idx="3">
                  <c:v>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9C2-498C-8572-6C343BCA46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5"/>
        <c:overlap val="-12"/>
        <c:axId val="333350944"/>
        <c:axId val="1"/>
      </c:barChart>
      <c:catAx>
        <c:axId val="333350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b="1"/>
            </a:pPr>
            <a:endParaRPr lang="cs-CZ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00"/>
          <c:min val="0"/>
        </c:scaling>
        <c:delete val="0"/>
        <c:axPos val="l"/>
        <c:majorGridlines>
          <c:spPr>
            <a:ln w="3175" cap="flat" cmpd="sng" algn="ctr">
              <a:solidFill>
                <a:srgbClr val="E7E6E6">
                  <a:lumMod val="90000"/>
                </a:srgbClr>
              </a:solidFill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 sz="1000"/>
                </a:pPr>
                <a:r>
                  <a:rPr lang="cs-CZ" dirty="0" smtClean="0"/>
                  <a:t>%</a:t>
                </a:r>
                <a:endParaRPr lang="cs-CZ" dirty="0"/>
              </a:p>
            </c:rich>
          </c:tx>
          <c:layout>
            <c:manualLayout>
              <c:xMode val="edge"/>
              <c:yMode val="edge"/>
              <c:x val="0"/>
              <c:y val="0.4428952318475031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b="1"/>
            </a:pPr>
            <a:endParaRPr lang="cs-CZ"/>
          </a:p>
        </c:txPr>
        <c:crossAx val="333350944"/>
        <c:crosses val="autoZero"/>
        <c:crossBetween val="between"/>
        <c:majorUnit val="10"/>
      </c:valAx>
      <c:spPr>
        <a:gradFill>
          <a:gsLst>
            <a:gs pos="0">
              <a:srgbClr val="A5A5A5">
                <a:lumMod val="5000"/>
                <a:lumOff val="95000"/>
              </a:srgbClr>
            </a:gs>
            <a:gs pos="74000">
              <a:srgbClr val="A5A5A5">
                <a:lumMod val="45000"/>
                <a:lumOff val="55000"/>
              </a:srgbClr>
            </a:gs>
            <a:gs pos="83000">
              <a:srgbClr val="A5A5A5">
                <a:lumMod val="45000"/>
                <a:lumOff val="55000"/>
              </a:srgbClr>
            </a:gs>
            <a:gs pos="100000">
              <a:srgbClr val="A5A5A5">
                <a:lumMod val="30000"/>
                <a:lumOff val="70000"/>
              </a:srgbClr>
            </a:gs>
          </a:gsLst>
          <a:lin ang="5400000" scaled="1"/>
        </a:gra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6.7488836465364077E-2"/>
          <c:y val="0.13106155364337482"/>
          <c:w val="0.84415543971110885"/>
          <c:h val="0.10156785698513089"/>
        </c:manualLayout>
      </c:layout>
      <c:overlay val="0"/>
      <c:txPr>
        <a:bodyPr/>
        <a:lstStyle/>
        <a:p>
          <a:pPr>
            <a:defRPr b="1"/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6350" cap="flat" cmpd="sng" algn="ctr">
      <a:solidFill>
        <a:sysClr val="windowText" lastClr="000000"/>
      </a:solidFill>
      <a:round/>
    </a:ln>
    <a:effectLst/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cs-CZ"/>
    </a:p>
  </c:txPr>
  <c:externalData r:id="rId2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7440507436570428E-2"/>
          <c:y val="7.2343746931882891E-2"/>
          <c:w val="0.87072594050743657"/>
          <c:h val="0.786749057030122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List1!$B$623</c:f>
              <c:strCache>
                <c:ptCount val="1"/>
                <c:pt idx="0">
                  <c:v>Alespoň jednou</c:v>
                </c:pt>
              </c:strCache>
            </c:strRef>
          </c:tx>
          <c:spPr>
            <a:solidFill>
              <a:srgbClr val="6CA6DA"/>
            </a:solidFill>
            <a:ln w="9525" cap="rnd">
              <a:solidFill>
                <a:srgbClr val="E7E6E6">
                  <a:lumMod val="25000"/>
                </a:srgbClr>
              </a:solidFill>
              <a:round/>
            </a:ln>
            <a:effectLst/>
          </c:spPr>
          <c:invertIfNegative val="0"/>
          <c:dLbls>
            <c:dLbl>
              <c:idx val="1"/>
              <c:layout>
                <c:manualLayout>
                  <c:x val="-2.2545931758530592E-3"/>
                  <c:y val="8.65876422486901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FEE-4A19-8650-912C1427E353}"/>
                </c:ext>
              </c:extLst>
            </c:dLbl>
            <c:dLbl>
              <c:idx val="2"/>
              <c:layout>
                <c:manualLayout>
                  <c:x val="0"/>
                  <c:y val="7.21470775711377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FEE-4A19-8650-912C1427E353}"/>
                </c:ext>
              </c:extLst>
            </c:dLbl>
            <c:dLbl>
              <c:idx val="3"/>
              <c:layout>
                <c:manualLayout>
                  <c:x val="-1.0185067526415994E-16"/>
                  <c:y val="1.85185185185185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FEE-4A19-8650-912C1427E353}"/>
                </c:ext>
              </c:extLst>
            </c:dLbl>
            <c:dLbl>
              <c:idx val="4"/>
              <c:layout>
                <c:manualLayout>
                  <c:x val="-8.5820125323601069E-17"/>
                  <c:y val="7.32087755786490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FEE-4A19-8650-912C1427E353}"/>
                </c:ext>
              </c:extLst>
            </c:dLbl>
            <c:dLbl>
              <c:idx val="5"/>
              <c:layout>
                <c:manualLayout>
                  <c:x val="0"/>
                  <c:y val="6.41240673250588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FEE-4A19-8650-912C1427E353}"/>
                </c:ext>
              </c:extLst>
            </c:dLbl>
            <c:dLbl>
              <c:idx val="6"/>
              <c:layout>
                <c:manualLayout>
                  <c:x val="-2.2545516646491921E-3"/>
                  <c:y val="6.41240673250588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FEE-4A19-8650-912C1427E353}"/>
                </c:ext>
              </c:extLst>
            </c:dLbl>
            <c:dLbl>
              <c:idx val="7"/>
              <c:layout>
                <c:manualLayout>
                  <c:x val="8.2665939406481158E-17"/>
                  <c:y val="6.81355724480983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FEE-4A19-8650-912C1427E353}"/>
                </c:ext>
              </c:extLst>
            </c:dLbl>
            <c:dLbl>
              <c:idx val="8"/>
              <c:layout>
                <c:manualLayout>
                  <c:x val="-8.2665939406481158E-17"/>
                  <c:y val="6.4124067325058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FEE-4A19-8650-912C1427E353}"/>
                </c:ext>
              </c:extLst>
            </c:dLbl>
            <c:dLbl>
              <c:idx val="9"/>
              <c:layout>
                <c:manualLayout>
                  <c:x val="0"/>
                  <c:y val="6.81355724480983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FEE-4A19-8650-912C1427E353}"/>
                </c:ext>
              </c:extLst>
            </c:dLbl>
            <c:dLbl>
              <c:idx val="10"/>
              <c:layout>
                <c:manualLayout>
                  <c:x val="0"/>
                  <c:y val="6.81355724480983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FEE-4A19-8650-912C1427E353}"/>
                </c:ext>
              </c:extLst>
            </c:dLbl>
            <c:dLbl>
              <c:idx val="11"/>
              <c:layout>
                <c:manualLayout>
                  <c:x val="0"/>
                  <c:y val="8.52804024327904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FEE-4A19-8650-912C1427E353}"/>
                </c:ext>
              </c:extLst>
            </c:dLbl>
            <c:spPr>
              <a:noFill/>
              <a:ln w="25400">
                <a:noFill/>
              </a:ln>
            </c:spPr>
            <c:txPr>
              <a:bodyPr anchorCtr="0"/>
              <a:lstStyle/>
              <a:p>
                <a:pPr algn="ctr">
                  <a:defRPr sz="1000" b="1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List1!$A$624:$A$627</c:f>
              <c:strCache>
                <c:ptCount val="4"/>
                <c:pt idx="0">
                  <c:v>15-24 let</c:v>
                </c:pt>
                <c:pt idx="1">
                  <c:v>25-44 let</c:v>
                </c:pt>
                <c:pt idx="2">
                  <c:v>45-64 let</c:v>
                </c:pt>
                <c:pt idx="3">
                  <c:v>65+ let</c:v>
                </c:pt>
              </c:strCache>
            </c:strRef>
          </c:cat>
          <c:val>
            <c:numRef>
              <c:f>List1!$B$624:$B$627</c:f>
              <c:numCache>
                <c:formatCode>General</c:formatCode>
                <c:ptCount val="4"/>
                <c:pt idx="0">
                  <c:v>26.7</c:v>
                </c:pt>
                <c:pt idx="1">
                  <c:v>8.8000000000000007</c:v>
                </c:pt>
                <c:pt idx="2">
                  <c:v>2.6</c:v>
                </c:pt>
                <c:pt idx="3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FEE-4A19-8650-912C1427E353}"/>
            </c:ext>
          </c:extLst>
        </c:ser>
        <c:ser>
          <c:idx val="1"/>
          <c:order val="1"/>
          <c:tx>
            <c:strRef>
              <c:f>List1!$C$623</c:f>
              <c:strCache>
                <c:ptCount val="1"/>
                <c:pt idx="0">
                  <c:v>Celkem (denní a příležitostní)</c:v>
                </c:pt>
              </c:strCache>
            </c:strRef>
          </c:tx>
          <c:spPr>
            <a:solidFill>
              <a:srgbClr val="6B82A1"/>
            </a:solidFill>
            <a:ln w="9525">
              <a:solidFill>
                <a:srgbClr val="44546A">
                  <a:lumMod val="75000"/>
                </a:srgbClr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EFEE-4A19-8650-912C1427E353}"/>
              </c:ext>
            </c:extLst>
          </c:dPt>
          <c:dLbls>
            <c:dLbl>
              <c:idx val="2"/>
              <c:layout>
                <c:manualLayout>
                  <c:x val="-1.0185067526415994E-16"/>
                  <c:y val="8.24292796733733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EFEE-4A19-8650-912C1427E353}"/>
                </c:ext>
              </c:extLst>
            </c:dLbl>
            <c:dLbl>
              <c:idx val="6"/>
              <c:layout>
                <c:manualLayout>
                  <c:x val="0"/>
                  <c:y val="6.41240673250588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FEE-4A19-8650-912C1427E353}"/>
                </c:ext>
              </c:extLst>
            </c:dLbl>
            <c:dLbl>
              <c:idx val="7"/>
              <c:layout>
                <c:manualLayout>
                  <c:x val="0"/>
                  <c:y val="6.4124067325058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FEE-4A19-8650-912C1427E353}"/>
                </c:ext>
              </c:extLst>
            </c:dLbl>
            <c:dLbl>
              <c:idx val="8"/>
              <c:layout>
                <c:manualLayout>
                  <c:x val="0"/>
                  <c:y val="7.21470775711378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FEE-4A19-8650-912C1427E353}"/>
                </c:ext>
              </c:extLst>
            </c:dLbl>
            <c:dLbl>
              <c:idx val="9"/>
              <c:layout>
                <c:manualLayout>
                  <c:x val="0"/>
                  <c:y val="6.81355724480983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FEE-4A19-8650-912C1427E353}"/>
                </c:ext>
              </c:extLst>
            </c:dLbl>
            <c:dLbl>
              <c:idx val="10"/>
              <c:layout>
                <c:manualLayout>
                  <c:x val="-8.6066846479414448E-5"/>
                  <c:y val="6.84010676716080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FEE-4A19-8650-912C1427E353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List1!$A$624:$A$627</c:f>
              <c:strCache>
                <c:ptCount val="4"/>
                <c:pt idx="0">
                  <c:v>15-24 let</c:v>
                </c:pt>
                <c:pt idx="1">
                  <c:v>25-44 let</c:v>
                </c:pt>
                <c:pt idx="2">
                  <c:v>45-64 let</c:v>
                </c:pt>
                <c:pt idx="3">
                  <c:v>65+ let</c:v>
                </c:pt>
              </c:strCache>
            </c:strRef>
          </c:cat>
          <c:val>
            <c:numRef>
              <c:f>List1!$C$624:$C$627</c:f>
              <c:numCache>
                <c:formatCode>0.0</c:formatCode>
                <c:ptCount val="4"/>
                <c:pt idx="0">
                  <c:v>3.2</c:v>
                </c:pt>
                <c:pt idx="1">
                  <c:v>0.7</c:v>
                </c:pt>
                <c:pt idx="2">
                  <c:v>0.2</c:v>
                </c:pt>
                <c:pt idx="3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EFEE-4A19-8650-912C1427E3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8"/>
        <c:overlap val="-5"/>
        <c:axId val="338128784"/>
        <c:axId val="1"/>
      </c:barChart>
      <c:catAx>
        <c:axId val="338128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sz="1100" b="1"/>
            </a:pPr>
            <a:endParaRPr lang="cs-CZ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30"/>
          <c:min val="0"/>
        </c:scaling>
        <c:delete val="0"/>
        <c:axPos val="l"/>
        <c:majorGridlines>
          <c:spPr>
            <a:ln w="3175" cap="flat" cmpd="sng" algn="ctr">
              <a:solidFill>
                <a:srgbClr val="E7E6E6">
                  <a:lumMod val="90000"/>
                </a:srgbClr>
              </a:solidFill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 sz="1000" b="1"/>
                </a:pPr>
                <a:r>
                  <a:rPr lang="cs-CZ" sz="1000"/>
                  <a:t>%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/>
            </a:pPr>
            <a:endParaRPr lang="cs-CZ"/>
          </a:p>
        </c:txPr>
        <c:crossAx val="338128784"/>
        <c:crosses val="autoZero"/>
        <c:crossBetween val="between"/>
        <c:majorUnit val="5"/>
      </c:valAx>
      <c:spPr>
        <a:gradFill flip="none" rotWithShape="1">
          <a:gsLst>
            <a:gs pos="0">
              <a:srgbClr val="A5A5A5">
                <a:lumMod val="5000"/>
                <a:lumOff val="95000"/>
              </a:srgbClr>
            </a:gs>
            <a:gs pos="74000">
              <a:srgbClr val="A5A5A5">
                <a:lumMod val="45000"/>
                <a:lumOff val="55000"/>
              </a:srgbClr>
            </a:gs>
            <a:gs pos="83000">
              <a:srgbClr val="A5A5A5">
                <a:lumMod val="45000"/>
                <a:lumOff val="55000"/>
              </a:srgbClr>
            </a:gs>
            <a:gs pos="100000">
              <a:srgbClr val="A5A5A5">
                <a:lumMod val="30000"/>
                <a:lumOff val="70000"/>
              </a:srgbClr>
            </a:gs>
          </a:gsLst>
          <a:lin ang="2700000" scaled="1"/>
          <a:tileRect/>
        </a:gradFill>
        <a:ln w="12700">
          <a:solidFill>
            <a:srgbClr val="808080">
              <a:alpha val="97000"/>
            </a:srgbClr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51170078740157476"/>
          <c:y val="0.10960921551472733"/>
          <c:w val="0.4331622922134733"/>
          <c:h val="0.1719061679790026"/>
        </c:manualLayout>
      </c:layout>
      <c:overlay val="0"/>
      <c:txPr>
        <a:bodyPr/>
        <a:lstStyle/>
        <a:p>
          <a:pPr>
            <a:defRPr sz="1200" b="1"/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6350" cap="flat" cmpd="sng" algn="ctr">
      <a:solidFill>
        <a:sysClr val="windowText" lastClr="000000"/>
      </a:solidFill>
      <a:round/>
    </a:ln>
    <a:effectLst/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+mn-lt"/>
          <a:ea typeface="Calibri"/>
          <a:cs typeface="Arial" panose="020B0604020202020204" pitchFamily="34" charset="0"/>
        </a:defRPr>
      </a:pPr>
      <a:endParaRPr lang="cs-CZ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7996170670512663E-2"/>
          <c:y val="7.2343746931882891E-2"/>
          <c:w val="0.89017041989201962"/>
          <c:h val="0.684829781480951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List1!$A$126</c:f>
              <c:strCache>
                <c:ptCount val="1"/>
                <c:pt idx="0">
                  <c:v>Cigarety</c:v>
                </c:pt>
              </c:strCache>
            </c:strRef>
          </c:tx>
          <c:spPr>
            <a:solidFill>
              <a:srgbClr val="A5A5A5"/>
            </a:solidFill>
            <a:ln w="9525" cap="rnd">
              <a:solidFill>
                <a:sysClr val="windowText" lastClr="000000"/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1" i="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trendline>
            <c:spPr>
              <a:ln w="19050">
                <a:solidFill>
                  <a:srgbClr val="949494"/>
                </a:solidFill>
                <a:prstDash val="dash"/>
              </a:ln>
            </c:spPr>
            <c:trendlineType val="linear"/>
            <c:dispRSqr val="0"/>
            <c:dispEq val="0"/>
          </c:trendline>
          <c:cat>
            <c:numRef>
              <c:f>List1!$B$125:$F$125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List1!$B$126:$F$126</c:f>
              <c:numCache>
                <c:formatCode>General</c:formatCode>
                <c:ptCount val="5"/>
                <c:pt idx="0">
                  <c:v>97.8</c:v>
                </c:pt>
                <c:pt idx="1">
                  <c:v>84.8</c:v>
                </c:pt>
                <c:pt idx="2">
                  <c:v>80.8</c:v>
                </c:pt>
                <c:pt idx="3">
                  <c:v>86.3</c:v>
                </c:pt>
                <c:pt idx="4" formatCode="0.0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03-448E-A77D-67D9F927DC00}"/>
            </c:ext>
          </c:extLst>
        </c:ser>
        <c:ser>
          <c:idx val="1"/>
          <c:order val="1"/>
          <c:tx>
            <c:strRef>
              <c:f>List1!$A$127</c:f>
              <c:strCache>
                <c:ptCount val="1"/>
                <c:pt idx="0">
                  <c:v>Doutníky, doutníčky s příchutí</c:v>
                </c:pt>
              </c:strCache>
            </c:strRef>
          </c:tx>
          <c:spPr>
            <a:solidFill>
              <a:srgbClr val="ED7D31">
                <a:lumMod val="40000"/>
                <a:lumOff val="6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8303-448E-A77D-67D9F927DC00}"/>
              </c:ext>
            </c:extLst>
          </c:dPt>
          <c:dLbls>
            <c:dLbl>
              <c:idx val="0"/>
              <c:layout>
                <c:manualLayout>
                  <c:x val="0"/>
                  <c:y val="4.21476400855161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303-448E-A77D-67D9F927DC00}"/>
                </c:ext>
              </c:extLst>
            </c:dLbl>
            <c:dLbl>
              <c:idx val="1"/>
              <c:layout>
                <c:manualLayout>
                  <c:x val="-3.4237806688591315E-17"/>
                  <c:y val="6.45894769890225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38F-480A-9DBC-5BDC4651917D}"/>
                </c:ext>
              </c:extLst>
            </c:dLbl>
            <c:dLbl>
              <c:idx val="2"/>
              <c:layout>
                <c:manualLayout>
                  <c:x val="-6.8475613377182629E-17"/>
                  <c:y val="1.76955971780162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338D-4251-B945-D142D825CF90}"/>
                </c:ext>
              </c:extLst>
            </c:dLbl>
            <c:dLbl>
              <c:idx val="3"/>
              <c:layout>
                <c:manualLayout>
                  <c:x val="0"/>
                  <c:y val="9.17136668006857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38F-480A-9DBC-5BDC465191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1" i="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trendline>
            <c:spPr>
              <a:ln w="15875">
                <a:solidFill>
                  <a:srgbClr val="F09252"/>
                </a:solidFill>
                <a:prstDash val="dash"/>
              </a:ln>
            </c:spPr>
            <c:trendlineType val="linear"/>
            <c:dispRSqr val="0"/>
            <c:dispEq val="0"/>
          </c:trendline>
          <c:cat>
            <c:numRef>
              <c:f>List1!$B$125:$F$125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List1!$B$127:$F$127</c:f>
              <c:numCache>
                <c:formatCode>General</c:formatCode>
                <c:ptCount val="5"/>
                <c:pt idx="0">
                  <c:v>4.4000000000000004</c:v>
                </c:pt>
                <c:pt idx="1">
                  <c:v>8.6999999999999993</c:v>
                </c:pt>
                <c:pt idx="2">
                  <c:v>3.8</c:v>
                </c:pt>
                <c:pt idx="3">
                  <c:v>11.8</c:v>
                </c:pt>
                <c:pt idx="4">
                  <c:v>17.5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03-448E-A77D-67D9F927DC00}"/>
            </c:ext>
          </c:extLst>
        </c:ser>
        <c:ser>
          <c:idx val="2"/>
          <c:order val="2"/>
          <c:tx>
            <c:strRef>
              <c:f>List1!$A$128</c:f>
              <c:strCache>
                <c:ptCount val="1"/>
                <c:pt idx="0">
                  <c:v>Sezení vodní dýmky</c:v>
                </c:pt>
              </c:strCache>
            </c:strRef>
          </c:tx>
          <c:spPr>
            <a:solidFill>
              <a:srgbClr val="8EBAE2"/>
            </a:solidFill>
            <a:ln w="9525">
              <a:solidFill>
                <a:sysClr val="window" lastClr="FFFFFF">
                  <a:lumMod val="50000"/>
                </a:sysClr>
              </a:solidFill>
              <a:prstDash val="solid"/>
            </a:ln>
          </c:spPr>
          <c:invertIfNegative val="0"/>
          <c:dLbls>
            <c:dLbl>
              <c:idx val="3"/>
              <c:layout>
                <c:manualLayout>
                  <c:x val="0"/>
                  <c:y val="4.56429336908886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338D-4251-B945-D142D825CF90}"/>
                </c:ext>
              </c:extLst>
            </c:dLbl>
            <c:dLbl>
              <c:idx val="4"/>
              <c:layout>
                <c:manualLayout>
                  <c:x val="0"/>
                  <c:y val="4.6029696716317819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27,0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338D-4251-B945-D142D825CF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1" i="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trendline>
            <c:spPr>
              <a:ln w="19050">
                <a:solidFill>
                  <a:srgbClr val="5899D4"/>
                </a:solidFill>
                <a:prstDash val="dash"/>
              </a:ln>
            </c:spPr>
            <c:trendlineType val="linear"/>
            <c:dispRSqr val="0"/>
            <c:dispEq val="0"/>
          </c:trendline>
          <c:cat>
            <c:numRef>
              <c:f>List1!$B$125:$F$125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List1!$B$128:$F$128</c:f>
              <c:numCache>
                <c:formatCode>General</c:formatCode>
                <c:ptCount val="5"/>
                <c:pt idx="0">
                  <c:v>44.4</c:v>
                </c:pt>
                <c:pt idx="1">
                  <c:v>28.3</c:v>
                </c:pt>
                <c:pt idx="2">
                  <c:v>36.5</c:v>
                </c:pt>
                <c:pt idx="3">
                  <c:v>37.299999999999997</c:v>
                </c:pt>
                <c:pt idx="4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303-448E-A77D-67D9F927DC00}"/>
            </c:ext>
          </c:extLst>
        </c:ser>
        <c:ser>
          <c:idx val="3"/>
          <c:order val="3"/>
          <c:tx>
            <c:strRef>
              <c:f>List1!$A$129</c:f>
              <c:strCache>
                <c:ptCount val="1"/>
                <c:pt idx="0">
                  <c:v>Doutníky, doutníčky bez příchuti</c:v>
                </c:pt>
              </c:strCache>
            </c:strRef>
          </c:tx>
          <c:spPr>
            <a:solidFill>
              <a:srgbClr val="A6D08A"/>
            </a:solidFill>
            <a:ln w="9525">
              <a:solidFill>
                <a:sysClr val="windowText" lastClr="000000"/>
              </a:solidFill>
              <a:prstDash val="solid"/>
            </a:ln>
          </c:spPr>
          <c:invertIfNegative val="0"/>
          <c:dLbls>
            <c:dLbl>
              <c:idx val="2"/>
              <c:layout>
                <c:manualLayout>
                  <c:x val="0"/>
                  <c:y val="7.90715517973246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338D-4251-B945-D142D825CF90}"/>
                </c:ext>
              </c:extLst>
            </c:dLbl>
            <c:dLbl>
              <c:idx val="3"/>
              <c:layout>
                <c:manualLayout>
                  <c:x val="0"/>
                  <c:y val="1.49898524561539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338D-4251-B945-D142D825CF90}"/>
                </c:ext>
              </c:extLst>
            </c:dLbl>
            <c:dLbl>
              <c:idx val="4"/>
              <c:layout>
                <c:manualLayout>
                  <c:x val="0"/>
                  <c:y val="1.73637530054189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338D-4251-B945-D142D825CF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1" i="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trendline>
            <c:spPr>
              <a:ln w="15875">
                <a:solidFill>
                  <a:srgbClr val="75B549"/>
                </a:solidFill>
                <a:prstDash val="dash"/>
              </a:ln>
            </c:spPr>
            <c:trendlineType val="linear"/>
            <c:dispRSqr val="0"/>
            <c:dispEq val="0"/>
          </c:trendline>
          <c:cat>
            <c:numRef>
              <c:f>List1!$B$125:$F$125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List1!$B$129:$F$129</c:f>
              <c:numCache>
                <c:formatCode>General</c:formatCode>
                <c:ptCount val="5"/>
                <c:pt idx="0">
                  <c:v>6.7</c:v>
                </c:pt>
                <c:pt idx="1">
                  <c:v>6.5</c:v>
                </c:pt>
                <c:pt idx="2">
                  <c:v>11.5</c:v>
                </c:pt>
                <c:pt idx="3">
                  <c:v>3.9</c:v>
                </c:pt>
                <c:pt idx="4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303-448E-A77D-67D9F927DC00}"/>
            </c:ext>
          </c:extLst>
        </c:ser>
        <c:ser>
          <c:idx val="4"/>
          <c:order val="4"/>
          <c:tx>
            <c:strRef>
              <c:f>List1!$A$130</c:f>
              <c:strCache>
                <c:ptCount val="1"/>
                <c:pt idx="0">
                  <c:v>Dýmky plněné tabákem</c:v>
                </c:pt>
              </c:strCache>
            </c:strRef>
          </c:tx>
          <c:spPr>
            <a:solidFill>
              <a:srgbClr val="FFC000">
                <a:lumMod val="40000"/>
                <a:lumOff val="60000"/>
              </a:srgbClr>
            </a:solidFill>
            <a:ln w="9525" cap="rnd">
              <a:solidFill>
                <a:sysClr val="windowText" lastClr="000000"/>
              </a:solidFill>
              <a:round/>
            </a:ln>
            <a:effectLst/>
          </c:spPr>
          <c:invertIfNegative val="0"/>
          <c:dLbls>
            <c:dLbl>
              <c:idx val="2"/>
              <c:layout>
                <c:manualLayout>
                  <c:x val="-6.8475613377182629E-17"/>
                  <c:y val="7.90715517973246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338D-4251-B945-D142D825CF90}"/>
                </c:ext>
              </c:extLst>
            </c:dLbl>
            <c:dLbl>
              <c:idx val="3"/>
              <c:layout>
                <c:manualLayout>
                  <c:x val="0"/>
                  <c:y val="4.94163748994492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338D-4251-B945-D142D825CF90}"/>
                </c:ext>
              </c:extLst>
            </c:dLbl>
            <c:dLbl>
              <c:idx val="4"/>
              <c:layout>
                <c:manualLayout>
                  <c:x val="-1.3695122675436526E-16"/>
                  <c:y val="1.85362868799546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338D-4251-B945-D142D825CF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1" i="1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trendline>
            <c:spPr>
              <a:ln w="15875">
                <a:solidFill>
                  <a:srgbClr val="FFC000"/>
                </a:solidFill>
                <a:prstDash val="dash"/>
              </a:ln>
            </c:spPr>
            <c:trendlineType val="linear"/>
            <c:dispRSqr val="0"/>
            <c:dispEq val="0"/>
          </c:trendline>
          <c:cat>
            <c:numRef>
              <c:f>List1!$B$125:$F$125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List1!$B$130:$F$130</c:f>
              <c:numCache>
                <c:formatCode>General</c:formatCode>
                <c:ptCount val="5"/>
                <c:pt idx="0">
                  <c:v>8.9</c:v>
                </c:pt>
                <c:pt idx="1">
                  <c:v>8.6999999999999993</c:v>
                </c:pt>
                <c:pt idx="2">
                  <c:v>11.5</c:v>
                </c:pt>
                <c:pt idx="3">
                  <c:v>5.9</c:v>
                </c:pt>
                <c:pt idx="4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38D-4251-B945-D142D825CF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"/>
        <c:overlap val="-8"/>
        <c:axId val="333350944"/>
        <c:axId val="1"/>
      </c:barChart>
      <c:catAx>
        <c:axId val="333350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b="1"/>
            </a:pPr>
            <a:endParaRPr lang="cs-CZ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00"/>
          <c:min val="0"/>
        </c:scaling>
        <c:delete val="0"/>
        <c:axPos val="l"/>
        <c:majorGridlines>
          <c:spPr>
            <a:ln w="3175" cap="flat" cmpd="sng" algn="ctr">
              <a:solidFill>
                <a:srgbClr val="E7E6E6">
                  <a:lumMod val="90000"/>
                </a:srgbClr>
              </a:solidFill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 sz="1000"/>
                </a:pPr>
                <a:r>
                  <a:rPr lang="cs-CZ" sz="1000"/>
                  <a:t>%</a:t>
                </a:r>
              </a:p>
            </c:rich>
          </c:tx>
          <c:layout>
            <c:manualLayout>
              <c:xMode val="edge"/>
              <c:yMode val="edge"/>
              <c:x val="0"/>
              <c:y val="0.4428952318475031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b="1"/>
            </a:pPr>
            <a:endParaRPr lang="cs-CZ"/>
          </a:p>
        </c:txPr>
        <c:crossAx val="333350944"/>
        <c:crosses val="autoZero"/>
        <c:crossBetween val="between"/>
        <c:majorUnit val="10"/>
      </c:valAx>
      <c:spPr>
        <a:gradFill flip="none" rotWithShape="1">
          <a:gsLst>
            <a:gs pos="0">
              <a:srgbClr val="A5A5A5">
                <a:lumMod val="5000"/>
                <a:lumOff val="95000"/>
              </a:srgbClr>
            </a:gs>
            <a:gs pos="74000">
              <a:srgbClr val="A5A5A5">
                <a:lumMod val="45000"/>
                <a:lumOff val="55000"/>
              </a:srgbClr>
            </a:gs>
            <a:gs pos="83000">
              <a:srgbClr val="A5A5A5">
                <a:lumMod val="45000"/>
                <a:lumOff val="55000"/>
              </a:srgbClr>
            </a:gs>
            <a:gs pos="100000">
              <a:srgbClr val="A5A5A5">
                <a:lumMod val="30000"/>
                <a:lumOff val="70000"/>
              </a:srgbClr>
            </a:gs>
          </a:gsLst>
          <a:lin ang="5400000" scaled="1"/>
          <a:tileRect/>
        </a:gradFill>
        <a:ln w="12700">
          <a:solidFill>
            <a:srgbClr val="808080"/>
          </a:solidFill>
          <a:prstDash val="solid"/>
        </a:ln>
      </c:spPr>
    </c:plotArea>
    <c:legend>
      <c:legendPos val="r"/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ayout>
        <c:manualLayout>
          <c:xMode val="edge"/>
          <c:yMode val="edge"/>
          <c:x val="0.10468579929301644"/>
          <c:y val="0.87271753508091521"/>
          <c:w val="0.80125069327130705"/>
          <c:h val="0.11231342465524603"/>
        </c:manualLayout>
      </c:layout>
      <c:overlay val="0"/>
      <c:txPr>
        <a:bodyPr/>
        <a:lstStyle/>
        <a:p>
          <a:pPr>
            <a:defRPr b="1"/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6350" cap="flat" cmpd="sng" algn="ctr">
      <a:solidFill>
        <a:sysClr val="windowText" lastClr="000000"/>
      </a:solidFill>
      <a:round/>
    </a:ln>
    <a:effectLst/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cs-CZ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6279049555891593E-2"/>
          <c:y val="7.1218911140930527E-2"/>
          <c:w val="0.88064052423910588"/>
          <c:h val="0.77741634385733938"/>
        </c:manualLayout>
      </c:layout>
      <c:lineChart>
        <c:grouping val="standard"/>
        <c:varyColors val="0"/>
        <c:ser>
          <c:idx val="0"/>
          <c:order val="0"/>
          <c:tx>
            <c:strRef>
              <c:f>List1!$B$434</c:f>
              <c:strCache>
                <c:ptCount val="1"/>
                <c:pt idx="0">
                  <c:v>&lt; 5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trendline>
            <c:spPr>
              <a:ln w="22225" cap="rnd">
                <a:solidFill>
                  <a:schemeClr val="accent6"/>
                </a:solidFill>
                <a:prstDash val="dash"/>
              </a:ln>
              <a:effectLst/>
            </c:spPr>
            <c:trendlineType val="linear"/>
            <c:dispRSqr val="0"/>
            <c:dispEq val="0"/>
          </c:trendline>
          <c:cat>
            <c:numRef>
              <c:f>List1!$A$435:$A$446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List1!$B$435:$B$446</c:f>
              <c:numCache>
                <c:formatCode>General</c:formatCode>
                <c:ptCount val="12"/>
                <c:pt idx="0">
                  <c:v>8.9</c:v>
                </c:pt>
                <c:pt idx="1">
                  <c:v>15.8</c:v>
                </c:pt>
                <c:pt idx="2">
                  <c:v>9.6</c:v>
                </c:pt>
                <c:pt idx="3">
                  <c:v>14.7</c:v>
                </c:pt>
                <c:pt idx="4">
                  <c:v>11.4</c:v>
                </c:pt>
                <c:pt idx="5">
                  <c:v>10.5</c:v>
                </c:pt>
                <c:pt idx="6">
                  <c:v>15.7</c:v>
                </c:pt>
                <c:pt idx="7">
                  <c:v>15.7</c:v>
                </c:pt>
                <c:pt idx="8">
                  <c:v>13</c:v>
                </c:pt>
                <c:pt idx="9">
                  <c:v>15.5</c:v>
                </c:pt>
                <c:pt idx="10">
                  <c:v>16.8</c:v>
                </c:pt>
                <c:pt idx="11">
                  <c:v>14.7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8D1-495C-89FF-4ED5B80A2C1B}"/>
            </c:ext>
          </c:extLst>
        </c:ser>
        <c:ser>
          <c:idx val="1"/>
          <c:order val="1"/>
          <c:tx>
            <c:strRef>
              <c:f>List1!$C$434</c:f>
              <c:strCache>
                <c:ptCount val="1"/>
                <c:pt idx="0">
                  <c:v>5‒9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trendline>
            <c:spPr>
              <a:ln w="22225" cap="rnd">
                <a:solidFill>
                  <a:schemeClr val="accent2"/>
                </a:solidFill>
                <a:prstDash val="dash"/>
              </a:ln>
              <a:effectLst/>
            </c:spPr>
            <c:trendlineType val="linear"/>
            <c:dispRSqr val="0"/>
            <c:dispEq val="0"/>
          </c:trendline>
          <c:cat>
            <c:numRef>
              <c:f>List1!$A$435:$A$446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List1!$C$435:$C$446</c:f>
              <c:numCache>
                <c:formatCode>General</c:formatCode>
                <c:ptCount val="12"/>
                <c:pt idx="0">
                  <c:v>19.7</c:v>
                </c:pt>
                <c:pt idx="1">
                  <c:v>26.1</c:v>
                </c:pt>
                <c:pt idx="2">
                  <c:v>27.3</c:v>
                </c:pt>
                <c:pt idx="3">
                  <c:v>24.5</c:v>
                </c:pt>
                <c:pt idx="4">
                  <c:v>23.6</c:v>
                </c:pt>
                <c:pt idx="5">
                  <c:v>21.6</c:v>
                </c:pt>
                <c:pt idx="6">
                  <c:v>21.3</c:v>
                </c:pt>
                <c:pt idx="7">
                  <c:v>23.1</c:v>
                </c:pt>
                <c:pt idx="8">
                  <c:v>22.5</c:v>
                </c:pt>
                <c:pt idx="9">
                  <c:v>27</c:v>
                </c:pt>
                <c:pt idx="10">
                  <c:v>23.1</c:v>
                </c:pt>
                <c:pt idx="11">
                  <c:v>23.2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8D1-495C-89FF-4ED5B80A2C1B}"/>
            </c:ext>
          </c:extLst>
        </c:ser>
        <c:ser>
          <c:idx val="2"/>
          <c:order val="2"/>
          <c:tx>
            <c:strRef>
              <c:f>List1!$D$434</c:f>
              <c:strCache>
                <c:ptCount val="1"/>
                <c:pt idx="0">
                  <c:v>10‒14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trendline>
            <c:spPr>
              <a:ln w="22225" cap="rnd">
                <a:solidFill>
                  <a:schemeClr val="accent1"/>
                </a:solidFill>
                <a:prstDash val="dash"/>
              </a:ln>
              <a:effectLst/>
            </c:spPr>
            <c:trendlineType val="linear"/>
            <c:dispRSqr val="0"/>
            <c:dispEq val="0"/>
          </c:trendline>
          <c:cat>
            <c:numRef>
              <c:f>List1!$A$435:$A$446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List1!$D$435:$D$446</c:f>
              <c:numCache>
                <c:formatCode>General</c:formatCode>
                <c:ptCount val="12"/>
                <c:pt idx="0">
                  <c:v>28.9</c:v>
                </c:pt>
                <c:pt idx="1">
                  <c:v>29.7</c:v>
                </c:pt>
                <c:pt idx="2">
                  <c:v>26.1</c:v>
                </c:pt>
                <c:pt idx="3">
                  <c:v>27.2</c:v>
                </c:pt>
                <c:pt idx="4">
                  <c:v>25.8</c:v>
                </c:pt>
                <c:pt idx="5">
                  <c:v>31.5</c:v>
                </c:pt>
                <c:pt idx="6">
                  <c:v>27.8</c:v>
                </c:pt>
                <c:pt idx="7">
                  <c:v>31.5</c:v>
                </c:pt>
                <c:pt idx="8">
                  <c:v>23.9</c:v>
                </c:pt>
                <c:pt idx="9">
                  <c:v>25.5</c:v>
                </c:pt>
                <c:pt idx="10">
                  <c:v>24.3</c:v>
                </c:pt>
                <c:pt idx="11">
                  <c:v>23.9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8D1-495C-89FF-4ED5B80A2C1B}"/>
            </c:ext>
          </c:extLst>
        </c:ser>
        <c:ser>
          <c:idx val="3"/>
          <c:order val="3"/>
          <c:tx>
            <c:strRef>
              <c:f>List1!$E$434</c:f>
              <c:strCache>
                <c:ptCount val="1"/>
                <c:pt idx="0">
                  <c:v>15‒24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trendline>
            <c:spPr>
              <a:ln w="22225" cap="rnd">
                <a:solidFill>
                  <a:schemeClr val="accent4"/>
                </a:solidFill>
                <a:prstDash val="dash"/>
              </a:ln>
              <a:effectLst/>
            </c:spPr>
            <c:trendlineType val="linear"/>
            <c:dispRSqr val="0"/>
            <c:dispEq val="0"/>
          </c:trendline>
          <c:cat>
            <c:numRef>
              <c:f>List1!$A$435:$A$446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List1!$E$435:$E$446</c:f>
              <c:numCache>
                <c:formatCode>General</c:formatCode>
                <c:ptCount val="12"/>
                <c:pt idx="0">
                  <c:v>32.200000000000003</c:v>
                </c:pt>
                <c:pt idx="1">
                  <c:v>24.9</c:v>
                </c:pt>
                <c:pt idx="2">
                  <c:v>33.1</c:v>
                </c:pt>
                <c:pt idx="3">
                  <c:v>29.7</c:v>
                </c:pt>
                <c:pt idx="4">
                  <c:v>33</c:v>
                </c:pt>
                <c:pt idx="5">
                  <c:v>30.6</c:v>
                </c:pt>
                <c:pt idx="6">
                  <c:v>28.1</c:v>
                </c:pt>
                <c:pt idx="7">
                  <c:v>25.3</c:v>
                </c:pt>
                <c:pt idx="8">
                  <c:v>31.6</c:v>
                </c:pt>
                <c:pt idx="9">
                  <c:v>29.1</c:v>
                </c:pt>
                <c:pt idx="10">
                  <c:v>30.2</c:v>
                </c:pt>
                <c:pt idx="11">
                  <c:v>33.1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8D1-495C-89FF-4ED5B80A2C1B}"/>
            </c:ext>
          </c:extLst>
        </c:ser>
        <c:ser>
          <c:idx val="4"/>
          <c:order val="4"/>
          <c:tx>
            <c:strRef>
              <c:f>List1!$F$434</c:f>
              <c:strCache>
                <c:ptCount val="1"/>
                <c:pt idx="0">
                  <c:v>≥ 25</c:v>
                </c:pt>
              </c:strCache>
            </c:strRef>
          </c:tx>
          <c:spPr>
            <a:ln w="28575" cap="rnd">
              <a:solidFill>
                <a:schemeClr val="accent3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trendline>
            <c:spPr>
              <a:ln w="22225" cap="rnd">
                <a:solidFill>
                  <a:schemeClr val="accent3">
                    <a:lumMod val="75000"/>
                  </a:schemeClr>
                </a:solidFill>
                <a:prstDash val="dash"/>
              </a:ln>
              <a:effectLst/>
            </c:spPr>
            <c:trendlineType val="linear"/>
            <c:dispRSqr val="0"/>
            <c:dispEq val="0"/>
          </c:trendline>
          <c:cat>
            <c:numRef>
              <c:f>List1!$A$435:$A$446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List1!$F$435:$F$446</c:f>
              <c:numCache>
                <c:formatCode>General</c:formatCode>
                <c:ptCount val="12"/>
                <c:pt idx="0">
                  <c:v>10.3</c:v>
                </c:pt>
                <c:pt idx="1">
                  <c:v>3.5</c:v>
                </c:pt>
                <c:pt idx="2">
                  <c:v>4</c:v>
                </c:pt>
                <c:pt idx="3">
                  <c:v>4</c:v>
                </c:pt>
                <c:pt idx="4">
                  <c:v>6.4</c:v>
                </c:pt>
                <c:pt idx="5">
                  <c:v>5.7</c:v>
                </c:pt>
                <c:pt idx="6">
                  <c:v>7.1</c:v>
                </c:pt>
                <c:pt idx="7">
                  <c:v>4.3</c:v>
                </c:pt>
                <c:pt idx="8">
                  <c:v>9.1</c:v>
                </c:pt>
                <c:pt idx="9">
                  <c:v>2.9</c:v>
                </c:pt>
                <c:pt idx="10">
                  <c:v>5.6</c:v>
                </c:pt>
                <c:pt idx="11">
                  <c:v>5.0999999999999996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8D1-495C-89FF-4ED5B80A2C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9705800"/>
        <c:axId val="1"/>
      </c:lineChart>
      <c:catAx>
        <c:axId val="329705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 b="1"/>
            </a:pPr>
            <a:endParaRPr lang="cs-CZ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40"/>
          <c:min val="0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90000"/>
                </a:schemeClr>
              </a:solidFill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cs-CZ"/>
                  <a:t>%</a:t>
                </a:r>
              </a:p>
            </c:rich>
          </c:tx>
          <c:layout>
            <c:manualLayout>
              <c:xMode val="edge"/>
              <c:yMode val="edge"/>
              <c:x val="2.0795388448549773E-3"/>
              <c:y val="0.4332571303440479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b="1"/>
            </a:pPr>
            <a:endParaRPr lang="cs-CZ"/>
          </a:p>
        </c:txPr>
        <c:crossAx val="329705800"/>
        <c:crosses val="autoZero"/>
        <c:crossBetween val="between"/>
        <c:majorUnit val="5"/>
      </c:valAx>
      <c:spPr>
        <a:gradFill flip="none" rotWithShape="1">
          <a:gsLst>
            <a:gs pos="0">
              <a:srgbClr val="A5A5A5">
                <a:lumMod val="5000"/>
                <a:lumOff val="95000"/>
              </a:srgbClr>
            </a:gs>
            <a:gs pos="74000">
              <a:srgbClr val="A5A5A5">
                <a:lumMod val="45000"/>
                <a:lumOff val="55000"/>
              </a:srgbClr>
            </a:gs>
            <a:gs pos="83000">
              <a:srgbClr val="A5A5A5">
                <a:lumMod val="45000"/>
                <a:lumOff val="55000"/>
              </a:srgbClr>
            </a:gs>
            <a:gs pos="100000">
              <a:srgbClr val="A5A5A5">
                <a:lumMod val="30000"/>
                <a:lumOff val="70000"/>
              </a:srgbClr>
            </a:gs>
          </a:gsLst>
          <a:lin ang="5400000" scaled="1"/>
          <a:tileRect/>
        </a:gradFill>
        <a:ln>
          <a:solidFill>
            <a:schemeClr val="tx1">
              <a:lumMod val="65000"/>
              <a:lumOff val="35000"/>
            </a:schemeClr>
          </a:solidFill>
        </a:ln>
        <a:effectLst/>
      </c:spPr>
    </c:plotArea>
    <c:legend>
      <c:legendPos val="b"/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ayout>
        <c:manualLayout>
          <c:xMode val="edge"/>
          <c:yMode val="edge"/>
          <c:x val="0.26042476875198745"/>
          <c:y val="6.157042869641291E-2"/>
          <c:w val="0.60444394333245544"/>
          <c:h val="0.10509623797025372"/>
        </c:manualLayout>
      </c:layout>
      <c:overlay val="0"/>
      <c:spPr>
        <a:noFill/>
        <a:ln w="25400">
          <a:noFill/>
        </a:ln>
      </c:spPr>
      <c:txPr>
        <a:bodyPr rot="0" vert="horz"/>
        <a:lstStyle/>
        <a:p>
          <a:pPr>
            <a:defRPr sz="1200" b="1"/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6350" cap="flat" cmpd="sng" algn="ctr">
      <a:solidFill>
        <a:sysClr val="windowText" lastClr="000000"/>
      </a:solidFill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5009134947209621E-2"/>
          <c:y val="6.4532183881193056E-2"/>
          <c:w val="0.8853562344501118"/>
          <c:h val="0.838883929054947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List1!$O$73</c:f>
              <c:strCache>
                <c:ptCount val="1"/>
                <c:pt idx="0">
                  <c:v>Muži</c:v>
                </c:pt>
              </c:strCache>
            </c:strRef>
          </c:tx>
          <c:spPr>
            <a:solidFill>
              <a:srgbClr val="6D91D1"/>
            </a:solidFill>
            <a:ln w="9525" cap="rnd">
              <a:solidFill>
                <a:sysClr val="windowText" lastClr="000000"/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2A35-47CB-86A6-735A2B9AF547}"/>
              </c:ext>
            </c:extLst>
          </c:dPt>
          <c:dLbls>
            <c:dLbl>
              <c:idx val="1"/>
              <c:layout>
                <c:manualLayout>
                  <c:x val="-3.7553584016838441E-17"/>
                  <c:y val="7.48967958077320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A35-47CB-86A6-735A2B9AF547}"/>
                </c:ext>
              </c:extLst>
            </c:dLbl>
            <c:dLbl>
              <c:idx val="2"/>
              <c:layout>
                <c:manualLayout>
                  <c:x val="0"/>
                  <c:y val="5.69303635362536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A35-47CB-86A6-735A2B9AF547}"/>
                </c:ext>
              </c:extLst>
            </c:dLbl>
            <c:dLbl>
              <c:idx val="3"/>
              <c:layout>
                <c:manualLayout>
                  <c:x val="0"/>
                  <c:y val="8.27616811805408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A35-47CB-86A6-735A2B9AF547}"/>
                </c:ext>
              </c:extLst>
            </c:dLbl>
            <c:dLbl>
              <c:idx val="4"/>
              <c:layout>
                <c:manualLayout>
                  <c:x val="-8.196321246249598E-17"/>
                  <c:y val="7.83357032227917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A35-47CB-86A6-735A2B9AF547}"/>
                </c:ext>
              </c:extLst>
            </c:dLbl>
            <c:dLbl>
              <c:idx val="5"/>
              <c:layout>
                <c:manualLayout>
                  <c:x val="0"/>
                  <c:y val="8.8406340997060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A35-47CB-86A6-735A2B9AF5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800" b="1" i="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trendline>
            <c:spPr>
              <a:ln w="15875">
                <a:solidFill>
                  <a:srgbClr val="4472C4"/>
                </a:solidFill>
                <a:prstDash val="dash"/>
              </a:ln>
            </c:spPr>
            <c:trendlineType val="linear"/>
            <c:dispRSqr val="0"/>
            <c:dispEq val="0"/>
          </c:trendline>
          <c:cat>
            <c:numRef>
              <c:f>List1!$N$74:$N$80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List1!$O$74:$O$80</c:f>
              <c:numCache>
                <c:formatCode>General</c:formatCode>
                <c:ptCount val="7"/>
                <c:pt idx="0">
                  <c:v>13.7</c:v>
                </c:pt>
                <c:pt idx="1">
                  <c:v>13.5</c:v>
                </c:pt>
                <c:pt idx="2">
                  <c:v>11.6</c:v>
                </c:pt>
                <c:pt idx="3">
                  <c:v>13.5</c:v>
                </c:pt>
                <c:pt idx="4" formatCode="0.0">
                  <c:v>12</c:v>
                </c:pt>
                <c:pt idx="5">
                  <c:v>13.2</c:v>
                </c:pt>
                <c:pt idx="6">
                  <c:v>12.7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A35-47CB-86A6-735A2B9AF547}"/>
            </c:ext>
          </c:extLst>
        </c:ser>
        <c:ser>
          <c:idx val="1"/>
          <c:order val="1"/>
          <c:tx>
            <c:strRef>
              <c:f>List1!$P$73</c:f>
              <c:strCache>
                <c:ptCount val="1"/>
                <c:pt idx="0">
                  <c:v>Ženy</c:v>
                </c:pt>
              </c:strCache>
            </c:strRef>
          </c:tx>
          <c:spPr>
            <a:solidFill>
              <a:srgbClr val="FF5D7C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dLbl>
              <c:idx val="3"/>
              <c:layout>
                <c:manualLayout>
                  <c:x val="0"/>
                  <c:y val="6.76165823151061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A35-47CB-86A6-735A2B9AF547}"/>
                </c:ext>
              </c:extLst>
            </c:dLbl>
            <c:dLbl>
              <c:idx val="4"/>
              <c:layout>
                <c:manualLayout>
                  <c:x val="7.5107168033676883E-17"/>
                  <c:y val="5.370069551544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A35-47CB-86A6-735A2B9AF547}"/>
                </c:ext>
              </c:extLst>
            </c:dLbl>
            <c:dLbl>
              <c:idx val="5"/>
              <c:layout>
                <c:manualLayout>
                  <c:x val="0"/>
                  <c:y val="5.80819771375663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A35-47CB-86A6-735A2B9AF5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800" b="1" i="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trendline>
            <c:spPr>
              <a:ln w="15875">
                <a:solidFill>
                  <a:srgbClr val="FF4367"/>
                </a:solidFill>
                <a:prstDash val="dash"/>
              </a:ln>
            </c:spPr>
            <c:trendlineType val="linear"/>
            <c:dispRSqr val="0"/>
            <c:dispEq val="0"/>
          </c:trendline>
          <c:cat>
            <c:numRef>
              <c:f>List1!$N$74:$N$80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List1!$P$74:$P$80</c:f>
              <c:numCache>
                <c:formatCode>General</c:formatCode>
                <c:ptCount val="7"/>
                <c:pt idx="0">
                  <c:v>10.3</c:v>
                </c:pt>
                <c:pt idx="1">
                  <c:v>10.3</c:v>
                </c:pt>
                <c:pt idx="2">
                  <c:v>10.7</c:v>
                </c:pt>
                <c:pt idx="3">
                  <c:v>11.5</c:v>
                </c:pt>
                <c:pt idx="4">
                  <c:v>9.1999999999999993</c:v>
                </c:pt>
                <c:pt idx="5">
                  <c:v>9.6999999999999993</c:v>
                </c:pt>
                <c:pt idx="6">
                  <c:v>10.6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A35-47CB-86A6-735A2B9AF5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overlap val="21"/>
        <c:axId val="333358488"/>
        <c:axId val="1"/>
      </c:barChart>
      <c:catAx>
        <c:axId val="333358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b="1"/>
            </a:pPr>
            <a:endParaRPr lang="cs-CZ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6"/>
          <c:min val="0"/>
        </c:scaling>
        <c:delete val="0"/>
        <c:axPos val="l"/>
        <c:majorGridlines>
          <c:spPr>
            <a:ln>
              <a:solidFill>
                <a:srgbClr val="E7E6E6">
                  <a:lumMod val="90000"/>
                </a:srgbClr>
              </a:solidFill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/>
                </a:pPr>
                <a:r>
                  <a:rPr lang="cs-CZ"/>
                  <a:t>%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b="1"/>
            </a:pPr>
            <a:endParaRPr lang="cs-CZ"/>
          </a:p>
        </c:txPr>
        <c:crossAx val="333358488"/>
        <c:crosses val="autoZero"/>
        <c:crossBetween val="between"/>
        <c:majorUnit val="2"/>
      </c:valAx>
      <c:spPr>
        <a:gradFill flip="none" rotWithShape="1">
          <a:gsLst>
            <a:gs pos="0">
              <a:srgbClr val="A5A5A5">
                <a:lumMod val="5000"/>
                <a:lumOff val="95000"/>
              </a:srgbClr>
            </a:gs>
            <a:gs pos="74000">
              <a:srgbClr val="A5A5A5">
                <a:lumMod val="45000"/>
                <a:lumOff val="55000"/>
              </a:srgbClr>
            </a:gs>
            <a:gs pos="83000">
              <a:srgbClr val="A5A5A5">
                <a:lumMod val="45000"/>
                <a:lumOff val="55000"/>
              </a:srgbClr>
            </a:gs>
            <a:gs pos="100000">
              <a:srgbClr val="A5A5A5">
                <a:lumMod val="30000"/>
                <a:lumOff val="70000"/>
              </a:srgbClr>
            </a:gs>
          </a:gsLst>
          <a:lin ang="5400000" scaled="1"/>
          <a:tileRect/>
        </a:gradFill>
        <a:ln w="12700">
          <a:solidFill>
            <a:srgbClr val="808080"/>
          </a:solidFill>
          <a:prstDash val="solid"/>
        </a:ln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70254637427735023"/>
          <c:y val="8.7408032427611859E-2"/>
          <c:w val="0.21505396788009867"/>
          <c:h val="7.1233361637129511E-2"/>
        </c:manualLayout>
      </c:layout>
      <c:overlay val="0"/>
      <c:txPr>
        <a:bodyPr/>
        <a:lstStyle/>
        <a:p>
          <a:pPr>
            <a:defRPr sz="1200" b="1"/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cs-CZ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1708046677786556E-2"/>
          <c:y val="6.9064570985634885E-2"/>
          <c:w val="0.89017041989201962"/>
          <c:h val="0.810224976295601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List1!$P$92</c:f>
              <c:strCache>
                <c:ptCount val="1"/>
                <c:pt idx="0">
                  <c:v>Celkem (denní a příležitostní)</c:v>
                </c:pt>
              </c:strCache>
            </c:strRef>
          </c:tx>
          <c:spPr>
            <a:solidFill>
              <a:srgbClr val="6B82A1"/>
            </a:solidFill>
            <a:ln w="9525" cap="rnd">
              <a:solidFill>
                <a:sysClr val="window" lastClr="FFFFFF">
                  <a:lumMod val="50000"/>
                </a:sys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6.72621718120553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4776-4741-B676-E174DC7D1BB1}"/>
                </c:ext>
              </c:extLst>
            </c:dLbl>
            <c:dLbl>
              <c:idx val="4"/>
              <c:layout>
                <c:manualLayout>
                  <c:x val="0"/>
                  <c:y val="8.09743925280942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776-4741-B676-E174DC7D1BB1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 algn="ctr">
                  <a:defRPr sz="900" b="1" i="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trendline>
            <c:spPr>
              <a:ln w="19050">
                <a:solidFill>
                  <a:srgbClr val="6B82A1"/>
                </a:solidFill>
                <a:prstDash val="dash"/>
              </a:ln>
            </c:spPr>
            <c:trendlineType val="linear"/>
            <c:dispRSqr val="0"/>
            <c:dispEq val="0"/>
          </c:trendline>
          <c:cat>
            <c:numRef>
              <c:f>List1!$O$93:$O$103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List1!$P$93:$P$103</c:f>
              <c:numCache>
                <c:formatCode>0.0</c:formatCode>
                <c:ptCount val="11"/>
                <c:pt idx="0">
                  <c:v>1.1000000000000001</c:v>
                </c:pt>
                <c:pt idx="1">
                  <c:v>3.9</c:v>
                </c:pt>
                <c:pt idx="2">
                  <c:v>2.2999999999999998</c:v>
                </c:pt>
                <c:pt idx="3">
                  <c:v>5.7</c:v>
                </c:pt>
                <c:pt idx="4">
                  <c:v>5.2</c:v>
                </c:pt>
                <c:pt idx="5">
                  <c:v>4.5999999999999996</c:v>
                </c:pt>
                <c:pt idx="6">
                  <c:v>4.9000000000000004</c:v>
                </c:pt>
                <c:pt idx="7">
                  <c:v>4.8</c:v>
                </c:pt>
                <c:pt idx="8">
                  <c:v>7.4</c:v>
                </c:pt>
                <c:pt idx="9">
                  <c:v>10.199999999999999</c:v>
                </c:pt>
                <c:pt idx="10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776-4741-B676-E174DC7D1BB1}"/>
            </c:ext>
          </c:extLst>
        </c:ser>
        <c:ser>
          <c:idx val="1"/>
          <c:order val="1"/>
          <c:tx>
            <c:strRef>
              <c:f>List1!$Q$92</c:f>
              <c:strCache>
                <c:ptCount val="1"/>
                <c:pt idx="0">
                  <c:v>Denní</c:v>
                </c:pt>
              </c:strCache>
            </c:strRef>
          </c:tx>
          <c:spPr>
            <a:solidFill>
              <a:srgbClr val="6CA6DA"/>
            </a:solidFill>
            <a:ln w="9525">
              <a:solidFill>
                <a:sysClr val="window" lastClr="FFFFFF">
                  <a:lumMod val="50000"/>
                </a:sysClr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4776-4741-B676-E174DC7D1BB1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 sz="900" b="1" i="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trendline>
            <c:spPr>
              <a:ln w="19050">
                <a:solidFill>
                  <a:srgbClr val="6CA6DA"/>
                </a:solidFill>
                <a:prstDash val="dash"/>
              </a:ln>
            </c:spPr>
            <c:trendlineType val="linear"/>
            <c:dispRSqr val="0"/>
            <c:dispEq val="0"/>
          </c:trendline>
          <c:cat>
            <c:numRef>
              <c:f>List1!$O$93:$O$103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List1!$Q$93:$Q$103</c:f>
              <c:numCache>
                <c:formatCode>General</c:formatCode>
                <c:ptCount val="11"/>
                <c:pt idx="6" formatCode="0.0">
                  <c:v>2.1</c:v>
                </c:pt>
                <c:pt idx="7" formatCode="0.0">
                  <c:v>2.2999999999999998</c:v>
                </c:pt>
                <c:pt idx="8" formatCode="0.0">
                  <c:v>4</c:v>
                </c:pt>
                <c:pt idx="9" formatCode="0.0">
                  <c:v>5.0999999999999996</c:v>
                </c:pt>
                <c:pt idx="10" formatCode="0.0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4776-4741-B676-E174DC7D1B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overlap val="50"/>
        <c:axId val="335462440"/>
        <c:axId val="1"/>
      </c:barChart>
      <c:catAx>
        <c:axId val="335462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b="1"/>
            </a:pPr>
            <a:endParaRPr lang="cs-CZ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2"/>
          <c:min val="0"/>
        </c:scaling>
        <c:delete val="0"/>
        <c:axPos val="l"/>
        <c:majorGridlines>
          <c:spPr>
            <a:ln w="3175" cap="flat" cmpd="sng" algn="ctr">
              <a:solidFill>
                <a:srgbClr val="E7E6E6">
                  <a:lumMod val="90000"/>
                </a:srgbClr>
              </a:solidFill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cs-CZ"/>
                  <a:t>%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b="1"/>
            </a:pPr>
            <a:endParaRPr lang="cs-CZ"/>
          </a:p>
        </c:txPr>
        <c:crossAx val="335462440"/>
        <c:crosses val="autoZero"/>
        <c:crossBetween val="between"/>
        <c:majorUnit val="2"/>
      </c:valAx>
      <c:spPr>
        <a:gradFill flip="none" rotWithShape="1">
          <a:gsLst>
            <a:gs pos="0">
              <a:srgbClr val="A5A5A5">
                <a:lumMod val="5000"/>
                <a:lumOff val="95000"/>
              </a:srgbClr>
            </a:gs>
            <a:gs pos="74000">
              <a:srgbClr val="A5A5A5">
                <a:lumMod val="45000"/>
                <a:lumOff val="55000"/>
              </a:srgbClr>
            </a:gs>
            <a:gs pos="83000">
              <a:srgbClr val="A5A5A5">
                <a:lumMod val="45000"/>
                <a:lumOff val="55000"/>
              </a:srgbClr>
            </a:gs>
            <a:gs pos="100000">
              <a:srgbClr val="A5A5A5">
                <a:lumMod val="30000"/>
                <a:lumOff val="70000"/>
              </a:srgbClr>
            </a:gs>
          </a:gsLst>
          <a:lin ang="5400000" scaled="1"/>
          <a:tileRect/>
        </a:gradFill>
        <a:ln w="12700">
          <a:solidFill>
            <a:srgbClr val="808080"/>
          </a:solidFill>
          <a:prstDash val="solid"/>
        </a:ln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8.4307149099376991E-2"/>
          <c:y val="9.0110001601118567E-2"/>
          <c:w val="0.5032908580626595"/>
          <c:h val="0.12624969728148511"/>
        </c:manualLayout>
      </c:layout>
      <c:overlay val="0"/>
      <c:txPr>
        <a:bodyPr/>
        <a:lstStyle/>
        <a:p>
          <a:pPr>
            <a:defRPr sz="1200" b="1"/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6350" cap="flat" cmpd="sng" algn="ctr">
      <a:solidFill>
        <a:sysClr val="windowText" lastClr="000000"/>
      </a:solidFill>
      <a:round/>
    </a:ln>
    <a:effectLst/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cs-CZ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7996170670512663E-2"/>
          <c:y val="7.2343746931882891E-2"/>
          <c:w val="0.89017041989201962"/>
          <c:h val="0.804158677456439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List1!$W$98</c:f>
              <c:strCache>
                <c:ptCount val="1"/>
                <c:pt idx="0">
                  <c:v>15-24 let</c:v>
                </c:pt>
              </c:strCache>
            </c:strRef>
          </c:tx>
          <c:spPr>
            <a:solidFill>
              <a:srgbClr val="8EBAE2"/>
            </a:solidFill>
            <a:ln w="9525" cap="rnd">
              <a:solidFill>
                <a:sysClr val="windowText" lastClr="000000"/>
              </a:solidFill>
              <a:round/>
            </a:ln>
            <a:effectLst/>
          </c:spPr>
          <c:invertIfNegative val="0"/>
          <c:trendline>
            <c:spPr>
              <a:ln w="19050">
                <a:solidFill>
                  <a:srgbClr val="5B9BD5">
                    <a:lumMod val="75000"/>
                  </a:srgbClr>
                </a:solidFill>
                <a:prstDash val="dash"/>
              </a:ln>
            </c:spPr>
            <c:trendlineType val="linear"/>
            <c:dispRSqr val="0"/>
            <c:dispEq val="0"/>
          </c:trendline>
          <c:cat>
            <c:numRef>
              <c:f>List1!$X$97:$AH$97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List1!$X$98:$AH$98</c:f>
              <c:numCache>
                <c:formatCode>0.0</c:formatCode>
                <c:ptCount val="11"/>
                <c:pt idx="0" formatCode="General">
                  <c:v>1.2</c:v>
                </c:pt>
                <c:pt idx="1">
                  <c:v>1.7</c:v>
                </c:pt>
                <c:pt idx="2">
                  <c:v>4.5999999999999996</c:v>
                </c:pt>
                <c:pt idx="3">
                  <c:v>10.7</c:v>
                </c:pt>
                <c:pt idx="4">
                  <c:v>12.2</c:v>
                </c:pt>
                <c:pt idx="5">
                  <c:v>7.5</c:v>
                </c:pt>
                <c:pt idx="6">
                  <c:v>10.7</c:v>
                </c:pt>
                <c:pt idx="7">
                  <c:v>10</c:v>
                </c:pt>
                <c:pt idx="8">
                  <c:v>9.6</c:v>
                </c:pt>
                <c:pt idx="9">
                  <c:v>24.9</c:v>
                </c:pt>
                <c:pt idx="1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42-484C-BDCC-749124D46309}"/>
            </c:ext>
          </c:extLst>
        </c:ser>
        <c:ser>
          <c:idx val="1"/>
          <c:order val="1"/>
          <c:tx>
            <c:strRef>
              <c:f>List1!$W$99</c:f>
              <c:strCache>
                <c:ptCount val="1"/>
                <c:pt idx="0">
                  <c:v>25-44 let</c:v>
                </c:pt>
              </c:strCache>
            </c:strRef>
          </c:tx>
          <c:spPr>
            <a:solidFill>
              <a:srgbClr val="A6D08A"/>
            </a:solidFill>
            <a:ln w="9525">
              <a:solidFill>
                <a:sysClr val="windowText" lastClr="000000"/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642-484C-BDCC-749124D46309}"/>
              </c:ext>
            </c:extLst>
          </c:dPt>
          <c:trendline>
            <c:spPr>
              <a:ln w="19050">
                <a:solidFill>
                  <a:srgbClr val="70AD47">
                    <a:lumMod val="75000"/>
                  </a:srgbClr>
                </a:solidFill>
                <a:prstDash val="dash"/>
              </a:ln>
            </c:spPr>
            <c:trendlineType val="linear"/>
            <c:dispRSqr val="0"/>
            <c:dispEq val="0"/>
          </c:trendline>
          <c:cat>
            <c:numRef>
              <c:f>List1!$X$97:$AH$97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List1!$X$99:$AH$99</c:f>
              <c:numCache>
                <c:formatCode>0.0</c:formatCode>
                <c:ptCount val="11"/>
                <c:pt idx="0" formatCode="General">
                  <c:v>1.3</c:v>
                </c:pt>
                <c:pt idx="1">
                  <c:v>4.9000000000000004</c:v>
                </c:pt>
                <c:pt idx="2">
                  <c:v>2.7</c:v>
                </c:pt>
                <c:pt idx="3">
                  <c:v>6.3</c:v>
                </c:pt>
                <c:pt idx="4">
                  <c:v>6.8</c:v>
                </c:pt>
                <c:pt idx="5">
                  <c:v>6.4</c:v>
                </c:pt>
                <c:pt idx="6">
                  <c:v>6.1</c:v>
                </c:pt>
                <c:pt idx="7">
                  <c:v>7.3</c:v>
                </c:pt>
                <c:pt idx="8">
                  <c:v>11.7</c:v>
                </c:pt>
                <c:pt idx="9">
                  <c:v>14.4</c:v>
                </c:pt>
                <c:pt idx="10">
                  <c:v>14.8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42-484C-BDCC-749124D46309}"/>
            </c:ext>
          </c:extLst>
        </c:ser>
        <c:ser>
          <c:idx val="2"/>
          <c:order val="2"/>
          <c:tx>
            <c:strRef>
              <c:f>List1!$W$100</c:f>
              <c:strCache>
                <c:ptCount val="1"/>
                <c:pt idx="0">
                  <c:v>45-64 let</c:v>
                </c:pt>
              </c:strCache>
            </c:strRef>
          </c:tx>
          <c:spPr>
            <a:solidFill>
              <a:srgbClr val="F4AF80"/>
            </a:solidFill>
            <a:ln w="9525">
              <a:solidFill>
                <a:sysClr val="windowText" lastClr="000000"/>
              </a:solidFill>
              <a:prstDash val="solid"/>
            </a:ln>
          </c:spPr>
          <c:invertIfNegative val="0"/>
          <c:trendline>
            <c:spPr>
              <a:ln w="19050">
                <a:solidFill>
                  <a:srgbClr val="ED7D31"/>
                </a:solidFill>
                <a:prstDash val="dash"/>
              </a:ln>
            </c:spPr>
            <c:trendlineType val="linear"/>
            <c:dispRSqr val="0"/>
            <c:dispEq val="0"/>
          </c:trendline>
          <c:cat>
            <c:numRef>
              <c:f>List1!$X$97:$AH$97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List1!$X$100:$AH$100</c:f>
              <c:numCache>
                <c:formatCode>0.0</c:formatCode>
                <c:ptCount val="11"/>
                <c:pt idx="0" formatCode="General">
                  <c:v>1.4</c:v>
                </c:pt>
                <c:pt idx="1">
                  <c:v>4.4000000000000004</c:v>
                </c:pt>
                <c:pt idx="2">
                  <c:v>1.2</c:v>
                </c:pt>
                <c:pt idx="3">
                  <c:v>4</c:v>
                </c:pt>
                <c:pt idx="4">
                  <c:v>3.6</c:v>
                </c:pt>
                <c:pt idx="5">
                  <c:v>4</c:v>
                </c:pt>
                <c:pt idx="6">
                  <c:v>4.4000000000000004</c:v>
                </c:pt>
                <c:pt idx="7">
                  <c:v>2.7</c:v>
                </c:pt>
                <c:pt idx="8">
                  <c:v>6</c:v>
                </c:pt>
                <c:pt idx="9">
                  <c:v>6.4</c:v>
                </c:pt>
                <c:pt idx="10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642-484C-BDCC-749124D46309}"/>
            </c:ext>
          </c:extLst>
        </c:ser>
        <c:ser>
          <c:idx val="3"/>
          <c:order val="3"/>
          <c:tx>
            <c:strRef>
              <c:f>List1!$W$101</c:f>
              <c:strCache>
                <c:ptCount val="1"/>
                <c:pt idx="0">
                  <c:v>65+ let</c:v>
                </c:pt>
              </c:strCache>
            </c:strRef>
          </c:tx>
          <c:spPr>
            <a:solidFill>
              <a:srgbClr val="BABABA"/>
            </a:solidFill>
            <a:ln w="9525">
              <a:solidFill>
                <a:sysClr val="windowText" lastClr="000000"/>
              </a:solidFill>
              <a:prstDash val="solid"/>
            </a:ln>
          </c:spPr>
          <c:invertIfNegative val="0"/>
          <c:trendline>
            <c:spPr>
              <a:ln w="19050">
                <a:solidFill>
                  <a:sysClr val="window" lastClr="FFFFFF">
                    <a:lumMod val="50000"/>
                  </a:sysClr>
                </a:solidFill>
                <a:prstDash val="dash"/>
              </a:ln>
            </c:spPr>
            <c:trendlineType val="linear"/>
            <c:dispRSqr val="0"/>
            <c:dispEq val="0"/>
          </c:trendline>
          <c:cat>
            <c:numRef>
              <c:f>List1!$X$97:$AH$97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List1!$X$101:$AH$101</c:f>
              <c:numCache>
                <c:formatCode>0.0</c:formatCode>
                <c:ptCount val="11"/>
                <c:pt idx="0" formatCode="General">
                  <c:v>0</c:v>
                </c:pt>
                <c:pt idx="1">
                  <c:v>2.5</c:v>
                </c:pt>
                <c:pt idx="2">
                  <c:v>1.7</c:v>
                </c:pt>
                <c:pt idx="3">
                  <c:v>3.8</c:v>
                </c:pt>
                <c:pt idx="4">
                  <c:v>1.2</c:v>
                </c:pt>
                <c:pt idx="5">
                  <c:v>1.2</c:v>
                </c:pt>
                <c:pt idx="6">
                  <c:v>1</c:v>
                </c:pt>
                <c:pt idx="7">
                  <c:v>1.7</c:v>
                </c:pt>
                <c:pt idx="8">
                  <c:v>1.9</c:v>
                </c:pt>
                <c:pt idx="9">
                  <c:v>3.2</c:v>
                </c:pt>
                <c:pt idx="10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642-484C-BDCC-749124D463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9"/>
        <c:overlap val="-12"/>
        <c:axId val="333350944"/>
        <c:axId val="1"/>
      </c:barChart>
      <c:catAx>
        <c:axId val="333350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cs-CZ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35"/>
          <c:min val="0"/>
        </c:scaling>
        <c:delete val="0"/>
        <c:axPos val="l"/>
        <c:majorGridlines>
          <c:spPr>
            <a:ln w="3175" cap="flat" cmpd="sng" algn="ctr">
              <a:solidFill>
                <a:srgbClr val="E7E6E6">
                  <a:lumMod val="90000"/>
                </a:srgbClr>
              </a:solidFill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cs-CZ"/>
                  <a:t>%</a:t>
                </a:r>
              </a:p>
            </c:rich>
          </c:tx>
          <c:layout>
            <c:manualLayout>
              <c:xMode val="edge"/>
              <c:yMode val="edge"/>
              <c:x val="0"/>
              <c:y val="0.4428952318475031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cs-CZ"/>
          </a:p>
        </c:txPr>
        <c:crossAx val="333350944"/>
        <c:crosses val="autoZero"/>
        <c:crossBetween val="between"/>
        <c:majorUnit val="5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10502331422255023"/>
          <c:y val="9.8405651958504231E-2"/>
          <c:w val="0.60804454363240124"/>
          <c:h val="7.5831150315369689E-2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 w="6350" cap="flat" cmpd="sng" algn="ctr">
      <a:solidFill>
        <a:sysClr val="windowText" lastClr="000000"/>
      </a:solidFill>
      <a:round/>
    </a:ln>
    <a:effectLst/>
  </c:spPr>
  <c:txPr>
    <a:bodyPr/>
    <a:lstStyle/>
    <a:p>
      <a:pPr>
        <a:defRPr sz="1100" b="1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cs-CZ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5742568179645771"/>
          <c:y val="6.7061143984220903E-2"/>
          <c:w val="0.50142668851993233"/>
          <c:h val="0.7846810755023203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6B82A1"/>
            </a:solidFill>
            <a:ln w="9525">
              <a:solidFill>
                <a:srgbClr val="44546A">
                  <a:lumMod val="50000"/>
                </a:srgbClr>
              </a:solidFill>
            </a:ln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25,2</a:t>
                    </a:r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38B-490B-8FF4-65837CA46FA3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i="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List1!$A$110:$A$116</c:f>
              <c:strCache>
                <c:ptCount val="7"/>
                <c:pt idx="0">
                  <c:v>Jiný důvod</c:v>
                </c:pt>
                <c:pt idx="1">
                  <c:v>Větší tolerance okolí k EC</c:v>
                </c:pt>
                <c:pt idx="2">
                  <c:v>Experimentování</c:v>
                </c:pt>
                <c:pt idx="3">
                  <c:v>Nižší cena</c:v>
                </c:pt>
                <c:pt idx="4">
                  <c:v>Příchutě</c:v>
                </c:pt>
                <c:pt idx="5">
                  <c:v>Menší škodlivost pro zdraví</c:v>
                </c:pt>
                <c:pt idx="6">
                  <c:v>Prostředek ukončení nebo omezení kouření klasických cigaret</c:v>
                </c:pt>
              </c:strCache>
            </c:strRef>
          </c:cat>
          <c:val>
            <c:numRef>
              <c:f>List1!$B$110:$B$116</c:f>
              <c:numCache>
                <c:formatCode>0.0</c:formatCode>
                <c:ptCount val="7"/>
                <c:pt idx="0" formatCode="General">
                  <c:v>8.9</c:v>
                </c:pt>
                <c:pt idx="1">
                  <c:v>25.2</c:v>
                </c:pt>
                <c:pt idx="2" formatCode="General">
                  <c:v>14.9</c:v>
                </c:pt>
                <c:pt idx="3" formatCode="General">
                  <c:v>9.4</c:v>
                </c:pt>
                <c:pt idx="4" formatCode="General">
                  <c:v>49.5</c:v>
                </c:pt>
                <c:pt idx="5" formatCode="General">
                  <c:v>24.3</c:v>
                </c:pt>
                <c:pt idx="6" formatCode="General">
                  <c:v>21.8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38B-490B-8FF4-65837CA46F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45012112"/>
        <c:axId val="1"/>
      </c:barChart>
      <c:catAx>
        <c:axId val="345012112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/>
                </a:pPr>
                <a:r>
                  <a:rPr lang="cs-CZ"/>
                  <a:t>%</a:t>
                </a:r>
              </a:p>
            </c:rich>
          </c:tx>
          <c:layout>
            <c:manualLayout>
              <c:xMode val="edge"/>
              <c:yMode val="edge"/>
              <c:x val="0.69881622298048029"/>
              <c:y val="0.92854619655900461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cs-CZ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rgbClr val="E7E6E6">
                  <a:lumMod val="90000"/>
                </a:srgbClr>
              </a:solidFill>
              <a:round/>
            </a:ln>
            <a:effectLst/>
          </c:spPr>
        </c:majorGridlines>
        <c:numFmt formatCode="General" sourceLinked="1"/>
        <c:majorTickMark val="cross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0" vert="horz"/>
          <a:lstStyle/>
          <a:p>
            <a:pPr>
              <a:defRPr/>
            </a:pPr>
            <a:endParaRPr lang="cs-CZ"/>
          </a:p>
        </c:txPr>
        <c:crossAx val="345012112"/>
        <c:crosses val="autoZero"/>
        <c:crossBetween val="between"/>
        <c:majorUnit val="5"/>
      </c:valAx>
      <c:spPr>
        <a:noFill/>
        <a:ln w="12700">
          <a:solidFill>
            <a:sysClr val="windowText" lastClr="000000">
              <a:lumMod val="50000"/>
              <a:lumOff val="50000"/>
            </a:sysClr>
          </a:solidFill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65000"/>
          <a:lumOff val="35000"/>
        </a:schemeClr>
      </a:solidFill>
      <a:round/>
    </a:ln>
    <a:effectLst/>
  </c:spPr>
  <c:txPr>
    <a:bodyPr/>
    <a:lstStyle/>
    <a:p>
      <a:pPr>
        <a:defRPr sz="1100" b="1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cs-CZ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B27E7-B8DC-450A-89B8-0EFDDE9352CD}" type="datetimeFigureOut">
              <a:rPr lang="cs-CZ" smtClean="0"/>
              <a:t>22.05.2024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06D7B-CC3B-4DDD-AEEC-09C4EDA39A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94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738FD-21F8-46A7-A160-E85D9F48EFD8}" type="datetimeFigureOut">
              <a:rPr lang="cs-CZ" smtClean="0"/>
              <a:t>22.05.2024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C3A5D-CBC2-4078-B4DE-AC5CE3D43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826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C3A5D-CBC2-4078-B4DE-AC5CE3D4351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2739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Standardní nápoj obsahuje orientačně zhruba 10–12 gramů čistého alkoholu (280–330 ml piva, 150–180 ml šampaňského, 30–40 ml whisky nebo 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vysokostupňové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lihoviny, 60–80 ml likéru a 100–120 ml červeného vína).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C3A5D-CBC2-4078-B4DE-AC5CE3D43514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441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ulní mod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8C10EBC8-3A65-6E0F-351E-C703C280370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A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547130B-4ACC-44A6-92B9-B89C6303D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062288"/>
            <a:ext cx="10515600" cy="1500187"/>
          </a:xfrm>
        </p:spPr>
        <p:txBody>
          <a:bodyPr anchor="b">
            <a:noAutofit/>
          </a:bodyPr>
          <a:lstStyle>
            <a:lvl1pPr algn="ctr">
              <a:defRPr sz="4400" b="1" baseline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A1B13A7-818C-43B5-AEC3-94C6B7542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ACFAD3C-EB37-2417-783D-D0805CF4BE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183" y="406302"/>
            <a:ext cx="3005205" cy="2992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455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D76979-6BC7-4BCF-8BB7-C8FAC080B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Autofit/>
          </a:bodyPr>
          <a:lstStyle>
            <a:lvl1pPr>
              <a:defRPr sz="3200">
                <a:solidFill>
                  <a:srgbClr val="005A8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3105AC9-8117-44C3-B1E9-A7555AAECC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3426799B-17B8-2DDB-2317-0C4656A889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894" y="135617"/>
            <a:ext cx="1343637" cy="1338042"/>
          </a:xfrm>
          <a:prstGeom prst="rect">
            <a:avLst/>
          </a:prstGeom>
        </p:spPr>
      </p:pic>
      <p:sp>
        <p:nvSpPr>
          <p:cNvPr id="13" name="Obdélník 12">
            <a:extLst>
              <a:ext uri="{FF2B5EF4-FFF2-40B4-BE49-F238E27FC236}">
                <a16:creationId xmlns:a16="http://schemas.microsoft.com/office/drawing/2014/main" id="{BF0C3FD1-AEBA-D7C4-EEF2-D0C6D85E3A0A}"/>
              </a:ext>
            </a:extLst>
          </p:cNvPr>
          <p:cNvSpPr/>
          <p:nvPr userDrawn="1"/>
        </p:nvSpPr>
        <p:spPr>
          <a:xfrm>
            <a:off x="0" y="6238959"/>
            <a:ext cx="12192000" cy="619041"/>
          </a:xfrm>
          <a:prstGeom prst="rect">
            <a:avLst/>
          </a:prstGeom>
          <a:solidFill>
            <a:srgbClr val="D9E6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ástupný symbol pro číslo snímku 4">
            <a:extLst>
              <a:ext uri="{FF2B5EF4-FFF2-40B4-BE49-F238E27FC236}">
                <a16:creationId xmlns:a16="http://schemas.microsoft.com/office/drawing/2014/main" id="{625CE042-62E8-6BF6-1252-1C7BBB268AAA}"/>
              </a:ext>
            </a:extLst>
          </p:cNvPr>
          <p:cNvSpPr txBox="1">
            <a:spLocks/>
          </p:cNvSpPr>
          <p:nvPr userDrawn="1"/>
        </p:nvSpPr>
        <p:spPr>
          <a:xfrm>
            <a:off x="11366834" y="6375188"/>
            <a:ext cx="423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Mulish Bold" pitchFamily="2" charset="-18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918E280C-09BD-4291-9104-EDC85F70CC51}" type="slidenum">
              <a:rPr lang="cs-CZ" sz="1200" b="0" smtClean="0">
                <a:solidFill>
                  <a:srgbClr val="005A85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pPr/>
              <a:t>‹#›</a:t>
            </a:fld>
            <a:endParaRPr lang="cs-CZ" sz="1200" b="0" dirty="0">
              <a:solidFill>
                <a:srgbClr val="005A85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196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čist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95FD49D5-C8FC-A8FD-36C5-FEC82E009645}"/>
              </a:ext>
            </a:extLst>
          </p:cNvPr>
          <p:cNvSpPr/>
          <p:nvPr userDrawn="1"/>
        </p:nvSpPr>
        <p:spPr>
          <a:xfrm>
            <a:off x="0" y="6238959"/>
            <a:ext cx="12192000" cy="619041"/>
          </a:xfrm>
          <a:prstGeom prst="rect">
            <a:avLst/>
          </a:prstGeom>
          <a:solidFill>
            <a:srgbClr val="D9E6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4">
            <a:extLst>
              <a:ext uri="{FF2B5EF4-FFF2-40B4-BE49-F238E27FC236}">
                <a16:creationId xmlns:a16="http://schemas.microsoft.com/office/drawing/2014/main" id="{9CF17AA4-67EE-D59C-EC45-60FEE985B7E5}"/>
              </a:ext>
            </a:extLst>
          </p:cNvPr>
          <p:cNvSpPr txBox="1">
            <a:spLocks/>
          </p:cNvSpPr>
          <p:nvPr userDrawn="1"/>
        </p:nvSpPr>
        <p:spPr>
          <a:xfrm>
            <a:off x="11366834" y="6375188"/>
            <a:ext cx="423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Mulish Bold" pitchFamily="2" charset="-18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918E280C-09BD-4291-9104-EDC85F70CC51}" type="slidenum">
              <a:rPr lang="cs-CZ" sz="1200" b="0" smtClean="0">
                <a:solidFill>
                  <a:srgbClr val="005A85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pPr/>
              <a:t>‹#›</a:t>
            </a:fld>
            <a:endParaRPr lang="cs-CZ" sz="1200" b="0" dirty="0">
              <a:solidFill>
                <a:srgbClr val="005A85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C5D2D81-D690-0C30-E31A-7454EF20BB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894" y="135617"/>
            <a:ext cx="1343637" cy="1338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882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ec modr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>
            <a:extLst>
              <a:ext uri="{FF2B5EF4-FFF2-40B4-BE49-F238E27FC236}">
                <a16:creationId xmlns:a16="http://schemas.microsoft.com/office/drawing/2014/main" id="{DC4238DF-E74D-B26D-2272-FC8EE2BB22A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A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F3AF0334-CCA0-41E9-9EAF-53785832A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062288"/>
            <a:ext cx="10515600" cy="1500187"/>
          </a:xfrm>
        </p:spPr>
        <p:txBody>
          <a:bodyPr anchor="b">
            <a:noAutofit/>
          </a:bodyPr>
          <a:lstStyle>
            <a:lvl1pPr algn="ctr">
              <a:defRPr sz="4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9" name="Zástupný text 2">
            <a:extLst>
              <a:ext uri="{FF2B5EF4-FFF2-40B4-BE49-F238E27FC236}">
                <a16:creationId xmlns:a16="http://schemas.microsoft.com/office/drawing/2014/main" id="{0C8EEEED-1BBA-4962-AACA-A1D86336A5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B2DA1AD-4D6E-27C0-13C8-4BD234EB7F0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183" y="406302"/>
            <a:ext cx="3005205" cy="2992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160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ec bíl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F3AF0334-CCA0-41E9-9EAF-53785832A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062288"/>
            <a:ext cx="10515600" cy="1500187"/>
          </a:xfrm>
        </p:spPr>
        <p:txBody>
          <a:bodyPr anchor="b">
            <a:noAutofit/>
          </a:bodyPr>
          <a:lstStyle>
            <a:lvl1pPr algn="ctr">
              <a:defRPr sz="4400">
                <a:solidFill>
                  <a:srgbClr val="005A8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9" name="Zástupný text 2">
            <a:extLst>
              <a:ext uri="{FF2B5EF4-FFF2-40B4-BE49-F238E27FC236}">
                <a16:creationId xmlns:a16="http://schemas.microsoft.com/office/drawing/2014/main" id="{0C8EEEED-1BBA-4962-AACA-A1D86336A5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rgbClr val="005A8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58E1B5D-86D2-8AF8-10C0-1E363F7EBE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183" y="398770"/>
            <a:ext cx="3005205" cy="2992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182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ulní bíl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47130B-4ACC-44A6-92B9-B89C6303D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062288"/>
            <a:ext cx="10515600" cy="1500187"/>
          </a:xfrm>
          <a:solidFill>
            <a:schemeClr val="bg1"/>
          </a:solidFill>
        </p:spPr>
        <p:txBody>
          <a:bodyPr anchor="b">
            <a:noAutofit/>
          </a:bodyPr>
          <a:lstStyle>
            <a:lvl1pPr algn="ctr">
              <a:defRPr sz="4400" b="1" baseline="0">
                <a:solidFill>
                  <a:srgbClr val="005A85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cs-CZ" dirty="0" smtClean="0"/>
              <a:t>Kliknutím </a:t>
            </a:r>
            <a:r>
              <a:rPr lang="cs-CZ" dirty="0"/>
              <a:t>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A1B13A7-818C-43B5-AEC3-94C6B7542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rgbClr val="005A8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Po kliknutí můžete upravovat styly textu v předloze.</a:t>
            </a:r>
            <a:endParaRPr lang="cs-CZ" dirty="0"/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4AF2A645-F365-3417-4AEF-A19DB772FD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183" y="398770"/>
            <a:ext cx="3005205" cy="2992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233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 bíl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B57926-7B30-46BF-80E4-9F67B9DCD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1850" y="1122363"/>
            <a:ext cx="10521950" cy="2387600"/>
          </a:xfrm>
        </p:spPr>
        <p:txBody>
          <a:bodyPr anchor="b">
            <a:noAutofit/>
          </a:bodyPr>
          <a:lstStyle>
            <a:lvl1pPr algn="ctr">
              <a:defRPr sz="4400">
                <a:solidFill>
                  <a:srgbClr val="005A8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0F0BF92-2161-46F7-9C64-66071D9FE8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1850" y="3602038"/>
            <a:ext cx="10521950" cy="1655762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CF23D42-7E0B-7053-93C6-7FBD7DEBCB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894" y="135617"/>
            <a:ext cx="1343637" cy="1338042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F028C806-C8D9-89E5-06E1-603FDF8CC747}"/>
              </a:ext>
            </a:extLst>
          </p:cNvPr>
          <p:cNvSpPr/>
          <p:nvPr userDrawn="1"/>
        </p:nvSpPr>
        <p:spPr>
          <a:xfrm>
            <a:off x="0" y="6238959"/>
            <a:ext cx="12192000" cy="619041"/>
          </a:xfrm>
          <a:prstGeom prst="rect">
            <a:avLst/>
          </a:prstGeom>
          <a:solidFill>
            <a:srgbClr val="D9E6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ástupný symbol pro číslo snímku 4">
            <a:extLst>
              <a:ext uri="{FF2B5EF4-FFF2-40B4-BE49-F238E27FC236}">
                <a16:creationId xmlns:a16="http://schemas.microsoft.com/office/drawing/2014/main" id="{E07773B0-1933-7D59-9A88-6B24B71BDBA2}"/>
              </a:ext>
            </a:extLst>
          </p:cNvPr>
          <p:cNvSpPr txBox="1">
            <a:spLocks/>
          </p:cNvSpPr>
          <p:nvPr userDrawn="1"/>
        </p:nvSpPr>
        <p:spPr>
          <a:xfrm>
            <a:off x="11366834" y="6375188"/>
            <a:ext cx="423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Mulish Bold" pitchFamily="2" charset="-18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918E280C-09BD-4291-9104-EDC85F70CC51}" type="slidenum">
              <a:rPr lang="cs-CZ" sz="1200" b="0" smtClean="0">
                <a:solidFill>
                  <a:srgbClr val="005A85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pPr/>
              <a:t>‹#›</a:t>
            </a:fld>
            <a:endParaRPr lang="cs-CZ" sz="1200" b="0" dirty="0">
              <a:solidFill>
                <a:srgbClr val="005A85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590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ola mod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0F1BF364-4775-3B61-B075-62C188E8650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A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70E85C74-4854-D384-6126-6FBEDF08B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99504"/>
            <a:ext cx="10515600" cy="2852737"/>
          </a:xfrm>
        </p:spPr>
        <p:txBody>
          <a:bodyPr anchor="b">
            <a:noAutofit/>
          </a:bodyPr>
          <a:lstStyle>
            <a:lvl1pPr>
              <a:defRPr sz="4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9" name="Zástupný text 2">
            <a:extLst>
              <a:ext uri="{FF2B5EF4-FFF2-40B4-BE49-F238E27FC236}">
                <a16:creationId xmlns:a16="http://schemas.microsoft.com/office/drawing/2014/main" id="{604168D3-F6F5-E0FF-402F-A5E6C4ACD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361296"/>
            <a:ext cx="10515600" cy="150018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2C1DD0F-5CF5-84BF-BE00-D50E52BF89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4894" y="135617"/>
            <a:ext cx="1343637" cy="1338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498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pitola bí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47130B-4ACC-44A6-92B9-B89C6303D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99504"/>
            <a:ext cx="10515600" cy="2852737"/>
          </a:xfrm>
        </p:spPr>
        <p:txBody>
          <a:bodyPr anchor="b">
            <a:noAutofit/>
          </a:bodyPr>
          <a:lstStyle>
            <a:lvl1pPr>
              <a:defRPr sz="4400">
                <a:solidFill>
                  <a:srgbClr val="005A8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A1B13A7-818C-43B5-AEC3-94C6B7542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361296"/>
            <a:ext cx="10515600" cy="150018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C1F61DD-D359-0F3E-6E54-E06762045A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894" y="135617"/>
            <a:ext cx="1343637" cy="1338042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CF14B182-70FC-4ED8-D9D3-98FD918F6BF7}"/>
              </a:ext>
            </a:extLst>
          </p:cNvPr>
          <p:cNvSpPr/>
          <p:nvPr userDrawn="1"/>
        </p:nvSpPr>
        <p:spPr>
          <a:xfrm>
            <a:off x="0" y="6238959"/>
            <a:ext cx="12192000" cy="619041"/>
          </a:xfrm>
          <a:prstGeom prst="rect">
            <a:avLst/>
          </a:prstGeom>
          <a:solidFill>
            <a:srgbClr val="D9E6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číslo snímku 4">
            <a:extLst>
              <a:ext uri="{FF2B5EF4-FFF2-40B4-BE49-F238E27FC236}">
                <a16:creationId xmlns:a16="http://schemas.microsoft.com/office/drawing/2014/main" id="{77E286C5-A922-D895-8206-BCF60E823747}"/>
              </a:ext>
            </a:extLst>
          </p:cNvPr>
          <p:cNvSpPr txBox="1">
            <a:spLocks/>
          </p:cNvSpPr>
          <p:nvPr userDrawn="1"/>
        </p:nvSpPr>
        <p:spPr>
          <a:xfrm>
            <a:off x="11366834" y="6375188"/>
            <a:ext cx="423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Mulish Bold" pitchFamily="2" charset="-18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918E280C-09BD-4291-9104-EDC85F70CC51}" type="slidenum">
              <a:rPr lang="cs-CZ" sz="1200" b="0" smtClean="0">
                <a:solidFill>
                  <a:srgbClr val="005A85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pPr/>
              <a:t>‹#›</a:t>
            </a:fld>
            <a:endParaRPr lang="cs-CZ" sz="1200" b="0" dirty="0">
              <a:solidFill>
                <a:srgbClr val="005A85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124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bsah bíl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2CD4E5-2A46-47FA-A2E4-772D3DF9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rgbClr val="005A8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79F663-11C5-4132-897E-FC89A1143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lnSpc>
                <a:spcPct val="100000"/>
              </a:lnSpc>
              <a:buNone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lnSpc>
                <a:spcPct val="100000"/>
              </a:lnSpc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D744E13F-F6C5-FDF7-3729-85AC3DAAA7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894" y="135617"/>
            <a:ext cx="1343637" cy="1338042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8022E1AA-CFCA-9FE5-0D89-69683A17B999}"/>
              </a:ext>
            </a:extLst>
          </p:cNvPr>
          <p:cNvSpPr/>
          <p:nvPr userDrawn="1"/>
        </p:nvSpPr>
        <p:spPr>
          <a:xfrm>
            <a:off x="0" y="6238959"/>
            <a:ext cx="12192000" cy="619041"/>
          </a:xfrm>
          <a:prstGeom prst="rect">
            <a:avLst/>
          </a:prstGeom>
          <a:solidFill>
            <a:srgbClr val="D9E6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ástupný symbol pro číslo snímku 4">
            <a:extLst>
              <a:ext uri="{FF2B5EF4-FFF2-40B4-BE49-F238E27FC236}">
                <a16:creationId xmlns:a16="http://schemas.microsoft.com/office/drawing/2014/main" id="{AE9AEAFE-F6D0-E8BF-74FA-6633EEE7EFFB}"/>
              </a:ext>
            </a:extLst>
          </p:cNvPr>
          <p:cNvSpPr txBox="1">
            <a:spLocks/>
          </p:cNvSpPr>
          <p:nvPr userDrawn="1"/>
        </p:nvSpPr>
        <p:spPr>
          <a:xfrm>
            <a:off x="11366834" y="6375188"/>
            <a:ext cx="423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Mulish Bold" pitchFamily="2" charset="-18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918E280C-09BD-4291-9104-EDC85F70CC51}" type="slidenum">
              <a:rPr lang="cs-CZ" sz="1200" b="0" smtClean="0">
                <a:solidFill>
                  <a:srgbClr val="005A85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pPr/>
              <a:t>‹#›</a:t>
            </a:fld>
            <a:endParaRPr lang="cs-CZ" sz="1200" b="0" dirty="0">
              <a:solidFill>
                <a:srgbClr val="005A85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547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obsah 2 bíl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97635E-1258-43AF-ACD5-F530770F3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rgbClr val="005A8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2B5FC4-34A5-4923-A251-5984AD664D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lnSpc>
                <a:spcPct val="100000"/>
              </a:lnSpc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lnSpc>
                <a:spcPct val="100000"/>
              </a:lnSpc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lnSpc>
                <a:spcPct val="100000"/>
              </a:lnSpc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lnSpc>
                <a:spcPct val="100000"/>
              </a:lnSpc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DB5A2EF-605B-4419-9368-7AB6FCE910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lnSpc>
                <a:spcPct val="100000"/>
              </a:lnSpc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lnSpc>
                <a:spcPct val="100000"/>
              </a:lnSpc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lnSpc>
                <a:spcPct val="100000"/>
              </a:lnSpc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lnSpc>
                <a:spcPct val="100000"/>
              </a:lnSpc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2" name="Zástupný symbol pro číslo snímku 4">
            <a:extLst>
              <a:ext uri="{FF2B5EF4-FFF2-40B4-BE49-F238E27FC236}">
                <a16:creationId xmlns:a16="http://schemas.microsoft.com/office/drawing/2014/main" id="{F7275448-B2AF-4A31-B469-FAFF5E99FD3C}"/>
              </a:ext>
            </a:extLst>
          </p:cNvPr>
          <p:cNvSpPr txBox="1">
            <a:spLocks/>
          </p:cNvSpPr>
          <p:nvPr userDrawn="1"/>
        </p:nvSpPr>
        <p:spPr>
          <a:xfrm>
            <a:off x="11042650" y="456409"/>
            <a:ext cx="423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Mulish Bold" pitchFamily="2" charset="-18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918E280C-09BD-4291-9104-EDC85F70CC51}" type="slidenum">
              <a:rPr lang="cs-CZ" sz="800" smtClean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pPr/>
              <a:t>‹#›</a:t>
            </a:fld>
            <a:endParaRPr lang="cs-CZ" dirty="0">
              <a:solidFill>
                <a:srgbClr val="575757"/>
              </a:solidFill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2B7ACE15-788E-B505-F787-ECFE9AB03DB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894" y="135617"/>
            <a:ext cx="1343637" cy="1338042"/>
          </a:xfrm>
          <a:prstGeom prst="rect">
            <a:avLst/>
          </a:prstGeom>
        </p:spPr>
      </p:pic>
      <p:sp>
        <p:nvSpPr>
          <p:cNvPr id="11" name="Obdélník 10">
            <a:extLst>
              <a:ext uri="{FF2B5EF4-FFF2-40B4-BE49-F238E27FC236}">
                <a16:creationId xmlns:a16="http://schemas.microsoft.com/office/drawing/2014/main" id="{9DB43A7C-1039-453C-8EA3-88F85E1E9C0C}"/>
              </a:ext>
            </a:extLst>
          </p:cNvPr>
          <p:cNvSpPr/>
          <p:nvPr userDrawn="1"/>
        </p:nvSpPr>
        <p:spPr>
          <a:xfrm>
            <a:off x="0" y="6238959"/>
            <a:ext cx="12192000" cy="619041"/>
          </a:xfrm>
          <a:prstGeom prst="rect">
            <a:avLst/>
          </a:prstGeom>
          <a:solidFill>
            <a:srgbClr val="D9E6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ástupný symbol pro číslo snímku 4">
            <a:extLst>
              <a:ext uri="{FF2B5EF4-FFF2-40B4-BE49-F238E27FC236}">
                <a16:creationId xmlns:a16="http://schemas.microsoft.com/office/drawing/2014/main" id="{F4446758-BA5F-F968-56A5-BBE9F0411706}"/>
              </a:ext>
            </a:extLst>
          </p:cNvPr>
          <p:cNvSpPr txBox="1">
            <a:spLocks/>
          </p:cNvSpPr>
          <p:nvPr userDrawn="1"/>
        </p:nvSpPr>
        <p:spPr>
          <a:xfrm>
            <a:off x="11366834" y="6375188"/>
            <a:ext cx="423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Mulish Bold" pitchFamily="2" charset="-18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918E280C-09BD-4291-9104-EDC85F70CC51}" type="slidenum">
              <a:rPr lang="cs-CZ" sz="1200" b="0" smtClean="0">
                <a:solidFill>
                  <a:srgbClr val="005A85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pPr/>
              <a:t>‹#›</a:t>
            </a:fld>
            <a:endParaRPr lang="cs-CZ" sz="1200" b="0" dirty="0">
              <a:solidFill>
                <a:srgbClr val="005A85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20452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obsah 2 podnadpis bíl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5A768C-3005-4839-9BB1-148A900E7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Autofit/>
          </a:bodyPr>
          <a:lstStyle>
            <a:lvl1pPr>
              <a:defRPr>
                <a:solidFill>
                  <a:srgbClr val="005A8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F4EC796-9DB1-426A-99DF-C05BEB519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ctr">
            <a:noAutofit/>
          </a:bodyPr>
          <a:lstStyle>
            <a:lvl1pPr marL="0" indent="0">
              <a:buNone/>
              <a:defRPr sz="2400" b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4E27144-0798-4D2B-8A98-724337AA29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lnSpc>
                <a:spcPct val="100000"/>
              </a:lnSpc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lnSpc>
                <a:spcPct val="100000"/>
              </a:lnSpc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lnSpc>
                <a:spcPct val="100000"/>
              </a:lnSpc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lnSpc>
                <a:spcPct val="100000"/>
              </a:lnSpc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F641FAB-8271-44B6-B155-DCEF14899D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ctr">
            <a:noAutofit/>
          </a:bodyPr>
          <a:lstStyle>
            <a:lvl1pPr marL="0" indent="0">
              <a:buNone/>
              <a:defRPr sz="2400" b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0C77AA9-15E9-42CB-9CBB-BD35EC7755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lnSpc>
                <a:spcPct val="100000"/>
              </a:lnSpc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lnSpc>
                <a:spcPct val="100000"/>
              </a:lnSpc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lnSpc>
                <a:spcPct val="100000"/>
              </a:lnSpc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lnSpc>
                <a:spcPct val="100000"/>
              </a:lnSpc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FFBF03D-54FC-9F26-E569-175D134A22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894" y="135617"/>
            <a:ext cx="1343637" cy="1338042"/>
          </a:xfrm>
          <a:prstGeom prst="rect">
            <a:avLst/>
          </a:prstGeom>
        </p:spPr>
      </p:pic>
      <p:sp>
        <p:nvSpPr>
          <p:cNvPr id="13" name="Obdélník 12">
            <a:extLst>
              <a:ext uri="{FF2B5EF4-FFF2-40B4-BE49-F238E27FC236}">
                <a16:creationId xmlns:a16="http://schemas.microsoft.com/office/drawing/2014/main" id="{D7264020-6621-3CE8-5959-523B304E2FF1}"/>
              </a:ext>
            </a:extLst>
          </p:cNvPr>
          <p:cNvSpPr/>
          <p:nvPr userDrawn="1"/>
        </p:nvSpPr>
        <p:spPr>
          <a:xfrm>
            <a:off x="0" y="6238959"/>
            <a:ext cx="12192000" cy="619041"/>
          </a:xfrm>
          <a:prstGeom prst="rect">
            <a:avLst/>
          </a:prstGeom>
          <a:solidFill>
            <a:srgbClr val="D9E6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ástupný symbol pro číslo snímku 4">
            <a:extLst>
              <a:ext uri="{FF2B5EF4-FFF2-40B4-BE49-F238E27FC236}">
                <a16:creationId xmlns:a16="http://schemas.microsoft.com/office/drawing/2014/main" id="{2F67B741-F1BD-68B8-E559-FB631C4C7CB1}"/>
              </a:ext>
            </a:extLst>
          </p:cNvPr>
          <p:cNvSpPr txBox="1">
            <a:spLocks/>
          </p:cNvSpPr>
          <p:nvPr userDrawn="1"/>
        </p:nvSpPr>
        <p:spPr>
          <a:xfrm>
            <a:off x="11366834" y="6375188"/>
            <a:ext cx="423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Mulish Bold" pitchFamily="2" charset="-18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918E280C-09BD-4291-9104-EDC85F70CC51}" type="slidenum">
              <a:rPr lang="cs-CZ" sz="1200" b="0" smtClean="0">
                <a:solidFill>
                  <a:srgbClr val="005A85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pPr/>
              <a:t>‹#›</a:t>
            </a:fld>
            <a:endParaRPr lang="cs-CZ" sz="1200" b="0" dirty="0">
              <a:solidFill>
                <a:srgbClr val="005A85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937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 bíl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3F85E5-0A12-4274-9158-7C34699E8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09250" cy="1325563"/>
          </a:xfrm>
        </p:spPr>
        <p:txBody>
          <a:bodyPr>
            <a:noAutofit/>
          </a:bodyPr>
          <a:lstStyle>
            <a:lvl1pPr>
              <a:defRPr>
                <a:solidFill>
                  <a:srgbClr val="005A8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text 2">
            <a:extLst>
              <a:ext uri="{FF2B5EF4-FFF2-40B4-BE49-F238E27FC236}">
                <a16:creationId xmlns:a16="http://schemas.microsoft.com/office/drawing/2014/main" id="{DB1DAF73-C0A8-474E-9CF8-001D37C90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690688"/>
            <a:ext cx="10509250" cy="150018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19C7079-6630-E7D5-AD31-79B1B9AF6F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894" y="135617"/>
            <a:ext cx="1343637" cy="1338042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27379D0B-9A91-FB28-5A33-5384FD81E5B4}"/>
              </a:ext>
            </a:extLst>
          </p:cNvPr>
          <p:cNvSpPr/>
          <p:nvPr userDrawn="1"/>
        </p:nvSpPr>
        <p:spPr>
          <a:xfrm>
            <a:off x="0" y="6238959"/>
            <a:ext cx="12192000" cy="619041"/>
          </a:xfrm>
          <a:prstGeom prst="rect">
            <a:avLst/>
          </a:prstGeom>
          <a:solidFill>
            <a:srgbClr val="D9E6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číslo snímku 4">
            <a:extLst>
              <a:ext uri="{FF2B5EF4-FFF2-40B4-BE49-F238E27FC236}">
                <a16:creationId xmlns:a16="http://schemas.microsoft.com/office/drawing/2014/main" id="{EB7691B9-9A89-476A-7FE4-25DE17BA25F4}"/>
              </a:ext>
            </a:extLst>
          </p:cNvPr>
          <p:cNvSpPr txBox="1">
            <a:spLocks/>
          </p:cNvSpPr>
          <p:nvPr userDrawn="1"/>
        </p:nvSpPr>
        <p:spPr>
          <a:xfrm>
            <a:off x="11366834" y="6375188"/>
            <a:ext cx="423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Mulish Bold" pitchFamily="2" charset="-18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918E280C-09BD-4291-9104-EDC85F70CC51}" type="slidenum">
              <a:rPr lang="cs-CZ" sz="1200" b="0" smtClean="0">
                <a:solidFill>
                  <a:srgbClr val="005A85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pPr/>
              <a:t>‹#›</a:t>
            </a:fld>
            <a:endParaRPr lang="cs-CZ" sz="1200" b="0" dirty="0">
              <a:solidFill>
                <a:srgbClr val="005A85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182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9036CC7-BF31-4350-A361-79A604B06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18E86EA-AB3B-4A2F-AE60-A9AE97E3AB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819846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2" r:id="rId2"/>
    <p:sldLayoutId id="2147483669" r:id="rId3"/>
    <p:sldLayoutId id="2147483651" r:id="rId4"/>
    <p:sldLayoutId id="2147483667" r:id="rId5"/>
    <p:sldLayoutId id="2147483668" r:id="rId6"/>
    <p:sldLayoutId id="2147483666" r:id="rId7"/>
    <p:sldLayoutId id="2147483665" r:id="rId8"/>
    <p:sldLayoutId id="2147483664" r:id="rId9"/>
    <p:sldLayoutId id="2147483657" r:id="rId10"/>
    <p:sldLayoutId id="2147483661" r:id="rId11"/>
    <p:sldLayoutId id="2147483659" r:id="rId12"/>
    <p:sldLayoutId id="2147483663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6A8920-2912-4630-9833-091A8CC21F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0450" y="1333377"/>
            <a:ext cx="7104186" cy="2387600"/>
          </a:xfrm>
        </p:spPr>
        <p:txBody>
          <a:bodyPr/>
          <a:lstStyle/>
          <a:p>
            <a:pPr algn="l"/>
            <a:r>
              <a:rPr lang="cs-CZ" dirty="0" smtClean="0"/>
              <a:t>Národní výzkum </a:t>
            </a:r>
            <a:br>
              <a:rPr lang="cs-CZ" dirty="0" smtClean="0"/>
            </a:br>
            <a:r>
              <a:rPr lang="cs-CZ" dirty="0" smtClean="0"/>
              <a:t>užívání tabáku a alkoholu v České republice 2023</a:t>
            </a:r>
            <a:br>
              <a:rPr lang="cs-CZ" dirty="0" smtClean="0"/>
            </a:br>
            <a:r>
              <a:rPr lang="cs-CZ" dirty="0" smtClean="0"/>
              <a:t>(NAUTA)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A79464B-7F19-4B7A-A53D-3E7BCC9522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2835" y="4343399"/>
            <a:ext cx="6658708" cy="17584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b="1" dirty="0">
                <a:solidFill>
                  <a:schemeClr val="tx1"/>
                </a:solidFill>
              </a:rPr>
              <a:t>MUDr. Marie Nejedlá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b="1" dirty="0">
                <a:solidFill>
                  <a:schemeClr val="tx1"/>
                </a:solidFill>
              </a:rPr>
              <a:t>Vedoucí Centra podpory veřejného zdraví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b="1" dirty="0">
                <a:solidFill>
                  <a:schemeClr val="tx1"/>
                </a:solidFill>
              </a:rPr>
              <a:t>Státní zdravotní </a:t>
            </a:r>
            <a:r>
              <a:rPr lang="cs-CZ" sz="2000" b="1" dirty="0" smtClean="0">
                <a:solidFill>
                  <a:schemeClr val="tx1"/>
                </a:solidFill>
              </a:rPr>
              <a:t>ústav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cs-CZ" sz="1400" dirty="0">
                <a:solidFill>
                  <a:schemeClr val="tx1"/>
                </a:solidFill>
              </a:rPr>
              <a:t>Květen </a:t>
            </a:r>
            <a:r>
              <a:rPr lang="cs-CZ" sz="1400" dirty="0" smtClean="0">
                <a:solidFill>
                  <a:schemeClr val="tx1"/>
                </a:solidFill>
              </a:rPr>
              <a:t>2024</a:t>
            </a:r>
            <a:endParaRPr lang="cs-CZ" sz="1400" dirty="0">
              <a:solidFill>
                <a:schemeClr val="tx1"/>
              </a:solidFill>
            </a:endParaRPr>
          </a:p>
        </p:txBody>
      </p:sp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6" y="0"/>
            <a:ext cx="4277099" cy="61018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3543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5929" y="528411"/>
            <a:ext cx="10509250" cy="1325563"/>
          </a:xfrm>
        </p:spPr>
        <p:txBody>
          <a:bodyPr/>
          <a:lstStyle/>
          <a:p>
            <a:pPr algn="ctr"/>
            <a:r>
              <a:rPr lang="cs-CZ" altLang="cs-CZ" sz="3200" dirty="0" smtClean="0"/>
              <a:t>Uživatelé elektronických cigaret </a:t>
            </a:r>
            <a:br>
              <a:rPr lang="cs-CZ" altLang="cs-CZ" sz="3200" dirty="0" smtClean="0"/>
            </a:br>
            <a:r>
              <a:rPr lang="cs-CZ" altLang="cs-CZ" sz="3200" dirty="0" smtClean="0"/>
              <a:t>podle věkových skupin</a:t>
            </a:r>
            <a:endParaRPr lang="cs-CZ" sz="3200" dirty="0"/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3884532794"/>
              </p:ext>
            </p:extLst>
          </p:nvPr>
        </p:nvGraphicFramePr>
        <p:xfrm>
          <a:off x="2506363" y="1853974"/>
          <a:ext cx="6456499" cy="3330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408986" y="5432213"/>
            <a:ext cx="919967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Graf zahrnuje uživatele elektronických cigaret celkem (denní a </a:t>
            </a:r>
            <a:r>
              <a:rPr lang="cs-CZ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příležitostní, tj. </a:t>
            </a:r>
            <a:r>
              <a:rPr lang="cs-CZ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užívají méně </a:t>
            </a:r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často než denně, ale alespoň jednou měsíčně</a:t>
            </a:r>
            <a:r>
              <a:rPr lang="cs-CZ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cs-CZ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6915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2829" y="684457"/>
            <a:ext cx="10509250" cy="658821"/>
          </a:xfrm>
        </p:spPr>
        <p:txBody>
          <a:bodyPr/>
          <a:lstStyle/>
          <a:p>
            <a:pPr algn="ctr"/>
            <a:r>
              <a:rPr lang="cs-CZ" sz="2800" dirty="0"/>
              <a:t>Důvody užívání elektronických </a:t>
            </a:r>
            <a:r>
              <a:rPr lang="cs-CZ" sz="2800" dirty="0" smtClean="0"/>
              <a:t>cigaret (rok </a:t>
            </a:r>
            <a:r>
              <a:rPr lang="cs-CZ" altLang="cs-CZ" sz="2800" dirty="0" smtClean="0"/>
              <a:t>2023)</a:t>
            </a:r>
            <a:endParaRPr lang="cs-CZ" sz="2800" dirty="0"/>
          </a:p>
        </p:txBody>
      </p:sp>
      <p:sp>
        <p:nvSpPr>
          <p:cNvPr id="2" name="Obdélník 1"/>
          <p:cNvSpPr/>
          <p:nvPr/>
        </p:nvSpPr>
        <p:spPr>
          <a:xfrm>
            <a:off x="1836892" y="5175495"/>
            <a:ext cx="83995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Graf zahrnuje uživatele </a:t>
            </a:r>
            <a:r>
              <a:rPr lang="cs-CZ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elektronických </a:t>
            </a:r>
            <a:r>
              <a:rPr lang="cs-CZ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cigaret (EC) </a:t>
            </a:r>
            <a:r>
              <a:rPr lang="cs-CZ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celkem (denní a </a:t>
            </a:r>
            <a:r>
              <a:rPr lang="cs-CZ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příležitostní, tj. užívají </a:t>
            </a:r>
            <a:r>
              <a:rPr lang="cs-CZ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méně </a:t>
            </a:r>
            <a:r>
              <a:rPr lang="cs-CZ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často než denně, ale alespoň jednou měsíčně</a:t>
            </a:r>
            <a:r>
              <a:rPr lang="cs-CZ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</a:p>
          <a:p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Respondenti mohli uvést více důvodů.</a:t>
            </a: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Graf 5"/>
          <p:cNvGraphicFramePr/>
          <p:nvPr>
            <p:extLst>
              <p:ext uri="{D42A27DB-BD31-4B8C-83A1-F6EECF244321}">
                <p14:modId xmlns:p14="http://schemas.microsoft.com/office/powerpoint/2010/main" val="743394111"/>
              </p:ext>
            </p:extLst>
          </p:nvPr>
        </p:nvGraphicFramePr>
        <p:xfrm>
          <a:off x="2443794" y="1543875"/>
          <a:ext cx="6279419" cy="3431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2970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22738" y="387707"/>
            <a:ext cx="9698501" cy="934099"/>
          </a:xfrm>
        </p:spPr>
        <p:txBody>
          <a:bodyPr/>
          <a:lstStyle/>
          <a:p>
            <a:pPr algn="ctr"/>
            <a:r>
              <a:rPr lang="cs-CZ" sz="2800" dirty="0"/>
              <a:t>Uživatelé elektronických cigaret (EC) ve vztahu ke kouření klasických cigaret (KC) </a:t>
            </a:r>
          </a:p>
        </p:txBody>
      </p:sp>
      <p:graphicFrame>
        <p:nvGraphicFramePr>
          <p:cNvPr id="6" name="Graf 5"/>
          <p:cNvGraphicFramePr/>
          <p:nvPr>
            <p:extLst>
              <p:ext uri="{D42A27DB-BD31-4B8C-83A1-F6EECF244321}">
                <p14:modId xmlns:p14="http://schemas.microsoft.com/office/powerpoint/2010/main" val="583939034"/>
              </p:ext>
            </p:extLst>
          </p:nvPr>
        </p:nvGraphicFramePr>
        <p:xfrm>
          <a:off x="1655545" y="1490611"/>
          <a:ext cx="7873466" cy="4082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1534122" y="5741832"/>
            <a:ext cx="83948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Graf zahrnuje uživatele elektronických cigaret (EC) celkem (denní a </a:t>
            </a:r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příležitostní, tj. užívají </a:t>
            </a:r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méně </a:t>
            </a: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často než denně, ale alespoň jednou měsíčně</a:t>
            </a:r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010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3120" y="195419"/>
            <a:ext cx="10197285" cy="1325563"/>
          </a:xfrm>
        </p:spPr>
        <p:txBody>
          <a:bodyPr/>
          <a:lstStyle/>
          <a:p>
            <a:pPr algn="ctr"/>
            <a:r>
              <a:rPr lang="cs-CZ" sz="2800" dirty="0"/>
              <a:t>Uživatelé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/>
              <a:t>elektronických </a:t>
            </a:r>
            <a:r>
              <a:rPr lang="cs-CZ" sz="2800" dirty="0" smtClean="0"/>
              <a:t>cigaret </a:t>
            </a:r>
            <a:r>
              <a:rPr lang="cs-CZ" sz="2800" dirty="0"/>
              <a:t>s nikotinem a bez nikotinu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801601" y="5133016"/>
            <a:ext cx="8894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Graf zahrnuje </a:t>
            </a: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uživatele elektronických cigaret </a:t>
            </a:r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(EC) celkem </a:t>
            </a: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(denní a </a:t>
            </a:r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příležitostní, tj. užívají méně </a:t>
            </a: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často než denně, ale alespoň jednou měsíčně</a:t>
            </a:r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graphicFrame>
        <p:nvGraphicFramePr>
          <p:cNvPr id="7" name="Graf 6"/>
          <p:cNvGraphicFramePr/>
          <p:nvPr>
            <p:extLst>
              <p:ext uri="{D42A27DB-BD31-4B8C-83A1-F6EECF244321}">
                <p14:modId xmlns:p14="http://schemas.microsoft.com/office/powerpoint/2010/main" val="2881020558"/>
              </p:ext>
            </p:extLst>
          </p:nvPr>
        </p:nvGraphicFramePr>
        <p:xfrm>
          <a:off x="2479031" y="1164745"/>
          <a:ext cx="6604657" cy="3801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5288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94084" y="652645"/>
            <a:ext cx="7969763" cy="896485"/>
          </a:xfrm>
        </p:spPr>
        <p:txBody>
          <a:bodyPr/>
          <a:lstStyle/>
          <a:p>
            <a:pPr algn="ctr"/>
            <a:r>
              <a:rPr lang="cs-CZ" sz="2800" dirty="0"/>
              <a:t>Současní uživatelé elektronických cigaret </a:t>
            </a:r>
            <a:r>
              <a:rPr lang="cs-CZ" sz="2800" dirty="0" smtClean="0"/>
              <a:t>podle </a:t>
            </a:r>
            <a:r>
              <a:rPr lang="cs-CZ" sz="2800" dirty="0"/>
              <a:t>typu elektronické </a:t>
            </a:r>
            <a:r>
              <a:rPr lang="cs-CZ" sz="2800" dirty="0" smtClean="0"/>
              <a:t>cigarety</a:t>
            </a:r>
            <a:endParaRPr lang="cs-CZ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170073" y="5310916"/>
            <a:ext cx="101036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Graf zahrnuje </a:t>
            </a: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každodenní i příležitostné (méně často než denně, ale alespoň jednou měsíčně) </a:t>
            </a:r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uživatele elektronických cigaret.</a:t>
            </a: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100" dirty="0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7274639"/>
              </p:ext>
            </p:extLst>
          </p:nvPr>
        </p:nvGraphicFramePr>
        <p:xfrm>
          <a:off x="2820728" y="1682769"/>
          <a:ext cx="6116474" cy="3494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3389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7962" y="470041"/>
            <a:ext cx="10509250" cy="1055113"/>
          </a:xfrm>
        </p:spPr>
        <p:txBody>
          <a:bodyPr/>
          <a:lstStyle/>
          <a:p>
            <a:pPr algn="ctr"/>
            <a:r>
              <a:rPr lang="cs-CZ" sz="2800" dirty="0"/>
              <a:t>Věkové rozmezí, kdy začali současní uživatelé elektronických cigaret tyto výrobky pravidelně užívat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674114" y="5518011"/>
            <a:ext cx="789694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ahrnuje </a:t>
            </a: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každodenní i příležitostné (méně často než denně, ale alespoň jednou měsíčně) </a:t>
            </a:r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užívání elektronických cigaret. </a:t>
            </a:r>
          </a:p>
          <a:p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Pozn.: Data částečně ovlivněna skutečností, že elektronické cigarety jsou na trhu kratší dobu než klasické cigarety. </a:t>
            </a: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5348647"/>
              </p:ext>
            </p:extLst>
          </p:nvPr>
        </p:nvGraphicFramePr>
        <p:xfrm>
          <a:off x="2350845" y="1525154"/>
          <a:ext cx="6369644" cy="3768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3438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987274" y="238639"/>
            <a:ext cx="7240705" cy="1325563"/>
          </a:xfrm>
        </p:spPr>
        <p:txBody>
          <a:bodyPr/>
          <a:lstStyle/>
          <a:p>
            <a:pPr algn="ctr"/>
            <a:r>
              <a:rPr lang="cs-CZ" altLang="cs-CZ" sz="2800" dirty="0"/>
              <a:t>Množství nikotinu obsažené v </a:t>
            </a:r>
            <a:r>
              <a:rPr lang="cs-CZ" altLang="cs-CZ" sz="2800" dirty="0" smtClean="0"/>
              <a:t>náplních do </a:t>
            </a:r>
            <a:r>
              <a:rPr lang="cs-CZ" altLang="cs-CZ" sz="2800" dirty="0"/>
              <a:t>elektronických </a:t>
            </a:r>
            <a:r>
              <a:rPr lang="cs-CZ" altLang="cs-CZ" sz="2800" dirty="0" smtClean="0"/>
              <a:t>cigaret</a:t>
            </a:r>
            <a:endParaRPr lang="cs-CZ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87274" y="5363822"/>
            <a:ext cx="85922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Graf zahrnuje uživatelé </a:t>
            </a: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elektronických cigaret celkem (denní a </a:t>
            </a:r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příležitostní, tj. užívají </a:t>
            </a: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méně často než denně, ale alespoň jednou měsíčně</a:t>
            </a:r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4285276"/>
              </p:ext>
            </p:extLst>
          </p:nvPr>
        </p:nvGraphicFramePr>
        <p:xfrm>
          <a:off x="2704699" y="1395664"/>
          <a:ext cx="5707780" cy="3744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18476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78301" y="576182"/>
            <a:ext cx="9622356" cy="800735"/>
          </a:xfrm>
        </p:spPr>
        <p:txBody>
          <a:bodyPr/>
          <a:lstStyle/>
          <a:p>
            <a:pPr algn="ctr"/>
            <a:r>
              <a:rPr lang="cs-CZ" altLang="cs-CZ" sz="2800" dirty="0" smtClean="0"/>
              <a:t>Prevalence užívání </a:t>
            </a:r>
            <a:r>
              <a:rPr lang="cs-CZ" altLang="cs-CZ" sz="2800" dirty="0"/>
              <a:t>zahřívaných tabákových </a:t>
            </a:r>
            <a:r>
              <a:rPr lang="cs-CZ" altLang="cs-CZ" sz="2800" dirty="0" smtClean="0"/>
              <a:t>výrobků podle pohlaví</a:t>
            </a:r>
            <a:endParaRPr lang="cs-CZ" sz="2800" dirty="0"/>
          </a:p>
        </p:txBody>
      </p:sp>
      <p:graphicFrame>
        <p:nvGraphicFramePr>
          <p:cNvPr id="7" name="Graf 6"/>
          <p:cNvGraphicFramePr/>
          <p:nvPr>
            <p:extLst>
              <p:ext uri="{D42A27DB-BD31-4B8C-83A1-F6EECF244321}">
                <p14:modId xmlns:p14="http://schemas.microsoft.com/office/powerpoint/2010/main" val="2192433810"/>
              </p:ext>
            </p:extLst>
          </p:nvPr>
        </p:nvGraphicFramePr>
        <p:xfrm>
          <a:off x="2040296" y="1541510"/>
          <a:ext cx="6904761" cy="3492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1812636" y="5304068"/>
            <a:ext cx="789556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Graf zahrnuje </a:t>
            </a: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uživatele zahřívaných tabákových výrobků celkem (denní a </a:t>
            </a:r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příležitostní, </a:t>
            </a:r>
            <a:r>
              <a:rPr lang="cs-CZ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tj.užívají</a:t>
            </a:r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méně často než denně, ale alespoň jednou měsíčně</a:t>
            </a:r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2157002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1404" y="591768"/>
            <a:ext cx="9253123" cy="800155"/>
          </a:xfrm>
        </p:spPr>
        <p:txBody>
          <a:bodyPr/>
          <a:lstStyle/>
          <a:p>
            <a:pPr algn="ctr"/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Prevalence užívání </a:t>
            </a:r>
            <a:r>
              <a:rPr lang="cs-CZ" sz="2800" dirty="0"/>
              <a:t>zahřívaných tabákových výrobků </a:t>
            </a:r>
            <a:r>
              <a:rPr lang="cs-CZ" sz="2800" dirty="0" smtClean="0"/>
              <a:t>podle </a:t>
            </a:r>
            <a:r>
              <a:rPr lang="cs-CZ" sz="2800" dirty="0"/>
              <a:t>věkových </a:t>
            </a:r>
            <a:r>
              <a:rPr lang="cs-CZ" sz="2800" dirty="0" smtClean="0"/>
              <a:t>skupin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3065012312"/>
              </p:ext>
            </p:extLst>
          </p:nvPr>
        </p:nvGraphicFramePr>
        <p:xfrm>
          <a:off x="2236988" y="1553407"/>
          <a:ext cx="7335029" cy="3976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393041" y="5691673"/>
            <a:ext cx="100957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Graf zahrnuje </a:t>
            </a:r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uživatele zahřívaných tabákových výrobků celkem (denní a </a:t>
            </a:r>
            <a:r>
              <a:rPr lang="cs-CZ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příležitostní, tj. užívají méně </a:t>
            </a:r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často než denně, ale alespoň jednou měsíčně)</a:t>
            </a:r>
          </a:p>
          <a:p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19206780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09250" cy="1261374"/>
          </a:xfrm>
        </p:spPr>
        <p:txBody>
          <a:bodyPr/>
          <a:lstStyle/>
          <a:p>
            <a:r>
              <a:rPr lang="cs-CZ" sz="2400" dirty="0"/>
              <a:t>Užívání zahřívaných tabákových výrobků ve vztahu ke kouření klasických cigaret (KC) a užívání elektronických cigaret (EC) </a:t>
            </a:r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2463204"/>
              </p:ext>
            </p:extLst>
          </p:nvPr>
        </p:nvGraphicFramePr>
        <p:xfrm>
          <a:off x="1751528" y="1703927"/>
          <a:ext cx="7231568" cy="3895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5390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05105"/>
            <a:ext cx="10509250" cy="1325563"/>
          </a:xfrm>
        </p:spPr>
        <p:txBody>
          <a:bodyPr/>
          <a:lstStyle/>
          <a:p>
            <a:r>
              <a:rPr lang="cs-CZ" altLang="cs-CZ" sz="3200" dirty="0"/>
              <a:t>Národní výzkum užívání tabáku a alkoholu </a:t>
            </a:r>
            <a:br>
              <a:rPr lang="cs-CZ" altLang="cs-CZ" sz="3200" dirty="0"/>
            </a:br>
            <a:r>
              <a:rPr lang="cs-CZ" altLang="cs-CZ" sz="3200" dirty="0"/>
              <a:t>v České republice </a:t>
            </a:r>
            <a:r>
              <a:rPr lang="cs-CZ" altLang="cs-CZ" sz="3200" dirty="0" smtClean="0"/>
              <a:t>2023 </a:t>
            </a:r>
            <a:r>
              <a:rPr lang="cs-CZ" altLang="cs-CZ" sz="3200" dirty="0"/>
              <a:t>(NAUTA)</a:t>
            </a:r>
            <a:endParaRPr lang="cs-CZ" sz="32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8272" y="1770698"/>
            <a:ext cx="5431790" cy="427776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000" b="1" dirty="0"/>
              <a:t>od roku 2012 pravidelně monitoruje užívání tabákových výrobků a alkoholu u populace 15+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000" b="1" dirty="0" smtClean="0"/>
              <a:t>soubor </a:t>
            </a:r>
            <a:r>
              <a:rPr lang="cs-CZ" sz="2000" b="1" dirty="0"/>
              <a:t>respondentů - reprezentativní vzorek populace České republiky podle věku, pohlaví a </a:t>
            </a:r>
            <a:r>
              <a:rPr lang="cs-CZ" sz="2000" b="1" dirty="0" smtClean="0"/>
              <a:t>kraje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000" b="1" dirty="0"/>
              <a:t>pro plánování</a:t>
            </a:r>
          </a:p>
          <a:p>
            <a:pPr marL="800100" lvl="2" indent="-342900">
              <a:spcBef>
                <a:spcPts val="1000"/>
              </a:spcBef>
              <a:buFont typeface="Wingdings" panose="05000000000000000000" pitchFamily="2" charset="2"/>
              <a:buChar char="Ø"/>
              <a:defRPr/>
            </a:pPr>
            <a:r>
              <a:rPr lang="cs-CZ" sz="2000" dirty="0">
                <a:solidFill>
                  <a:schemeClr val="tx1"/>
                </a:solidFill>
              </a:rPr>
              <a:t>regulačních opatření zaměřených na ochranu zdraví </a:t>
            </a:r>
          </a:p>
          <a:p>
            <a:pPr marL="800100" lvl="2" indent="-342900">
              <a:spcBef>
                <a:spcPts val="1000"/>
              </a:spcBef>
              <a:buFont typeface="Wingdings" panose="05000000000000000000" pitchFamily="2" charset="2"/>
              <a:buChar char="Ø"/>
              <a:defRPr/>
            </a:pPr>
            <a:r>
              <a:rPr lang="cs-CZ" sz="2000" dirty="0">
                <a:solidFill>
                  <a:schemeClr val="tx1"/>
                </a:solidFill>
              </a:rPr>
              <a:t>intervencí </a:t>
            </a:r>
            <a:r>
              <a:rPr lang="cs-CZ" sz="2000" dirty="0" smtClean="0">
                <a:solidFill>
                  <a:schemeClr val="tx1"/>
                </a:solidFill>
              </a:rPr>
              <a:t>v</a:t>
            </a:r>
            <a:r>
              <a:rPr lang="cs-CZ" sz="2000" dirty="0">
                <a:solidFill>
                  <a:schemeClr val="tx1"/>
                </a:solidFill>
              </a:rPr>
              <a:t> oblasti prevence a léčby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cs-CZ" sz="2000" b="1" dirty="0"/>
          </a:p>
          <a:p>
            <a:endParaRPr lang="cs-CZ" dirty="0"/>
          </a:p>
        </p:txBody>
      </p:sp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334406"/>
              </p:ext>
            </p:extLst>
          </p:nvPr>
        </p:nvGraphicFramePr>
        <p:xfrm>
          <a:off x="6866079" y="1770698"/>
          <a:ext cx="4389942" cy="360787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194971">
                  <a:extLst>
                    <a:ext uri="{9D8B030D-6E8A-4147-A177-3AD203B41FA5}">
                      <a16:colId xmlns:a16="http://schemas.microsoft.com/office/drawing/2014/main" val="505960873"/>
                    </a:ext>
                  </a:extLst>
                </a:gridCol>
                <a:gridCol w="2194971">
                  <a:extLst>
                    <a:ext uri="{9D8B030D-6E8A-4147-A177-3AD203B41FA5}">
                      <a16:colId xmlns:a16="http://schemas.microsoft.com/office/drawing/2014/main" val="959031944"/>
                    </a:ext>
                  </a:extLst>
                </a:gridCol>
              </a:tblGrid>
              <a:tr h="212228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Celkem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 (%)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123151"/>
                  </a:ext>
                </a:extLst>
              </a:tr>
              <a:tr h="21222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1812 (100)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373829"/>
                  </a:ext>
                </a:extLst>
              </a:tr>
              <a:tr h="212228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i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Pohlaví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165753"/>
                  </a:ext>
                </a:extLst>
              </a:tr>
              <a:tr h="2122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Muži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880 (48,6)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372236"/>
                  </a:ext>
                </a:extLst>
              </a:tr>
              <a:tr h="2122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Ženy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932 (51,4)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034473"/>
                  </a:ext>
                </a:extLst>
              </a:tr>
              <a:tr h="212228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i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Věková skupina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318043"/>
                  </a:ext>
                </a:extLst>
              </a:tr>
              <a:tr h="2122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15‒24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217 (12,0)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3662349"/>
                  </a:ext>
                </a:extLst>
              </a:tr>
              <a:tr h="2122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25‒44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569 (31,4)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8485198"/>
                  </a:ext>
                </a:extLst>
              </a:tr>
              <a:tr h="2122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45‒64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586 (32,3)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5122351"/>
                  </a:ext>
                </a:extLst>
              </a:tr>
              <a:tr h="2122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65+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440 (24,3)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3338327"/>
                  </a:ext>
                </a:extLst>
              </a:tr>
              <a:tr h="212228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i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Místo bydliště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614848"/>
                  </a:ext>
                </a:extLst>
              </a:tr>
              <a:tr h="2122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Město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1396 (77,0)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3885076"/>
                  </a:ext>
                </a:extLst>
              </a:tr>
              <a:tr h="2122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Venkov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416 (23,0)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7620869"/>
                  </a:ext>
                </a:extLst>
              </a:tr>
              <a:tr h="212228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i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Vzdělání*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023453"/>
                  </a:ext>
                </a:extLst>
              </a:tr>
              <a:tr h="2122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ZŠ a SOU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544 (</a:t>
                      </a:r>
                      <a:r>
                        <a:rPr lang="cs-CZ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34,1)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0183339"/>
                  </a:ext>
                </a:extLst>
              </a:tr>
              <a:tr h="2122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SŠ s maturitou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673 (42,2)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456645"/>
                  </a:ext>
                </a:extLst>
              </a:tr>
              <a:tr h="2122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378 (23,7)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5674122"/>
                  </a:ext>
                </a:extLst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6752791" y="5387772"/>
            <a:ext cx="52277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>
                <a:latin typeface="Arial" panose="020B0604020202020204" pitchFamily="34" charset="0"/>
                <a:cs typeface="Arial" panose="020B0604020202020204" pitchFamily="34" charset="0"/>
              </a:rPr>
              <a:t>*Kategorie podle vzdělání je zpracována pro dospělé ve věku 25 let a starší (n=1595).</a:t>
            </a:r>
          </a:p>
        </p:txBody>
      </p:sp>
    </p:spTree>
    <p:extLst>
      <p:ext uri="{BB962C8B-B14F-4D97-AF65-F5344CB8AC3E}">
        <p14:creationId xmlns:p14="http://schemas.microsoft.com/office/powerpoint/2010/main" val="31501114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3099" y="319857"/>
            <a:ext cx="10509250" cy="1325563"/>
          </a:xfrm>
        </p:spPr>
        <p:txBody>
          <a:bodyPr/>
          <a:lstStyle/>
          <a:p>
            <a:pPr algn="ctr"/>
            <a:r>
              <a:rPr lang="cs-CZ" sz="2400" dirty="0"/>
              <a:t>Přístup respondentů k užívání zahřívaných tabákových výrobků (ZTV) po novele zákona č. 110/1997 Sb. zakazující uvádět na trh zahřívané tabákové výrobky s charakteristickou příchutí 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514170"/>
              </p:ext>
            </p:extLst>
          </p:nvPr>
        </p:nvGraphicFramePr>
        <p:xfrm>
          <a:off x="1637721" y="1557871"/>
          <a:ext cx="8110935" cy="439375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186081">
                  <a:extLst>
                    <a:ext uri="{9D8B030D-6E8A-4147-A177-3AD203B41FA5}">
                      <a16:colId xmlns:a16="http://schemas.microsoft.com/office/drawing/2014/main" val="306653588"/>
                    </a:ext>
                  </a:extLst>
                </a:gridCol>
                <a:gridCol w="1300302">
                  <a:extLst>
                    <a:ext uri="{9D8B030D-6E8A-4147-A177-3AD203B41FA5}">
                      <a16:colId xmlns:a16="http://schemas.microsoft.com/office/drawing/2014/main" val="1786339481"/>
                    </a:ext>
                  </a:extLst>
                </a:gridCol>
                <a:gridCol w="1255073">
                  <a:extLst>
                    <a:ext uri="{9D8B030D-6E8A-4147-A177-3AD203B41FA5}">
                      <a16:colId xmlns:a16="http://schemas.microsoft.com/office/drawing/2014/main" val="3468282662"/>
                    </a:ext>
                  </a:extLst>
                </a:gridCol>
                <a:gridCol w="1198540">
                  <a:extLst>
                    <a:ext uri="{9D8B030D-6E8A-4147-A177-3AD203B41FA5}">
                      <a16:colId xmlns:a16="http://schemas.microsoft.com/office/drawing/2014/main" val="4203236936"/>
                    </a:ext>
                  </a:extLst>
                </a:gridCol>
                <a:gridCol w="1108082">
                  <a:extLst>
                    <a:ext uri="{9D8B030D-6E8A-4147-A177-3AD203B41FA5}">
                      <a16:colId xmlns:a16="http://schemas.microsoft.com/office/drawing/2014/main" val="343562517"/>
                    </a:ext>
                  </a:extLst>
                </a:gridCol>
                <a:gridCol w="1062857">
                  <a:extLst>
                    <a:ext uri="{9D8B030D-6E8A-4147-A177-3AD203B41FA5}">
                      <a16:colId xmlns:a16="http://schemas.microsoft.com/office/drawing/2014/main" val="2101268076"/>
                    </a:ext>
                  </a:extLst>
                </a:gridCol>
              </a:tblGrid>
              <a:tr h="159754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Demografická charakteristika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Celkem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(n=80)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Věková skupina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Pohlaví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069127"/>
                  </a:ext>
                </a:extLst>
              </a:tr>
              <a:tr h="32361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15-24 let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(n=12)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25+ let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(n=68)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Muži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(n=32)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Ženy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(n=48)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548379"/>
                  </a:ext>
                </a:extLst>
              </a:tr>
              <a:tr h="15975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Procenta (95% CI)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122712"/>
                  </a:ext>
                </a:extLst>
              </a:tr>
              <a:tr h="447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Nijak, neužívám ZTV s příchutí</a:t>
                      </a: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2,5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(0,3‒8,7)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8,3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(0,2‒38,5)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(0,0‒7,9)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(0,1‒16,2)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2,1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(0,1‒11,1)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6705036"/>
                  </a:ext>
                </a:extLst>
              </a:tr>
              <a:tr h="447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Budu užívat ZTV bez příchuti</a:t>
                      </a: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51,3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(39,8‒62,6)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50,0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(21,1‒78,9)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51,5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(39,0‒63,8)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53,1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(34,7‒70,9)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50,0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(35,2‒64,8)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060895"/>
                  </a:ext>
                </a:extLst>
              </a:tr>
              <a:tr h="4792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Budu užívat zahřívané bylinné náplně s příchutí a obsahem nikotinu</a:t>
                      </a: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16,3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(8,9‒26,2)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16,7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(2,1‒48,4)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16,2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(8,4‒27,1)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25,0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(11,5‒43,4)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10,4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(3,5‒22,7)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2008597"/>
                  </a:ext>
                </a:extLst>
              </a:tr>
              <a:tr h="4792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Přejdu na užívání elektronických cigaret s příchutí</a:t>
                      </a: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13,8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(7,1‒23,3)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(0,0‒26,5)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16,2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(8,4‒27,1)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9,4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(2,0‒25,0)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16,7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(7,5‒30,2)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5800628"/>
                  </a:ext>
                </a:extLst>
              </a:tr>
              <a:tr h="4792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Přejdu na užívání elektronických cigaret bez příchuti</a:t>
                      </a: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3,8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(0,8‒10,6)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8,3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(0,2‒38,5)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2,9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(0,4‒10,2)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3,1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(0,1‒16,2)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4,2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(0,5‒14,3)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0985092"/>
                  </a:ext>
                </a:extLst>
              </a:tr>
              <a:tr h="447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Přejdu na kouření klasických cigaret</a:t>
                      </a: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1,3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(0,0‒6,8)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(0,0‒26,5)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(0,0‒7,9)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3,1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(0,1‒16,2)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(0,0‒7,4)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8362975"/>
                  </a:ext>
                </a:extLst>
              </a:tr>
              <a:tr h="4792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Budu užívat jiné tabákové výrobky nebo produkty obsahující nikotin</a:t>
                      </a: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5,0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(1,4‒12,3)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8,3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(0,2‒38,5)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4,4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(0,9‒12,4)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(0,0‒10,9)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8,3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(2,3‒20,0)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4936718"/>
                  </a:ext>
                </a:extLst>
              </a:tr>
              <a:tr h="447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Přestanu užívat ZTV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6,3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(2,1‒14,0)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8,3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(0,2‒38,5)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5,9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(1,6‒14,4)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3,1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(0,1‒16,2)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8,3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(2,3‒20,0)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829" marR="56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9470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46994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29970" y="574946"/>
            <a:ext cx="9365055" cy="855502"/>
          </a:xfrm>
        </p:spPr>
        <p:txBody>
          <a:bodyPr/>
          <a:lstStyle/>
          <a:p>
            <a:pPr algn="ctr"/>
            <a:r>
              <a:rPr lang="cs-CZ" altLang="cs-CZ" sz="2800" dirty="0"/>
              <a:t>Uživatelé nikotinových sáčků bez obsahu tabáku </a:t>
            </a:r>
            <a:r>
              <a:rPr lang="cs-CZ" altLang="cs-CZ" sz="2800" dirty="0" smtClean="0"/>
              <a:t>(podle </a:t>
            </a:r>
            <a:r>
              <a:rPr lang="cs-CZ" altLang="cs-CZ" sz="2800" dirty="0"/>
              <a:t>věkových </a:t>
            </a:r>
            <a:r>
              <a:rPr lang="cs-CZ" altLang="cs-CZ" sz="2800" dirty="0" smtClean="0"/>
              <a:t>skupin)</a:t>
            </a:r>
            <a:endParaRPr lang="cs-CZ" sz="2800" dirty="0"/>
          </a:p>
        </p:txBody>
      </p:sp>
      <p:graphicFrame>
        <p:nvGraphicFramePr>
          <p:cNvPr id="7" name="Graf 6"/>
          <p:cNvGraphicFramePr/>
          <p:nvPr>
            <p:extLst>
              <p:ext uri="{D42A27DB-BD31-4B8C-83A1-F6EECF244321}">
                <p14:modId xmlns:p14="http://schemas.microsoft.com/office/powerpoint/2010/main" val="3396428908"/>
              </p:ext>
            </p:extLst>
          </p:nvPr>
        </p:nvGraphicFramePr>
        <p:xfrm>
          <a:off x="2293400" y="1546835"/>
          <a:ext cx="6474250" cy="3840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2145263" y="5503671"/>
            <a:ext cx="90123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Graf zahrnuje </a:t>
            </a: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uživatele nikotinových sáčků celkem (denní a </a:t>
            </a:r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příležitostní, tj</a:t>
            </a:r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 užívají </a:t>
            </a:r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méně </a:t>
            </a: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často než denně, ale alespoň jednou měsíčně) </a:t>
            </a:r>
          </a:p>
          <a:p>
            <a:r>
              <a:rPr lang="cs-CZ" sz="1100" b="1" dirty="0"/>
              <a:t> </a:t>
            </a:r>
            <a:endParaRPr lang="cs-CZ" sz="11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02647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5911" y="284028"/>
            <a:ext cx="9998799" cy="1500565"/>
          </a:xfrm>
        </p:spPr>
        <p:txBody>
          <a:bodyPr/>
          <a:lstStyle/>
          <a:p>
            <a:pPr algn="ctr"/>
            <a:r>
              <a:rPr lang="cs-CZ" sz="2400" dirty="0"/>
              <a:t>Názor respondentů na škodlivost kouření klasických cigaret (KC) v porovnání s užíváním elektronických cigaret (EC)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nebo </a:t>
            </a:r>
            <a:r>
              <a:rPr lang="cs-CZ" sz="2400" dirty="0"/>
              <a:t>zahřívaných tabákových výrobků (ZTV</a:t>
            </a:r>
            <a:r>
              <a:rPr lang="cs-CZ" sz="2400" dirty="0" smtClean="0"/>
              <a:t>)</a:t>
            </a:r>
            <a:endParaRPr lang="cs-CZ" sz="2400" dirty="0"/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4089094214"/>
              </p:ext>
            </p:extLst>
          </p:nvPr>
        </p:nvGraphicFramePr>
        <p:xfrm>
          <a:off x="1732775" y="1730658"/>
          <a:ext cx="7051301" cy="3807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3087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19310" y="579424"/>
            <a:ext cx="9479035" cy="1116292"/>
          </a:xfrm>
        </p:spPr>
        <p:txBody>
          <a:bodyPr/>
          <a:lstStyle/>
          <a:p>
            <a:pPr algn="ctr"/>
            <a:r>
              <a:rPr lang="cs-CZ" sz="2800" dirty="0"/>
              <a:t>Expozice pasivnímu kouření nebo aerosolu v prostředí domova nebo vnitřních prostorách pracoviště v posledních 30 dnech (rok 2023)</a:t>
            </a:r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2608406"/>
              </p:ext>
            </p:extLst>
          </p:nvPr>
        </p:nvGraphicFramePr>
        <p:xfrm>
          <a:off x="2373130" y="1845623"/>
          <a:ext cx="6371394" cy="3587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93345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1862" y="328459"/>
            <a:ext cx="11050270" cy="920920"/>
          </a:xfrm>
        </p:spPr>
        <p:txBody>
          <a:bodyPr/>
          <a:lstStyle/>
          <a:p>
            <a:pPr algn="ctr"/>
            <a:r>
              <a:rPr lang="cs-CZ" sz="2400" dirty="0"/>
              <a:t>Kuřáci, kteří se v průběhu posledních 12 měsíců pokusili přestat kouřit </a:t>
            </a:r>
            <a:r>
              <a:rPr lang="cs-CZ" sz="2400" dirty="0" smtClean="0"/>
              <a:t>(podle pohlaví)</a:t>
            </a:r>
            <a:endParaRPr lang="cs-CZ" sz="2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1686930" y="5347775"/>
            <a:ext cx="48892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Procenta jsou vypočtena z celku současných </a:t>
            </a:r>
            <a:r>
              <a:rPr lang="cs-CZ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kuřáků. </a:t>
            </a:r>
            <a:endParaRPr lang="cs-CZ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2588889"/>
              </p:ext>
            </p:extLst>
          </p:nvPr>
        </p:nvGraphicFramePr>
        <p:xfrm>
          <a:off x="1780961" y="1323734"/>
          <a:ext cx="7632072" cy="3841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52384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453396"/>
            <a:ext cx="9627606" cy="896607"/>
          </a:xfrm>
        </p:spPr>
        <p:txBody>
          <a:bodyPr/>
          <a:lstStyle/>
          <a:p>
            <a:pPr algn="ctr"/>
            <a:r>
              <a:rPr lang="cs-CZ" sz="2400" dirty="0"/>
              <a:t>Kuřáci, kteří se v průběhu posledních 12 měsíců pokusili přestat kouřit podle </a:t>
            </a:r>
            <a:r>
              <a:rPr lang="cs-CZ" sz="2400" dirty="0" smtClean="0"/>
              <a:t>věkových skupin</a:t>
            </a:r>
            <a:endParaRPr lang="cs-CZ" sz="2400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9036187"/>
              </p:ext>
            </p:extLst>
          </p:nvPr>
        </p:nvGraphicFramePr>
        <p:xfrm>
          <a:off x="1718272" y="1423124"/>
          <a:ext cx="7867461" cy="4303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610951" y="5872557"/>
            <a:ext cx="4889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Procenta jsou vypočtena z celku současných </a:t>
            </a:r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kuřáků. </a:t>
            </a: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67676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32567" y="727872"/>
            <a:ext cx="8541191" cy="541164"/>
          </a:xfrm>
        </p:spPr>
        <p:txBody>
          <a:bodyPr/>
          <a:lstStyle/>
          <a:p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Použití </a:t>
            </a:r>
            <a:r>
              <a:rPr lang="cs-CZ" sz="2800" dirty="0"/>
              <a:t>vybraných způsobů jak přestat kouřit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228994" y="4855867"/>
            <a:ext cx="733361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Procenta jsou vypočtena z celku současných kuřáků, kteří se pokusili přestat kouřit (n=92). Respondenti mohli uvést více způsobu podpory odvykání.</a:t>
            </a:r>
          </a:p>
          <a:p>
            <a:endParaRPr lang="cs-CZ" sz="1100" dirty="0"/>
          </a:p>
        </p:txBody>
      </p:sp>
      <p:graphicFrame>
        <p:nvGraphicFramePr>
          <p:cNvPr id="6" name="Graf 5"/>
          <p:cNvGraphicFramePr/>
          <p:nvPr>
            <p:extLst/>
          </p:nvPr>
        </p:nvGraphicFramePr>
        <p:xfrm>
          <a:off x="2228994" y="1376209"/>
          <a:ext cx="6974750" cy="329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33640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8742" y="652695"/>
            <a:ext cx="10509250" cy="549275"/>
          </a:xfrm>
        </p:spPr>
        <p:txBody>
          <a:bodyPr/>
          <a:lstStyle/>
          <a:p>
            <a:pPr algn="ctr"/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Konzumenti </a:t>
            </a:r>
            <a:r>
              <a:rPr lang="cs-CZ" sz="2800" dirty="0"/>
              <a:t>tabáku podle věkových skupin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1693870"/>
              </p:ext>
            </p:extLst>
          </p:nvPr>
        </p:nvGraphicFramePr>
        <p:xfrm>
          <a:off x="2566957" y="1201970"/>
          <a:ext cx="7012820" cy="3965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2176313" y="5377568"/>
            <a:ext cx="8474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Graf zahrnuje konzumenty tabákových výrobků celkem (denní a </a:t>
            </a:r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příležitostní, tj. konzumují </a:t>
            </a: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méně často než denně, ale alespoň jednou měsíčně) a denní konzumenty </a:t>
            </a:r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tabáku.</a:t>
            </a: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2412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4716" y="621217"/>
            <a:ext cx="10509250" cy="608418"/>
          </a:xfrm>
        </p:spPr>
        <p:txBody>
          <a:bodyPr/>
          <a:lstStyle/>
          <a:p>
            <a:pPr algn="ctr"/>
            <a:r>
              <a:rPr lang="cs-CZ" sz="2800" dirty="0"/>
              <a:t>Uživatelé nikotinu podle věkových skupin</a:t>
            </a:r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7627222"/>
              </p:ext>
            </p:extLst>
          </p:nvPr>
        </p:nvGraphicFramePr>
        <p:xfrm>
          <a:off x="2369418" y="1229635"/>
          <a:ext cx="6842675" cy="4006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280033" y="5415203"/>
            <a:ext cx="92743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Graf zahrnuje uživatele nikotinu celkem (denní a </a:t>
            </a:r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příležitostní, tj. užívají </a:t>
            </a: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méně často než denně, ale alespoň jednou měsíčně) a denní uživatele </a:t>
            </a:r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nikotinu.</a:t>
            </a: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3255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5293" y="1050587"/>
            <a:ext cx="10671243" cy="503914"/>
          </a:xfrm>
        </p:spPr>
        <p:txBody>
          <a:bodyPr/>
          <a:lstStyle/>
          <a:p>
            <a:r>
              <a:rPr lang="cs-CZ" sz="2800" dirty="0"/>
              <a:t>Spotřeba alkoholu na hlavu v litrech čistého alkoholu za </a:t>
            </a:r>
            <a:r>
              <a:rPr lang="cs-CZ" sz="2800" dirty="0" smtClean="0"/>
              <a:t>rok</a:t>
            </a:r>
            <a:endParaRPr lang="cs-CZ" dirty="0"/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4267790759"/>
              </p:ext>
            </p:extLst>
          </p:nvPr>
        </p:nvGraphicFramePr>
        <p:xfrm>
          <a:off x="2078137" y="1659363"/>
          <a:ext cx="7318781" cy="4021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7286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9540" y="424823"/>
            <a:ext cx="8960767" cy="538129"/>
          </a:xfrm>
        </p:spPr>
        <p:txBody>
          <a:bodyPr/>
          <a:lstStyle/>
          <a:p>
            <a:r>
              <a:rPr lang="cs-CZ" altLang="cs-CZ" sz="3200" dirty="0"/>
              <a:t>Prevalence </a:t>
            </a:r>
            <a:r>
              <a:rPr lang="cs-CZ" altLang="cs-CZ" sz="2800" dirty="0"/>
              <a:t>kuřáctví</a:t>
            </a:r>
            <a:r>
              <a:rPr lang="cs-CZ" altLang="cs-CZ" sz="3200" dirty="0"/>
              <a:t> v ČR v letech 2012 – </a:t>
            </a:r>
            <a:r>
              <a:rPr lang="cs-CZ" altLang="cs-CZ" sz="3200" dirty="0" smtClean="0"/>
              <a:t>2023 </a:t>
            </a:r>
            <a:endParaRPr lang="cs-CZ" sz="3200" dirty="0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6313128"/>
              </p:ext>
            </p:extLst>
          </p:nvPr>
        </p:nvGraphicFramePr>
        <p:xfrm>
          <a:off x="1687421" y="1156423"/>
          <a:ext cx="7645003" cy="4251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911703" y="5538920"/>
            <a:ext cx="96484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Graf zahrnuje </a:t>
            </a: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kuřáky </a:t>
            </a:r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tradičních tabákových výrobků - cigaret </a:t>
            </a: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(průmyslově vyráběných i ručně balených), dýmek, doutníků, doutníčků a vodních dýmek</a:t>
            </a:r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Příležitostní </a:t>
            </a:r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kuřáci, tj. kouří </a:t>
            </a:r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méně </a:t>
            </a: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často než denně, ale alespoň jednou </a:t>
            </a:r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měsíčně.</a:t>
            </a: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5928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5915" y="797668"/>
            <a:ext cx="11498093" cy="1070043"/>
          </a:xfrm>
        </p:spPr>
        <p:txBody>
          <a:bodyPr/>
          <a:lstStyle/>
          <a:p>
            <a:pPr algn="ctr"/>
            <a:r>
              <a:rPr lang="cs-CZ" sz="2800" dirty="0"/>
              <a:t>Pití nadměrných dávek </a:t>
            </a:r>
            <a:r>
              <a:rPr lang="cs-CZ" sz="2800" dirty="0" smtClean="0"/>
              <a:t>alkoholu</a:t>
            </a:r>
            <a:br>
              <a:rPr lang="cs-CZ" sz="2800" dirty="0" smtClean="0"/>
            </a:br>
            <a:r>
              <a:rPr lang="cs-CZ" sz="2800" dirty="0" smtClean="0"/>
              <a:t>při </a:t>
            </a:r>
            <a:r>
              <a:rPr lang="cs-CZ" sz="2800" dirty="0"/>
              <a:t>jedné konzumní </a:t>
            </a:r>
            <a:r>
              <a:rPr lang="cs-CZ" sz="2800" dirty="0" smtClean="0"/>
              <a:t>epizodě </a:t>
            </a:r>
            <a:r>
              <a:rPr lang="cs-CZ" sz="2800" dirty="0"/>
              <a:t>týdně a častěji </a:t>
            </a:r>
            <a:r>
              <a:rPr lang="cs-CZ" sz="2800" dirty="0" smtClean="0"/>
              <a:t>(rok 2023) </a:t>
            </a:r>
            <a:endParaRPr lang="cs-CZ" sz="2800" dirty="0"/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2577418374"/>
              </p:ext>
            </p:extLst>
          </p:nvPr>
        </p:nvGraphicFramePr>
        <p:xfrm>
          <a:off x="3037461" y="1867711"/>
          <a:ext cx="5715000" cy="340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2857501" y="5407723"/>
            <a:ext cx="67145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Výpočet </a:t>
            </a: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jen pro </a:t>
            </a:r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konzumenty. </a:t>
            </a:r>
          </a:p>
          <a:p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Nadměrná dávka alkoholu představuje spotřebu </a:t>
            </a: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60 a více gramů alkoholu při jedné konzumní </a:t>
            </a:r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epizodě.</a:t>
            </a: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9718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2826" y="469899"/>
            <a:ext cx="8286345" cy="1325563"/>
          </a:xfrm>
        </p:spPr>
        <p:txBody>
          <a:bodyPr/>
          <a:lstStyle/>
          <a:p>
            <a:pPr algn="ctr"/>
            <a:r>
              <a:rPr lang="cs-CZ" sz="2800" dirty="0"/>
              <a:t>Důvody abstinence u celoživotních abstinentů a u abstinujících v posledním roce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4947636"/>
              </p:ext>
            </p:extLst>
          </p:nvPr>
        </p:nvGraphicFramePr>
        <p:xfrm>
          <a:off x="3001022" y="1517476"/>
          <a:ext cx="6189955" cy="3823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07390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62719" y="729575"/>
            <a:ext cx="7109298" cy="708194"/>
          </a:xfrm>
        </p:spPr>
        <p:txBody>
          <a:bodyPr/>
          <a:lstStyle/>
          <a:p>
            <a:r>
              <a:rPr lang="cs-CZ" sz="2800" dirty="0"/>
              <a:t>Vývoj abstinence od roku 2012 až </a:t>
            </a:r>
            <a:r>
              <a:rPr lang="cs-CZ" sz="2800" dirty="0" smtClean="0"/>
              <a:t>2023</a:t>
            </a:r>
            <a:endParaRPr lang="cs-CZ" dirty="0"/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227265927"/>
              </p:ext>
            </p:extLst>
          </p:nvPr>
        </p:nvGraphicFramePr>
        <p:xfrm>
          <a:off x="2091447" y="1437769"/>
          <a:ext cx="7626485" cy="4178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89031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19107" y="678234"/>
            <a:ext cx="6010072" cy="627096"/>
          </a:xfrm>
        </p:spPr>
        <p:txBody>
          <a:bodyPr/>
          <a:lstStyle/>
          <a:p>
            <a:pPr algn="ctr"/>
            <a:r>
              <a:rPr lang="cs-CZ" sz="2800" dirty="0"/>
              <a:t>Konzumní kategorie v roce 2023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597285" y="4961107"/>
            <a:ext cx="64883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Graf zahrnuje abstinující celoživotní a </a:t>
            </a:r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v posledním </a:t>
            </a:r>
            <a:r>
              <a:rPr lang="cs-CZ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roce. </a:t>
            </a:r>
          </a:p>
          <a:p>
            <a:r>
              <a:rPr lang="cs-CZ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Definice </a:t>
            </a:r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kategorií pití alkoholu </a:t>
            </a:r>
            <a:r>
              <a:rPr lang="cs-CZ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byla převzata </a:t>
            </a:r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ze zdrojů WHO (projekt PHEPA) a </a:t>
            </a:r>
            <a:r>
              <a:rPr lang="cs-CZ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OECD: </a:t>
            </a:r>
          </a:p>
          <a:p>
            <a:pPr marL="273050" indent="-185738">
              <a:buFont typeface="Arial" panose="020B0604020202020204" pitchFamily="34" charset="0"/>
              <a:buChar char="•"/>
            </a:pPr>
            <a:r>
              <a:rPr lang="cs-CZ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jako </a:t>
            </a:r>
            <a:r>
              <a:rPr lang="cs-CZ" sz="1100" b="1" dirty="0">
                <a:latin typeface="Arial" panose="020B0604020202020204" pitchFamily="34" charset="0"/>
                <a:cs typeface="Arial" panose="020B0604020202020204" pitchFamily="34" charset="0"/>
              </a:rPr>
              <a:t>umírněné pití </a:t>
            </a:r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je definován průměrný denní příjem alkoholu do 40 g u mužů a do 20 g u </a:t>
            </a:r>
            <a:r>
              <a:rPr lang="cs-CZ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žen </a:t>
            </a:r>
          </a:p>
          <a:p>
            <a:pPr marL="273050" indent="-185738">
              <a:buFont typeface="Arial" panose="020B0604020202020204" pitchFamily="34" charset="0"/>
              <a:buChar char="•"/>
            </a:pPr>
            <a:r>
              <a:rPr lang="cs-CZ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cs-CZ" sz="1100" b="1" dirty="0">
                <a:latin typeface="Arial" panose="020B0604020202020204" pitchFamily="34" charset="0"/>
                <a:cs typeface="Arial" panose="020B0604020202020204" pitchFamily="34" charset="0"/>
              </a:rPr>
              <a:t>rizikové pití </a:t>
            </a:r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se považuje denní příjem 40 až 60 g pro muže a 20 až 40 g pro </a:t>
            </a:r>
            <a:r>
              <a:rPr lang="cs-CZ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ženy a </a:t>
            </a:r>
          </a:p>
          <a:p>
            <a:pPr marL="273050" indent="-185738">
              <a:buFont typeface="Arial" panose="020B0604020202020204" pitchFamily="34" charset="0"/>
              <a:buChar char="•"/>
            </a:pPr>
            <a:r>
              <a:rPr lang="cs-CZ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cs-CZ" sz="1100" b="1" dirty="0">
                <a:latin typeface="Arial" panose="020B0604020202020204" pitchFamily="34" charset="0"/>
                <a:cs typeface="Arial" panose="020B0604020202020204" pitchFamily="34" charset="0"/>
              </a:rPr>
              <a:t>škodlivé</a:t>
            </a:r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 pití průměrná denní spotřeba více než 60 g u mužů a 40 g u žen.</a:t>
            </a:r>
          </a:p>
          <a:p>
            <a:endParaRPr lang="cs-CZ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7587844"/>
              </p:ext>
            </p:extLst>
          </p:nvPr>
        </p:nvGraphicFramePr>
        <p:xfrm>
          <a:off x="2597285" y="1305330"/>
          <a:ext cx="6750998" cy="3500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999136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4410" y="408562"/>
            <a:ext cx="7427879" cy="1165394"/>
          </a:xfrm>
        </p:spPr>
        <p:txBody>
          <a:bodyPr/>
          <a:lstStyle/>
          <a:p>
            <a:pPr algn="ctr"/>
            <a:r>
              <a:rPr lang="cs-CZ" sz="2400" dirty="0"/>
              <a:t>Prevalence užívání kratomu v </a:t>
            </a:r>
            <a:r>
              <a:rPr lang="cs-CZ" sz="2400" dirty="0" smtClean="0"/>
              <a:t>České republice </a:t>
            </a:r>
            <a:r>
              <a:rPr lang="cs-CZ" sz="2400" dirty="0"/>
              <a:t>podle věkových skupin (rok 2023)</a:t>
            </a: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2051347178"/>
              </p:ext>
            </p:extLst>
          </p:nvPr>
        </p:nvGraphicFramePr>
        <p:xfrm>
          <a:off x="2649745" y="1476680"/>
          <a:ext cx="6031960" cy="3270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934531" y="4974309"/>
            <a:ext cx="7462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Zahrnuje </a:t>
            </a:r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každodenní i příležitostné (méně </a:t>
            </a: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často</a:t>
            </a:r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 než denně, ale alespoň jednou měsíčně) užívání kratomu a uživatele, kteří zkusili užít kratom, byť jen </a:t>
            </a:r>
            <a:r>
              <a:rPr lang="cs-CZ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jednou.</a:t>
            </a:r>
            <a:endParaRPr lang="cs-CZ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35319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874934" y="275452"/>
            <a:ext cx="3957320" cy="768857"/>
          </a:xfrm>
        </p:spPr>
        <p:txBody>
          <a:bodyPr/>
          <a:lstStyle/>
          <a:p>
            <a:pPr algn="ctr"/>
            <a:r>
              <a:rPr lang="cs-CZ" altLang="cs-CZ" dirty="0"/>
              <a:t>Závěry</a:t>
            </a:r>
            <a:endParaRPr lang="cs-CZ" dirty="0"/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258691" y="827139"/>
            <a:ext cx="11189806" cy="4870716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cs-CZ" sz="2400" b="1" dirty="0">
                <a:solidFill>
                  <a:srgbClr val="FF0000"/>
                </a:solidFill>
              </a:rPr>
              <a:t>POČET KUŘÁKŮ</a:t>
            </a:r>
            <a:r>
              <a:rPr lang="cs-CZ" sz="1600" b="1" baseline="60000" dirty="0">
                <a:solidFill>
                  <a:srgbClr val="FF0000"/>
                </a:solidFill>
              </a:rPr>
              <a:t>1</a:t>
            </a:r>
            <a:r>
              <a:rPr lang="cs-CZ" sz="2400" b="1" dirty="0">
                <a:solidFill>
                  <a:srgbClr val="FF0000"/>
                </a:solidFill>
              </a:rPr>
              <a:t> 15+</a:t>
            </a:r>
          </a:p>
          <a:p>
            <a:pPr indent="-163513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denní i příležitostní </a:t>
            </a:r>
            <a:r>
              <a:rPr lang="cs-CZ" dirty="0" smtClean="0">
                <a:solidFill>
                  <a:schemeClr val="tx1"/>
                </a:solidFill>
              </a:rPr>
              <a:t>24,6 </a:t>
            </a:r>
            <a:r>
              <a:rPr lang="cs-CZ" dirty="0">
                <a:solidFill>
                  <a:schemeClr val="tx1"/>
                </a:solidFill>
              </a:rPr>
              <a:t>% </a:t>
            </a:r>
          </a:p>
          <a:p>
            <a:pPr indent="-163513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pouze denní </a:t>
            </a:r>
            <a:r>
              <a:rPr lang="cs-CZ" dirty="0" smtClean="0">
                <a:solidFill>
                  <a:schemeClr val="tx1"/>
                </a:solidFill>
              </a:rPr>
              <a:t>15,9 </a:t>
            </a:r>
            <a:r>
              <a:rPr lang="cs-CZ" dirty="0">
                <a:solidFill>
                  <a:schemeClr val="tx1"/>
                </a:solidFill>
              </a:rPr>
              <a:t>%</a:t>
            </a: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cs-CZ" sz="2400" b="1" dirty="0">
                <a:solidFill>
                  <a:srgbClr val="FF0000"/>
                </a:solidFill>
              </a:rPr>
              <a:t>ZPŮSOBY KONZUMACE TABÁKU A NIKOTINU</a:t>
            </a:r>
          </a:p>
          <a:p>
            <a:pPr marL="357188" indent="-176213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převážně klasické cigarety</a:t>
            </a:r>
          </a:p>
          <a:p>
            <a:pPr marL="357188" indent="-1762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elektronické cigarety užívá </a:t>
            </a:r>
            <a:r>
              <a:rPr lang="cs-CZ" dirty="0" smtClean="0">
                <a:solidFill>
                  <a:schemeClr val="tx1"/>
                </a:solidFill>
              </a:rPr>
              <a:t>11,1 </a:t>
            </a:r>
            <a:r>
              <a:rPr lang="cs-CZ" dirty="0">
                <a:solidFill>
                  <a:schemeClr val="tx1"/>
                </a:solidFill>
              </a:rPr>
              <a:t>% (15-24 let </a:t>
            </a:r>
            <a:r>
              <a:rPr lang="cs-CZ" dirty="0" smtClean="0">
                <a:solidFill>
                  <a:schemeClr val="tx1"/>
                </a:solidFill>
              </a:rPr>
              <a:t>30,0 %); </a:t>
            </a:r>
            <a:r>
              <a:rPr lang="cs-CZ" dirty="0">
                <a:solidFill>
                  <a:schemeClr val="tx1"/>
                </a:solidFill>
              </a:rPr>
              <a:t>nejčastější důvody:</a:t>
            </a:r>
          </a:p>
          <a:p>
            <a:pPr marL="630238" indent="265113">
              <a:spcBef>
                <a:spcPts val="200"/>
              </a:spcBef>
              <a:buFont typeface="Wingdings" panose="05000000000000000000" pitchFamily="2" charset="2"/>
              <a:buChar char="Ø"/>
              <a:defRPr/>
            </a:pPr>
            <a:r>
              <a:rPr lang="cs-CZ" sz="1600" dirty="0" smtClean="0">
                <a:solidFill>
                  <a:schemeClr val="tx1"/>
                </a:solidFill>
              </a:rPr>
              <a:t>příchuť (49,5 %; 15-24 let 61,5 %)</a:t>
            </a:r>
          </a:p>
          <a:p>
            <a:pPr marL="630238" indent="265113">
              <a:spcBef>
                <a:spcPts val="200"/>
              </a:spcBef>
              <a:buFont typeface="Wingdings" panose="05000000000000000000" pitchFamily="2" charset="2"/>
              <a:buChar char="Ø"/>
              <a:defRPr/>
            </a:pPr>
            <a:r>
              <a:rPr lang="cs-CZ" sz="1600" dirty="0">
                <a:solidFill>
                  <a:schemeClr val="tx1"/>
                </a:solidFill>
              </a:rPr>
              <a:t>větší tolerance okolí k elektronickým cigaretám (</a:t>
            </a:r>
            <a:r>
              <a:rPr lang="cs-CZ" sz="1600" dirty="0" smtClean="0">
                <a:solidFill>
                  <a:schemeClr val="tx1"/>
                </a:solidFill>
              </a:rPr>
              <a:t>25,2 </a:t>
            </a:r>
            <a:r>
              <a:rPr lang="cs-CZ" sz="1600" dirty="0">
                <a:solidFill>
                  <a:schemeClr val="tx1"/>
                </a:solidFill>
              </a:rPr>
              <a:t>%) </a:t>
            </a:r>
          </a:p>
          <a:p>
            <a:pPr marL="630238" indent="265113">
              <a:spcBef>
                <a:spcPts val="200"/>
              </a:spcBef>
              <a:buFont typeface="Wingdings" panose="05000000000000000000" pitchFamily="2" charset="2"/>
              <a:buChar char="Ø"/>
              <a:defRPr/>
            </a:pPr>
            <a:r>
              <a:rPr lang="cs-CZ" sz="1600" dirty="0" smtClean="0">
                <a:solidFill>
                  <a:schemeClr val="tx1"/>
                </a:solidFill>
              </a:rPr>
              <a:t>vnímání </a:t>
            </a:r>
            <a:r>
              <a:rPr lang="cs-CZ" sz="1600" dirty="0">
                <a:solidFill>
                  <a:schemeClr val="tx1"/>
                </a:solidFill>
              </a:rPr>
              <a:t>menší škodlivosti pro zdraví </a:t>
            </a:r>
            <a:r>
              <a:rPr lang="cs-CZ" sz="1600" dirty="0" smtClean="0">
                <a:solidFill>
                  <a:schemeClr val="tx1"/>
                </a:solidFill>
              </a:rPr>
              <a:t>(24,3 </a:t>
            </a:r>
            <a:r>
              <a:rPr lang="cs-CZ" sz="1600" dirty="0">
                <a:solidFill>
                  <a:schemeClr val="tx1"/>
                </a:solidFill>
              </a:rPr>
              <a:t>%)</a:t>
            </a:r>
          </a:p>
          <a:p>
            <a:pPr marL="357188" indent="-176213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</a:rPr>
              <a:t>zahřívaný </a:t>
            </a:r>
            <a:r>
              <a:rPr lang="cs-CZ" dirty="0">
                <a:solidFill>
                  <a:schemeClr val="tx1"/>
                </a:solidFill>
              </a:rPr>
              <a:t>tabák: </a:t>
            </a:r>
            <a:r>
              <a:rPr lang="cs-CZ" dirty="0" smtClean="0">
                <a:solidFill>
                  <a:schemeClr val="tx1"/>
                </a:solidFill>
              </a:rPr>
              <a:t>4,4 </a:t>
            </a:r>
            <a:r>
              <a:rPr lang="cs-CZ" dirty="0">
                <a:solidFill>
                  <a:schemeClr val="tx1"/>
                </a:solidFill>
              </a:rPr>
              <a:t>% (15-24 let </a:t>
            </a:r>
            <a:r>
              <a:rPr lang="cs-CZ" dirty="0" smtClean="0">
                <a:solidFill>
                  <a:schemeClr val="tx1"/>
                </a:solidFill>
              </a:rPr>
              <a:t>5,5 %)</a:t>
            </a:r>
            <a:endParaRPr lang="cs-CZ" dirty="0">
              <a:solidFill>
                <a:schemeClr val="tx1"/>
              </a:solidFill>
            </a:endParaRPr>
          </a:p>
          <a:p>
            <a:pPr marL="357188" indent="-176213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bezdýmný </a:t>
            </a:r>
            <a:r>
              <a:rPr lang="cs-CZ" dirty="0" smtClean="0">
                <a:solidFill>
                  <a:schemeClr val="tx1"/>
                </a:solidFill>
              </a:rPr>
              <a:t>tabák</a:t>
            </a:r>
            <a:r>
              <a:rPr lang="cs-CZ" sz="1600" baseline="60000" dirty="0">
                <a:solidFill>
                  <a:schemeClr val="tx1"/>
                </a:solidFill>
              </a:rPr>
              <a:t>2</a:t>
            </a:r>
            <a:r>
              <a:rPr lang="cs-CZ" dirty="0" smtClean="0">
                <a:solidFill>
                  <a:schemeClr val="tx1"/>
                </a:solidFill>
              </a:rPr>
              <a:t>: 3,0 </a:t>
            </a:r>
            <a:r>
              <a:rPr lang="cs-CZ" dirty="0">
                <a:solidFill>
                  <a:schemeClr val="tx1"/>
                </a:solidFill>
              </a:rPr>
              <a:t>%</a:t>
            </a:r>
          </a:p>
          <a:p>
            <a:pPr marL="357188" indent="-176213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nikotinové sáčky bez obsahu tabáku: </a:t>
            </a:r>
            <a:r>
              <a:rPr lang="cs-CZ" dirty="0" smtClean="0">
                <a:solidFill>
                  <a:schemeClr val="tx1"/>
                </a:solidFill>
              </a:rPr>
              <a:t>2,9 </a:t>
            </a:r>
            <a:r>
              <a:rPr lang="cs-CZ" dirty="0">
                <a:solidFill>
                  <a:schemeClr val="tx1"/>
                </a:solidFill>
              </a:rPr>
              <a:t>% (</a:t>
            </a:r>
            <a:r>
              <a:rPr lang="cs-CZ" dirty="0" smtClean="0">
                <a:solidFill>
                  <a:schemeClr val="tx1"/>
                </a:solidFill>
              </a:rPr>
              <a:t>15-24 let 11,5 </a:t>
            </a:r>
            <a:r>
              <a:rPr lang="cs-CZ" dirty="0">
                <a:solidFill>
                  <a:schemeClr val="tx1"/>
                </a:solidFill>
              </a:rPr>
              <a:t>%)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31133" y="5697855"/>
            <a:ext cx="1144492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2075" indent="-92075" algn="just" eaLnBrk="1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11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Kuřáci tabákových výrobků, které zahrnují cigarety (průmyslově vyráběné i ručně balené), dýmky</a:t>
            </a:r>
            <a:r>
              <a:rPr lang="cs-CZ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doutníky</a:t>
            </a:r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,  doutníčky a vodní dýmky. 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100" baseline="5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Žvýkací, šňupací a další formy tabáku, které se vkládají do úst, ale nekouří se.</a:t>
            </a:r>
          </a:p>
        </p:txBody>
      </p:sp>
    </p:spTree>
    <p:extLst>
      <p:ext uri="{BB962C8B-B14F-4D97-AF65-F5344CB8AC3E}">
        <p14:creationId xmlns:p14="http://schemas.microsoft.com/office/powerpoint/2010/main" val="13733429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1850" y="513715"/>
            <a:ext cx="10509250" cy="812165"/>
          </a:xfrm>
        </p:spPr>
        <p:txBody>
          <a:bodyPr/>
          <a:lstStyle/>
          <a:p>
            <a:pPr algn="ctr"/>
            <a:r>
              <a:rPr lang="cs-CZ" altLang="cs-CZ" dirty="0"/>
              <a:t>Závěry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08940" y="1531620"/>
            <a:ext cx="11569700" cy="436626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400" b="1" dirty="0" smtClean="0">
                <a:solidFill>
                  <a:srgbClr val="FF0000"/>
                </a:solidFill>
              </a:rPr>
              <a:t>MUŽI </a:t>
            </a:r>
            <a:r>
              <a:rPr lang="cs-CZ" sz="2400" b="1" dirty="0">
                <a:solidFill>
                  <a:srgbClr val="FF0000"/>
                </a:solidFill>
              </a:rPr>
              <a:t>v průměru DENNĚ VYKOUŘÍ: </a:t>
            </a:r>
            <a:r>
              <a:rPr lang="cs-CZ" sz="2400" dirty="0" smtClean="0"/>
              <a:t>12,7 </a:t>
            </a:r>
            <a:r>
              <a:rPr lang="cs-CZ" sz="2400" dirty="0"/>
              <a:t>kusů cigaret</a:t>
            </a:r>
            <a:r>
              <a:rPr lang="cs-CZ" sz="1600" b="1" baseline="60000" dirty="0"/>
              <a:t>3</a:t>
            </a:r>
            <a:r>
              <a:rPr lang="cs-CZ" sz="2400" dirty="0"/>
              <a:t>     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400" b="1" dirty="0">
                <a:solidFill>
                  <a:srgbClr val="FF0000"/>
                </a:solidFill>
              </a:rPr>
              <a:t>ŽENY v průměru DENNĚ VYKOUŘÍ: </a:t>
            </a:r>
            <a:r>
              <a:rPr lang="cs-CZ" sz="2400" dirty="0" smtClean="0"/>
              <a:t>10,6 </a:t>
            </a:r>
            <a:r>
              <a:rPr lang="cs-CZ" sz="2400" dirty="0"/>
              <a:t>kusů cigaret</a:t>
            </a:r>
            <a:r>
              <a:rPr lang="cs-CZ" sz="1600" b="1" baseline="60000" dirty="0"/>
              <a:t>3</a:t>
            </a:r>
            <a:r>
              <a:rPr lang="cs-CZ" sz="2400" dirty="0"/>
              <a:t>     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400" b="1" dirty="0">
                <a:solidFill>
                  <a:srgbClr val="FF0000"/>
                </a:solidFill>
              </a:rPr>
              <a:t>TABÁKOVÝ KOUŘ DOMA: </a:t>
            </a:r>
            <a:r>
              <a:rPr lang="cs-CZ" sz="2400" dirty="0" smtClean="0"/>
              <a:t>20,0 %; </a:t>
            </a:r>
            <a:r>
              <a:rPr lang="cs-CZ" sz="2400" dirty="0"/>
              <a:t>nejvíce 15-24letí (</a:t>
            </a:r>
            <a:r>
              <a:rPr lang="cs-CZ" sz="2400" dirty="0" smtClean="0"/>
              <a:t>27,6 </a:t>
            </a:r>
            <a:r>
              <a:rPr lang="cs-CZ" sz="2400" dirty="0"/>
              <a:t>%)</a:t>
            </a:r>
          </a:p>
          <a:p>
            <a:pPr marL="5292725" indent="-5292725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400" b="1" dirty="0">
                <a:solidFill>
                  <a:srgbClr val="FF0000"/>
                </a:solidFill>
              </a:rPr>
              <a:t>TABÁKOVÝ KOUŘ NA PRACOVIŠTI: </a:t>
            </a:r>
            <a:r>
              <a:rPr lang="cs-CZ" sz="2400" dirty="0" smtClean="0"/>
              <a:t>18,0 %, </a:t>
            </a:r>
            <a:r>
              <a:rPr lang="cs-CZ" sz="2400" dirty="0"/>
              <a:t>a to i přes zákonem stanovenou ochranu </a:t>
            </a:r>
            <a:endParaRPr lang="cs-CZ" sz="2400" dirty="0" smtClean="0"/>
          </a:p>
          <a:p>
            <a:pPr marL="5292725" indent="-5292725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400" b="1" dirty="0" smtClean="0">
                <a:solidFill>
                  <a:srgbClr val="FF0000"/>
                </a:solidFill>
              </a:rPr>
              <a:t>DOTÁZÁNÍ LÉKAŘEM ZDA KOUŘÍ: </a:t>
            </a:r>
            <a:r>
              <a:rPr lang="cs-CZ" sz="2400" dirty="0"/>
              <a:t>79,7 %</a:t>
            </a:r>
          </a:p>
          <a:p>
            <a:pPr marL="7086600" indent="-7086600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400" b="1" dirty="0" smtClean="0">
                <a:solidFill>
                  <a:srgbClr val="FF0000"/>
                </a:solidFill>
              </a:rPr>
              <a:t>DOPORUČENÍ </a:t>
            </a:r>
            <a:r>
              <a:rPr lang="cs-CZ" sz="2400" b="1" dirty="0">
                <a:solidFill>
                  <a:srgbClr val="FF0000"/>
                </a:solidFill>
              </a:rPr>
              <a:t>PŘESTAT OD LÉKAŘE SLYŠELO: </a:t>
            </a:r>
            <a:r>
              <a:rPr lang="cs-CZ" sz="2400" dirty="0" smtClean="0"/>
              <a:t>58,8 </a:t>
            </a:r>
            <a:r>
              <a:rPr lang="cs-CZ" sz="2400" dirty="0"/>
              <a:t>% </a:t>
            </a:r>
            <a:endParaRPr lang="cs-CZ" sz="2400" dirty="0" smtClean="0"/>
          </a:p>
          <a:p>
            <a:pPr marL="7086600" indent="-7086600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400" b="1" dirty="0" smtClean="0">
                <a:solidFill>
                  <a:srgbClr val="FF0000"/>
                </a:solidFill>
              </a:rPr>
              <a:t>POKUSILO SE PŘESTAT KOUŘIT: </a:t>
            </a:r>
            <a:r>
              <a:rPr lang="cs-CZ" sz="2400" dirty="0" smtClean="0"/>
              <a:t>20,7 </a:t>
            </a:r>
            <a:r>
              <a:rPr lang="cs-CZ" sz="2400" dirty="0"/>
              <a:t>% (27,1 </a:t>
            </a:r>
            <a:r>
              <a:rPr lang="cs-CZ" sz="2400" dirty="0" smtClean="0"/>
              <a:t>% - 2022)</a:t>
            </a:r>
          </a:p>
          <a:p>
            <a:pPr>
              <a:spcBef>
                <a:spcPts val="1800"/>
              </a:spcBef>
              <a:defRPr/>
            </a:pPr>
            <a:endParaRPr lang="cs-CZ" sz="2400" dirty="0"/>
          </a:p>
          <a:p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408940" y="5897880"/>
            <a:ext cx="49726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cs-CZ" sz="11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Počty se vztahují k denním kuřákům</a:t>
            </a:r>
          </a:p>
        </p:txBody>
      </p:sp>
    </p:spTree>
    <p:extLst>
      <p:ext uri="{BB962C8B-B14F-4D97-AF65-F5344CB8AC3E}">
        <p14:creationId xmlns:p14="http://schemas.microsoft.com/office/powerpoint/2010/main" val="11800293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C77730-8EF9-4719-AE72-0AE31FFD5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</a:t>
            </a:r>
            <a:r>
              <a:rPr lang="cs-CZ" dirty="0"/>
              <a:t>za pozornost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14D9455-D64F-4D62-A460-6F2560299E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marie.nejedla@szu.cz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824839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9785" y="584290"/>
            <a:ext cx="6257706" cy="653761"/>
          </a:xfrm>
        </p:spPr>
        <p:txBody>
          <a:bodyPr/>
          <a:lstStyle/>
          <a:p>
            <a:pPr algn="ctr"/>
            <a:r>
              <a:rPr lang="cs-CZ" altLang="cs-CZ" sz="2800" dirty="0" smtClean="0"/>
              <a:t>Denní kuřáci podle pohlaví</a:t>
            </a:r>
            <a:endParaRPr lang="cs-CZ" sz="2800" dirty="0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4308065"/>
              </p:ext>
            </p:extLst>
          </p:nvPr>
        </p:nvGraphicFramePr>
        <p:xfrm>
          <a:off x="2095772" y="1238051"/>
          <a:ext cx="7203870" cy="4016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326204" y="5443744"/>
            <a:ext cx="108657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Graf zahrnuje kuřáky tradičních tabákových výrobků - cigaret (průmyslově vyráběných i ručně balených), dýmek, doutníků, doutníčků a vodních dýmek.</a:t>
            </a: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881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008" y="447812"/>
            <a:ext cx="10509250" cy="529820"/>
          </a:xfrm>
        </p:spPr>
        <p:txBody>
          <a:bodyPr/>
          <a:lstStyle/>
          <a:p>
            <a:pPr algn="ctr"/>
            <a:r>
              <a:rPr lang="cs-CZ" sz="2800" dirty="0"/>
              <a:t>Prevalence kuřáctví </a:t>
            </a:r>
            <a:r>
              <a:rPr lang="cs-CZ" sz="2800" dirty="0" smtClean="0"/>
              <a:t>podle </a:t>
            </a:r>
            <a:r>
              <a:rPr lang="cs-CZ" sz="2800" dirty="0"/>
              <a:t>věkových skupin </a:t>
            </a: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1701750127"/>
              </p:ext>
            </p:extLst>
          </p:nvPr>
        </p:nvGraphicFramePr>
        <p:xfrm>
          <a:off x="1448607" y="1082205"/>
          <a:ext cx="8507142" cy="4455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011678" y="5680955"/>
            <a:ext cx="110019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Graf zahrnuje kuřáky tradičních tabákových výrobků - cigaret (průmyslově vyráběných i ručně balených), dýmek, doutníků, doutníčků a vodních dýmek.</a:t>
            </a:r>
          </a:p>
          <a:p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Kuřáci tabákových </a:t>
            </a: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výrobků celkem (denní a </a:t>
            </a:r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příležitostní, tj. kouří </a:t>
            </a:r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méně </a:t>
            </a: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často než denně, ale alespoň jednou měsíčně</a:t>
            </a:r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933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154" y="365125"/>
            <a:ext cx="9841117" cy="775611"/>
          </a:xfrm>
        </p:spPr>
        <p:txBody>
          <a:bodyPr/>
          <a:lstStyle/>
          <a:p>
            <a:pPr algn="ctr"/>
            <a:r>
              <a:rPr lang="cs-CZ" sz="2800" dirty="0"/>
              <a:t>Současní kuřáci vybraných druhů tabákových výrobků ve věkové kategorii 15-24 let </a:t>
            </a:r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9538834"/>
              </p:ext>
            </p:extLst>
          </p:nvPr>
        </p:nvGraphicFramePr>
        <p:xfrm>
          <a:off x="2319329" y="1344158"/>
          <a:ext cx="6800396" cy="3745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1251179" y="5354761"/>
            <a:ext cx="91875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Graf zahrnuje </a:t>
            </a:r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kuřáky vybraných druhů tabákových výrobků celkem (denní a </a:t>
            </a:r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příležitostní, tj. kouří méně </a:t>
            </a:r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často než denně, ale alespoň jednou měsíčně).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127085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96230" y="575763"/>
            <a:ext cx="10831884" cy="554957"/>
          </a:xfrm>
        </p:spPr>
        <p:txBody>
          <a:bodyPr/>
          <a:lstStyle/>
          <a:p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2800" dirty="0" smtClean="0"/>
              <a:t>Počet </a:t>
            </a:r>
            <a:r>
              <a:rPr lang="cs-CZ" sz="2800" dirty="0"/>
              <a:t>cigaret průměrně vykouřených </a:t>
            </a:r>
            <a:r>
              <a:rPr lang="cs-CZ" sz="2800" dirty="0" smtClean="0"/>
              <a:t>za </a:t>
            </a:r>
            <a:r>
              <a:rPr lang="cs-CZ" sz="2800" dirty="0"/>
              <a:t>den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1256166524"/>
              </p:ext>
            </p:extLst>
          </p:nvPr>
        </p:nvGraphicFramePr>
        <p:xfrm>
          <a:off x="1745868" y="1314337"/>
          <a:ext cx="7404405" cy="4121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624488" y="5563305"/>
            <a:ext cx="27764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Graf zahrnuje denní kuřáky cigaret. </a:t>
            </a:r>
          </a:p>
          <a:p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ázek 6" descr="Free picture: cigarette, counter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92" y="969146"/>
            <a:ext cx="687118" cy="690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676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3583" y="528618"/>
            <a:ext cx="9474740" cy="1033735"/>
          </a:xfrm>
        </p:spPr>
        <p:txBody>
          <a:bodyPr/>
          <a:lstStyle/>
          <a:p>
            <a:pPr algn="ctr"/>
            <a:r>
              <a:rPr lang="cs-CZ" sz="2800" dirty="0"/>
              <a:t>Počet kusů cigaret v průměru vykouřených za den podle pohlaví</a:t>
            </a:r>
          </a:p>
        </p:txBody>
      </p:sp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767867210"/>
              </p:ext>
            </p:extLst>
          </p:nvPr>
        </p:nvGraphicFramePr>
        <p:xfrm>
          <a:off x="375940" y="1913693"/>
          <a:ext cx="6199958" cy="3650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252919" y="5680954"/>
            <a:ext cx="393883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 </a:t>
            </a:r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Graf </a:t>
            </a: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zahrnuje </a:t>
            </a:r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denní </a:t>
            </a: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kuřáky </a:t>
            </a:r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cigaret</a:t>
            </a:r>
          </a:p>
          <a:p>
            <a:endParaRPr lang="cs-CZ" sz="1000" dirty="0" smtClean="0"/>
          </a:p>
          <a:p>
            <a:endParaRPr lang="cs-CZ" dirty="0"/>
          </a:p>
          <a:p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7062281" y="2059608"/>
            <a:ext cx="44163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Současní denní a příležitostní kuřáci vykouřili v roce 2023 průměrně </a:t>
            </a:r>
            <a:r>
              <a:rPr lang="cs-CZ" b="1" dirty="0"/>
              <a:t>8,8</a:t>
            </a:r>
            <a:r>
              <a:rPr lang="cs-CZ" dirty="0"/>
              <a:t> kusů cigaret za den (komerčně vyráběných i ručně balených), zatímco denní kuřáci vykouřili v průměru </a:t>
            </a:r>
            <a:r>
              <a:rPr lang="cs-CZ" b="1" dirty="0"/>
              <a:t>11,9</a:t>
            </a:r>
            <a:r>
              <a:rPr lang="cs-CZ" dirty="0"/>
              <a:t> kusů cigaret za den.</a:t>
            </a:r>
          </a:p>
        </p:txBody>
      </p:sp>
      <p:pic>
        <p:nvPicPr>
          <p:cNvPr id="7" name="Obrázek 6" descr="Obrazy : drevo, stena, fajčenie, signage, automat na cigarety 2000x1999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8299" y="3730668"/>
            <a:ext cx="2734154" cy="1833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819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66462" y="138983"/>
            <a:ext cx="10509250" cy="1325563"/>
          </a:xfrm>
        </p:spPr>
        <p:txBody>
          <a:bodyPr/>
          <a:lstStyle/>
          <a:p>
            <a:pPr algn="ctr"/>
            <a:r>
              <a:rPr lang="cs-CZ" altLang="cs-CZ" sz="2800" dirty="0" smtClean="0"/>
              <a:t>Prevalence užívání </a:t>
            </a:r>
            <a:r>
              <a:rPr lang="cs-CZ" altLang="cs-CZ" sz="2800" dirty="0"/>
              <a:t>elektronických </a:t>
            </a:r>
            <a:r>
              <a:rPr lang="cs-CZ" altLang="cs-CZ" sz="2800" dirty="0" smtClean="0"/>
              <a:t>cigaret</a:t>
            </a:r>
            <a:endParaRPr lang="cs-CZ" sz="2800" dirty="0"/>
          </a:p>
        </p:txBody>
      </p:sp>
      <p:sp>
        <p:nvSpPr>
          <p:cNvPr id="6" name="TextovéPole 1"/>
          <p:cNvSpPr txBox="1">
            <a:spLocks noChangeArrowheads="1"/>
          </p:cNvSpPr>
          <p:nvPr/>
        </p:nvSpPr>
        <p:spPr bwMode="auto">
          <a:xfrm>
            <a:off x="1058502" y="5198068"/>
            <a:ext cx="981721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sz="1000" dirty="0">
                <a:cs typeface="Arial" panose="020B0604020202020204" pitchFamily="34" charset="0"/>
              </a:rPr>
              <a:t>Graf zahrnuje uživatele elektronických </a:t>
            </a:r>
            <a:r>
              <a:rPr lang="cs-CZ" sz="1000" dirty="0" smtClean="0">
                <a:cs typeface="Arial" panose="020B0604020202020204" pitchFamily="34" charset="0"/>
              </a:rPr>
              <a:t>cigaret (EC) </a:t>
            </a:r>
            <a:r>
              <a:rPr lang="cs-CZ" sz="1000" dirty="0">
                <a:cs typeface="Arial" panose="020B0604020202020204" pitchFamily="34" charset="0"/>
              </a:rPr>
              <a:t>celkem (denní a </a:t>
            </a:r>
            <a:r>
              <a:rPr lang="cs-CZ" sz="1000" dirty="0" smtClean="0">
                <a:cs typeface="Arial" panose="020B0604020202020204" pitchFamily="34" charset="0"/>
              </a:rPr>
              <a:t>příležitostní, tj. </a:t>
            </a:r>
            <a:r>
              <a:rPr lang="cs-CZ" sz="1000" dirty="0" smtClean="0">
                <a:cs typeface="Arial" panose="020B0604020202020204" pitchFamily="34" charset="0"/>
              </a:rPr>
              <a:t>užívají </a:t>
            </a:r>
            <a:r>
              <a:rPr lang="cs-CZ" sz="1000" dirty="0">
                <a:cs typeface="Arial" panose="020B0604020202020204" pitchFamily="34" charset="0"/>
              </a:rPr>
              <a:t>méně často než denně, ale alespoň jednou měsíčně) a denní </a:t>
            </a:r>
            <a:r>
              <a:rPr lang="cs-CZ" sz="1000" dirty="0" smtClean="0">
                <a:cs typeface="Arial" panose="020B0604020202020204" pitchFamily="34" charset="0"/>
              </a:rPr>
              <a:t>uživatele.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sz="1000" dirty="0" smtClean="0">
                <a:cs typeface="Arial" panose="020B0604020202020204" pitchFamily="34" charset="0"/>
              </a:rPr>
              <a:t>Podíl </a:t>
            </a:r>
            <a:r>
              <a:rPr lang="cs-CZ" sz="1000" dirty="0">
                <a:cs typeface="Arial" panose="020B0604020202020204" pitchFamily="34" charset="0"/>
              </a:rPr>
              <a:t>denních uživatelů je sledován </a:t>
            </a:r>
            <a:r>
              <a:rPr lang="cs-CZ" sz="1000" dirty="0" smtClean="0">
                <a:cs typeface="Arial" panose="020B0604020202020204" pitchFamily="34" charset="0"/>
              </a:rPr>
              <a:t>až od roku 2019.</a:t>
            </a:r>
            <a:endParaRPr lang="cs-CZ" altLang="cs-CZ" sz="1000" dirty="0"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1000" dirty="0">
                <a:cs typeface="Arial" panose="020B0604020202020204" pitchFamily="34" charset="0"/>
              </a:rPr>
              <a:t>Poznámka: ze současných uživatelů EC </a:t>
            </a:r>
            <a:r>
              <a:rPr lang="cs-CZ" altLang="cs-CZ" sz="1000" dirty="0" smtClean="0">
                <a:cs typeface="Arial" panose="020B0604020202020204" pitchFamily="34" charset="0"/>
              </a:rPr>
              <a:t>78,7 </a:t>
            </a:r>
            <a:r>
              <a:rPr lang="cs-CZ" altLang="cs-CZ" sz="1000" dirty="0">
                <a:cs typeface="Arial" panose="020B0604020202020204" pitchFamily="34" charset="0"/>
              </a:rPr>
              <a:t>% uvádí, že užívá EC s nikotinem, </a:t>
            </a:r>
            <a:r>
              <a:rPr lang="cs-CZ" altLang="cs-CZ" sz="1000" dirty="0" smtClean="0">
                <a:cs typeface="Arial" panose="020B0604020202020204" pitchFamily="34" charset="0"/>
              </a:rPr>
              <a:t>5,4 </a:t>
            </a:r>
            <a:r>
              <a:rPr lang="cs-CZ" altLang="cs-CZ" sz="1000" dirty="0">
                <a:cs typeface="Arial" panose="020B0604020202020204" pitchFamily="34" charset="0"/>
              </a:rPr>
              <a:t>% bez nikotinu, a </a:t>
            </a:r>
            <a:r>
              <a:rPr lang="cs-CZ" altLang="cs-CZ" sz="1000" dirty="0" smtClean="0">
                <a:cs typeface="Arial" panose="020B0604020202020204" pitchFamily="34" charset="0"/>
              </a:rPr>
              <a:t>12,9 </a:t>
            </a:r>
            <a:r>
              <a:rPr lang="cs-CZ" altLang="cs-CZ" sz="1000" dirty="0">
                <a:cs typeface="Arial" panose="020B0604020202020204" pitchFamily="34" charset="0"/>
              </a:rPr>
              <a:t>% uživatelů udává, že kombinuje EC s nikotinem a bez nikotinu. 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1000" dirty="0">
              <a:cs typeface="Arial" panose="020B0604020202020204" pitchFamily="34" charset="0"/>
            </a:endParaRPr>
          </a:p>
        </p:txBody>
      </p:sp>
      <p:graphicFrame>
        <p:nvGraphicFramePr>
          <p:cNvPr id="7" name="Graf 6"/>
          <p:cNvGraphicFramePr/>
          <p:nvPr>
            <p:extLst>
              <p:ext uri="{D42A27DB-BD31-4B8C-83A1-F6EECF244321}">
                <p14:modId xmlns:p14="http://schemas.microsoft.com/office/powerpoint/2010/main" val="3191616679"/>
              </p:ext>
            </p:extLst>
          </p:nvPr>
        </p:nvGraphicFramePr>
        <p:xfrm>
          <a:off x="2199588" y="1129355"/>
          <a:ext cx="6842998" cy="3872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12819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7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8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9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0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4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5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6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8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9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2839</TotalTime>
  <Words>1959</Words>
  <Application>Microsoft Office PowerPoint</Application>
  <PresentationFormat>Širokoúhlá obrazovka</PresentationFormat>
  <Paragraphs>392</Paragraphs>
  <Slides>37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3" baseType="lpstr">
      <vt:lpstr>Arial</vt:lpstr>
      <vt:lpstr>Calibri</vt:lpstr>
      <vt:lpstr>Roboto</vt:lpstr>
      <vt:lpstr>Roboto Light</vt:lpstr>
      <vt:lpstr>Wingdings</vt:lpstr>
      <vt:lpstr>Motiv Office</vt:lpstr>
      <vt:lpstr>Národní výzkum  užívání tabáku a alkoholu v České republice 2023 (NAUTA)</vt:lpstr>
      <vt:lpstr>Národní výzkum užívání tabáku a alkoholu  v České republice 2023 (NAUTA)</vt:lpstr>
      <vt:lpstr>Prevalence kuřáctví v ČR v letech 2012 – 2023 </vt:lpstr>
      <vt:lpstr>Denní kuřáci podle pohlaví</vt:lpstr>
      <vt:lpstr>Prevalence kuřáctví podle věkových skupin </vt:lpstr>
      <vt:lpstr>Současní kuřáci vybraných druhů tabákových výrobků ve věkové kategorii 15-24 let </vt:lpstr>
      <vt:lpstr> Počet cigaret průměrně vykouřených za den  </vt:lpstr>
      <vt:lpstr>Počet kusů cigaret v průměru vykouřených za den podle pohlaví</vt:lpstr>
      <vt:lpstr>Prevalence užívání elektronických cigaret</vt:lpstr>
      <vt:lpstr>Uživatelé elektronických cigaret  podle věkových skupin</vt:lpstr>
      <vt:lpstr>Důvody užívání elektronických cigaret (rok 2023)</vt:lpstr>
      <vt:lpstr>Uživatelé elektronických cigaret (EC) ve vztahu ke kouření klasických cigaret (KC) </vt:lpstr>
      <vt:lpstr>Uživatelé elektronických cigaret s nikotinem a bez nikotinu</vt:lpstr>
      <vt:lpstr>Současní uživatelé elektronických cigaret podle typu elektronické cigarety</vt:lpstr>
      <vt:lpstr>Věkové rozmezí, kdy začali současní uživatelé elektronických cigaret tyto výrobky pravidelně užívat  </vt:lpstr>
      <vt:lpstr>Množství nikotinu obsažené v náplních do elektronických cigaret</vt:lpstr>
      <vt:lpstr>Prevalence užívání zahřívaných tabákových výrobků podle pohlaví</vt:lpstr>
      <vt:lpstr> Prevalence užívání zahřívaných tabákových výrobků podle věkových skupin  </vt:lpstr>
      <vt:lpstr>Užívání zahřívaných tabákových výrobků ve vztahu ke kouření klasických cigaret (KC) a užívání elektronických cigaret (EC) </vt:lpstr>
      <vt:lpstr>Přístup respondentů k užívání zahřívaných tabákových výrobků (ZTV) po novele zákona č. 110/1997 Sb. zakazující uvádět na trh zahřívané tabákové výrobky s charakteristickou příchutí </vt:lpstr>
      <vt:lpstr>Uživatelé nikotinových sáčků bez obsahu tabáku (podle věkových skupin)</vt:lpstr>
      <vt:lpstr>Názor respondentů na škodlivost kouření klasických cigaret (KC) v porovnání s užíváním elektronických cigaret (EC)  nebo zahřívaných tabákových výrobků (ZTV)</vt:lpstr>
      <vt:lpstr>Expozice pasivnímu kouření nebo aerosolu v prostředí domova nebo vnitřních prostorách pracoviště v posledních 30 dnech (rok 2023)</vt:lpstr>
      <vt:lpstr>Kuřáci, kteří se v průběhu posledních 12 měsíců pokusili přestat kouřit (podle pohlaví)</vt:lpstr>
      <vt:lpstr>Kuřáci, kteří se v průběhu posledních 12 měsíců pokusili přestat kouřit podle věkových skupin</vt:lpstr>
      <vt:lpstr> Použití vybraných způsobů jak přestat kouřit </vt:lpstr>
      <vt:lpstr> Konzumenti tabáku podle věkových skupin </vt:lpstr>
      <vt:lpstr>Uživatelé nikotinu podle věkových skupin</vt:lpstr>
      <vt:lpstr>Spotřeba alkoholu na hlavu v litrech čistého alkoholu za rok</vt:lpstr>
      <vt:lpstr>Pití nadměrných dávek alkoholu při jedné konzumní epizodě týdně a častěji (rok 2023) </vt:lpstr>
      <vt:lpstr>Důvody abstinence u celoživotních abstinentů a u abstinujících v posledním roce </vt:lpstr>
      <vt:lpstr>Vývoj abstinence od roku 2012 až 2023</vt:lpstr>
      <vt:lpstr>Konzumní kategorie v roce 2023</vt:lpstr>
      <vt:lpstr>Prevalence užívání kratomu v České republice podle věkových skupin (rok 2023)</vt:lpstr>
      <vt:lpstr>Závěry</vt:lpstr>
      <vt:lpstr>Závěry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Titulek stránky</dc:title>
  <dc:creator>Jeremy Johaness Johnson</dc:creator>
  <cp:lastModifiedBy>miroslava.skyvova@szud.local</cp:lastModifiedBy>
  <cp:revision>146</cp:revision>
  <dcterms:created xsi:type="dcterms:W3CDTF">2021-10-06T08:26:52Z</dcterms:created>
  <dcterms:modified xsi:type="dcterms:W3CDTF">2024-05-22T12:56:35Z</dcterms:modified>
</cp:coreProperties>
</file>