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8" r:id="rId4"/>
    <p:sldId id="266" r:id="rId5"/>
    <p:sldId id="267" r:id="rId6"/>
    <p:sldId id="269" r:id="rId7"/>
    <p:sldId id="27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22" autoAdjust="0"/>
  </p:normalViewPr>
  <p:slideViewPr>
    <p:cSldViewPr snapToGrid="0">
      <p:cViewPr varScale="1">
        <p:scale>
          <a:sx n="160" d="100"/>
          <a:sy n="160" d="100"/>
        </p:scale>
        <p:origin x="34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List1!$B$2</c:f>
              <c:strCache>
                <c:ptCount val="1"/>
                <c:pt idx="0">
                  <c:v>transfuzní stanice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List1!$B$3:$B$9</c:f>
              <c:numCache>
                <c:formatCode>General</c:formatCode>
                <c:ptCount val="7"/>
                <c:pt idx="0">
                  <c:v>166</c:v>
                </c:pt>
                <c:pt idx="1">
                  <c:v>169</c:v>
                </c:pt>
                <c:pt idx="2">
                  <c:v>132</c:v>
                </c:pt>
                <c:pt idx="3">
                  <c:v>121</c:v>
                </c:pt>
                <c:pt idx="4">
                  <c:v>149</c:v>
                </c:pt>
                <c:pt idx="5">
                  <c:v>132</c:v>
                </c:pt>
                <c:pt idx="6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4-4703-ABCD-3CC5E46E858A}"/>
            </c:ext>
          </c:extLst>
        </c:ser>
        <c:ser>
          <c:idx val="2"/>
          <c:order val="1"/>
          <c:tx>
            <c:strRef>
              <c:f>List1!$C$2</c:f>
              <c:strCache>
                <c:ptCount val="1"/>
                <c:pt idx="0">
                  <c:v>plazmaferetická centra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List1!$C$3:$C$9</c:f>
              <c:numCache>
                <c:formatCode>General</c:formatCode>
                <c:ptCount val="7"/>
                <c:pt idx="0">
                  <c:v>68</c:v>
                </c:pt>
                <c:pt idx="1">
                  <c:v>79</c:v>
                </c:pt>
                <c:pt idx="2">
                  <c:v>76</c:v>
                </c:pt>
                <c:pt idx="3">
                  <c:v>54</c:v>
                </c:pt>
                <c:pt idx="4">
                  <c:v>62</c:v>
                </c:pt>
                <c:pt idx="5">
                  <c:v>92</c:v>
                </c:pt>
                <c:pt idx="6">
                  <c:v>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4-4703-ABCD-3CC5E46E8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403951"/>
        <c:axId val="1864568639"/>
      </c:barChart>
      <c:catAx>
        <c:axId val="18604039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4568639"/>
        <c:crosses val="autoZero"/>
        <c:auto val="1"/>
        <c:lblAlgn val="ctr"/>
        <c:lblOffset val="100"/>
        <c:noMultiLvlLbl val="0"/>
      </c:catAx>
      <c:valAx>
        <c:axId val="186456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0403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SZÚ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37EE7-79C7-411C-8E42-FE774D47617C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1A53-C713-4BF2-983D-E226FAD1F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772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SZÚ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7DCE-418B-4E2D-8FB7-6AC927C77859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0316-8A14-4F14-AFDA-8C61C4425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2361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F025-351E-43CD-8CB0-6D960B9971B9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40B2-DF42-4424-9429-E19C6369CB9D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28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270F-AD32-45AF-8FE0-81052EFC0032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7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EB18-7696-4BE2-B822-0EC1981021D2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763-AA26-478A-96C0-8BFE0224E242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21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FC3-5B07-4EBF-B25F-835E2EEE24F3}" type="datetime1">
              <a:rPr lang="cs-CZ" smtClean="0"/>
              <a:t>15.08.2024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4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7E07-D652-473B-B1C1-11BC0633E96F}" type="datetime1">
              <a:rPr lang="cs-CZ" smtClean="0"/>
              <a:t>15.08.2024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4786-6AE2-4B88-A159-984D2F47B9D7}" type="datetime1">
              <a:rPr lang="cs-CZ" smtClean="0"/>
              <a:t>15.08.2024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EC86-1D98-48B5-8800-DC4E586BFAEE}" type="datetime1">
              <a:rPr lang="cs-CZ" smtClean="0"/>
              <a:t>15.08.2024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4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1C59-20C8-4287-AEA1-A554CB4D7B80}" type="datetime1">
              <a:rPr lang="cs-CZ" smtClean="0"/>
              <a:t>15.08.2024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3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C63F-F5E0-448F-847F-0E0D2AB8D973}" type="datetime1">
              <a:rPr lang="cs-CZ" smtClean="0"/>
              <a:t>15.08.2024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NRL po HIV/AIDS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0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lumMod val="95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A0E7-C748-43F8-B91A-854EE0007D37}" type="datetime1">
              <a:rPr lang="cs-CZ" smtClean="0"/>
              <a:t>15.08.2024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NRL po HIV/AIDS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0BFB-101E-4392-8D91-60729B6466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364" y="5519959"/>
            <a:ext cx="1343636" cy="13380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DFC </a:t>
            </a:r>
            <a:r>
              <a:rPr lang="cs-CZ" sz="3600" dirty="0" err="1">
                <a:solidFill>
                  <a:srgbClr val="C00000"/>
                </a:solidFill>
              </a:rPr>
              <a:t>project</a:t>
            </a:r>
            <a:r>
              <a:rPr lang="cs-CZ" sz="3600" dirty="0">
                <a:solidFill>
                  <a:srgbClr val="C00000"/>
                </a:solidFill>
              </a:rPr>
              <a:t/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Digital </a:t>
            </a:r>
            <a:r>
              <a:rPr lang="cs-CZ" sz="3600" dirty="0" err="1">
                <a:solidFill>
                  <a:srgbClr val="C00000"/>
                </a:solidFill>
              </a:rPr>
              <a:t>transformation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of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Laboratory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Requisition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for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National</a:t>
            </a:r>
            <a:r>
              <a:rPr lang="cs-CZ" sz="3600" dirty="0">
                <a:solidFill>
                  <a:srgbClr val="C00000"/>
                </a:solidFill>
              </a:rPr>
              <a:t> Reference </a:t>
            </a:r>
            <a:r>
              <a:rPr lang="cs-CZ" sz="3600" dirty="0" err="1">
                <a:solidFill>
                  <a:srgbClr val="C00000"/>
                </a:solidFill>
              </a:rPr>
              <a:t>Laboratories</a:t>
            </a:r>
            <a:r>
              <a:rPr lang="cs-CZ" sz="3600" dirty="0">
                <a:solidFill>
                  <a:srgbClr val="C00000"/>
                </a:solidFill>
              </a:rPr>
              <a:t>: 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 err="1">
                <a:solidFill>
                  <a:srgbClr val="C00000"/>
                </a:solidFill>
              </a:rPr>
              <a:t>Enhancing</a:t>
            </a:r>
            <a:r>
              <a:rPr lang="cs-CZ" sz="3600" dirty="0">
                <a:solidFill>
                  <a:srgbClr val="C00000"/>
                </a:solidFill>
              </a:rPr>
              <a:t> HIV/AIDS and </a:t>
            </a:r>
            <a:r>
              <a:rPr lang="cs-CZ" sz="3600" dirty="0" err="1">
                <a:solidFill>
                  <a:srgbClr val="C00000"/>
                </a:solidFill>
              </a:rPr>
              <a:t>Viral</a:t>
            </a:r>
            <a:r>
              <a:rPr lang="cs-CZ" sz="3600" dirty="0">
                <a:solidFill>
                  <a:srgbClr val="C00000"/>
                </a:solidFill>
              </a:rPr>
              <a:t> Hepatitis </a:t>
            </a:r>
            <a:r>
              <a:rPr lang="cs-CZ" sz="3600" dirty="0" err="1">
                <a:solidFill>
                  <a:srgbClr val="C00000"/>
                </a:solidFill>
              </a:rPr>
              <a:t>Services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RNDr. Vratislav Němeček a MUDr. Hana </a:t>
            </a:r>
            <a:r>
              <a:rPr lang="cs-CZ" sz="32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Zákoucká</a:t>
            </a:r>
            <a:endParaRPr lang="cs-CZ" sz="3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SZÚ, CEM, odd. STI</a:t>
            </a:r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NRL po HIV/AIDS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680139"/>
            <a:ext cx="1050040" cy="10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48248" y="-313640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041854"/>
            <a:ext cx="111632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Vyhláška č. 195/2023 Sb. „O lidské krvi“ ke dni 1.7.2024 stanovila povinnost rozšířit stávající </a:t>
            </a:r>
            <a:r>
              <a:rPr lang="cs-CZ" dirty="0" err="1"/>
              <a:t>skrínikové</a:t>
            </a:r>
            <a:r>
              <a:rPr lang="cs-CZ" dirty="0"/>
              <a:t> vyšetření dárců o: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HIV RNA,  HBV DNA,  HCV RNA        </a:t>
            </a:r>
            <a:r>
              <a:rPr lang="cs-CZ" dirty="0"/>
              <a:t>(zkrácení diagnostického okna,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anti- </a:t>
            </a:r>
            <a:r>
              <a:rPr lang="cs-CZ" dirty="0" err="1">
                <a:solidFill>
                  <a:srgbClr val="C00000"/>
                </a:solidFill>
              </a:rPr>
              <a:t>HBc</a:t>
            </a:r>
            <a:r>
              <a:rPr lang="cs-CZ" dirty="0">
                <a:solidFill>
                  <a:srgbClr val="C00000"/>
                </a:solidFill>
              </a:rPr>
              <a:t> protilátky                            </a:t>
            </a:r>
            <a:r>
              <a:rPr lang="cs-CZ" dirty="0"/>
              <a:t>vyloučení osob s hepatitidou B v anamnéze</a:t>
            </a:r>
            <a:r>
              <a:rPr lang="cs-CZ" dirty="0">
                <a:solidFill>
                  <a:srgbClr val="C00000"/>
                </a:solidFill>
              </a:rPr>
              <a:t>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                                                              </a:t>
            </a:r>
            <a:r>
              <a:rPr lang="cs-CZ" dirty="0"/>
              <a:t>a rozpoznání okultní hepatitidy B)</a:t>
            </a:r>
          </a:p>
          <a:p>
            <a:pPr marL="0" indent="0">
              <a:buNone/>
            </a:pPr>
            <a:r>
              <a:rPr lang="cs-CZ" dirty="0"/>
              <a:t>NRL pro HIV/AIDS i NRL pro virové hepatitidy mají povinnost konfirmovat vzorky s reaktivním výsledkem </a:t>
            </a:r>
            <a:r>
              <a:rPr lang="cs-CZ" dirty="0" err="1"/>
              <a:t>skríninku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Dárci pozitivní (konfirmovaní) jsou vyřazeni z dárcovství</a:t>
            </a:r>
          </a:p>
          <a:p>
            <a:pPr marL="0" indent="0">
              <a:buNone/>
            </a:pPr>
            <a:r>
              <a:rPr lang="cs-CZ" altLang="cs-CZ" dirty="0">
                <a:latin typeface="inherit"/>
              </a:rPr>
              <a:t>Rozšíření </a:t>
            </a:r>
            <a:r>
              <a:rPr lang="cs-CZ" altLang="cs-CZ" dirty="0" err="1">
                <a:latin typeface="inherit"/>
              </a:rPr>
              <a:t>screeningu</a:t>
            </a:r>
            <a:r>
              <a:rPr lang="cs-CZ" altLang="cs-CZ" dirty="0">
                <a:latin typeface="inherit"/>
              </a:rPr>
              <a:t> o tyto </a:t>
            </a:r>
            <a:r>
              <a:rPr lang="cs-CZ" altLang="cs-CZ" dirty="0" err="1">
                <a:latin typeface="inherit"/>
              </a:rPr>
              <a:t>markery</a:t>
            </a:r>
            <a:r>
              <a:rPr lang="cs-CZ" altLang="cs-CZ" dirty="0">
                <a:latin typeface="inherit"/>
              </a:rPr>
              <a:t> zvýší bezpečnost krve, transfuzních přípravků a krevních derivátů</a:t>
            </a:r>
            <a:r>
              <a:rPr lang="cs-CZ" altLang="cs-CZ" sz="900" dirty="0"/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308" y="5938347"/>
            <a:ext cx="1113692" cy="110905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0314A3D-D37B-46CF-92CE-109268C1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9817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62" y="6048187"/>
            <a:ext cx="691178" cy="7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412751"/>
            <a:ext cx="10515600" cy="730250"/>
          </a:xfrm>
        </p:spPr>
        <p:txBody>
          <a:bodyPr>
            <a:normAutofit/>
          </a:bodyPr>
          <a:lstStyle/>
          <a:p>
            <a:r>
              <a:rPr lang="cs-CZ" sz="3200" dirty="0"/>
              <a:t>Cíle DFC projektu a jejich splnění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9192" y="5942457"/>
            <a:ext cx="919371" cy="915543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5A0EBF6B-85BE-4BCD-AABA-E38A67A96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1475" y="1325296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E0AE054-E542-48FB-8C9D-8F4EB1899CFD}"/>
              </a:ext>
            </a:extLst>
          </p:cNvPr>
          <p:cNvSpPr/>
          <p:nvPr/>
        </p:nvSpPr>
        <p:spPr>
          <a:xfrm>
            <a:off x="342900" y="1827293"/>
            <a:ext cx="11382375" cy="449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Naprogramování, instalace a spuštění webové aplikace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umožňující převod jednotlivých dat  žádanky do QR kódu. Programování přenosu dat dle specifikace bylo úspěšně provedeno, program byl nainstalován na server SZÚ a byla ověřena jeho funkčnost dle specifikace jak v SZÚ, tak následně na dvou pracovištích transfuzní služby (FTN, Praha   a Masarykova nemocnice, Ústí n/Labem)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Úprava stávajícího laboratorního informačního systému </a:t>
            </a:r>
            <a:r>
              <a:rPr lang="cs-CZ" sz="20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Virlab</a:t>
            </a:r>
            <a:r>
              <a:rPr lang="cs-CZ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automatizovaný požadavek na data. Na server SZÚ byla nainstalována nová verze programu VIRLAB II s naprogramovanými změnami a úpravami, umožňujících kompletní přenos dat o klientovi, požadavcích a výsledcích již provedených laboratorních vyšetření z QR kódů žádanky do tohoto laboratorního informačního systému. Načítání a přenos dat kontroloval   programátor a následně pracovníci obou Národních referenčních laboratoří pro HIV a hepatitidu.</a:t>
            </a:r>
          </a:p>
          <a:p>
            <a:pPr marL="342900" lvl="0" indent="-3429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 byl poskytnut všem laboratořím transfuzní služby a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plazmaferetických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center a rychle narůstá počet laboratoří, které žádanky s QR kódy používají.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30" y="6041779"/>
            <a:ext cx="697427" cy="7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5408C5D-2ECB-43CC-BFC9-2D6734C0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-349250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E3EB1C3-6EED-4B1D-91DC-AB5D3D332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835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6957" y="5844892"/>
            <a:ext cx="1113692" cy="110905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6985FD1-2366-4AD0-B9B7-43BF8260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417"/>
            <a:ext cx="403243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29DAB6E-0803-4991-B11D-541E08CB1050}"/>
              </a:ext>
            </a:extLst>
          </p:cNvPr>
          <p:cNvSpPr/>
          <p:nvPr/>
        </p:nvSpPr>
        <p:spPr>
          <a:xfrm>
            <a:off x="1171575" y="247650"/>
            <a:ext cx="1005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Pro NRL projekt přinesl </a:t>
            </a:r>
            <a:r>
              <a:rPr lang="cs-CZ" altLang="cs-CZ" sz="2400" dirty="0">
                <a:solidFill>
                  <a:srgbClr val="C00000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zjednodušení, zrychlení a zpřesnění přenosu dat </a:t>
            </a: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ze žádostí o konfirmační transfuzní služby (TS) a </a:t>
            </a:r>
            <a:r>
              <a:rPr lang="cs-CZ" altLang="cs-CZ" sz="2400" dirty="0" err="1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plazmaferézních</a:t>
            </a: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center (PFC) do laboratorního informačního systému VIRLAB II.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2400" dirty="0"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Pro  TS a PFC přináší elektronické vyplňování žádanek </a:t>
            </a:r>
            <a:r>
              <a:rPr lang="cs-CZ" altLang="cs-CZ" sz="2400" dirty="0">
                <a:solidFill>
                  <a:srgbClr val="C00000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standardizaci, zpřesnění </a:t>
            </a: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a zrychlení procesu.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Projekt pomáhá zvládnout mnohonásobný nárůst počtu konfirmačních vyšetření v NRL v souvislosti se změnami ve </a:t>
            </a:r>
            <a:r>
              <a:rPr lang="cs-CZ" altLang="cs-CZ" sz="2400" dirty="0" err="1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screeningu</a:t>
            </a: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dárců krve a plazmy. Předpokládáme, že tento typ žádanek a přenosu dat bude možné využít i pro další vyšetření např. NRL pro syfilis a pro jiná laboratorní a klinická pracoviště.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2400" dirty="0"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Dobrá příprava projektu před jeho skutečným zahájením umožnila realizaci projektu během mimořádně krátké doby od 17. května do 16.června 2024, včetně tištěného i elektronického návodu a inkorporovaného  </a:t>
            </a:r>
            <a:r>
              <a:rPr lang="cs-CZ" altLang="cs-CZ" sz="2400" dirty="0" err="1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helpu</a:t>
            </a:r>
            <a:r>
              <a:rPr lang="cs-CZ" altLang="cs-CZ" sz="2400" dirty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cs typeface="Courier New" panose="02070309020205020404" pitchFamily="49" charset="0"/>
              </a:rPr>
              <a:t>Poděkování a ocenění práce programátora Ing. Č. </a:t>
            </a:r>
            <a:r>
              <a:rPr lang="cs-CZ" altLang="cs-CZ" sz="2400" dirty="0" err="1">
                <a:cs typeface="Courier New" panose="02070309020205020404" pitchFamily="49" charset="0"/>
              </a:rPr>
              <a:t>Nykodéma</a:t>
            </a:r>
            <a:r>
              <a:rPr lang="cs-CZ" altLang="cs-CZ" sz="2400" dirty="0">
                <a:cs typeface="Courier New" panose="02070309020205020404" pitchFamily="49" charset="0"/>
              </a:rPr>
              <a:t>.</a:t>
            </a:r>
            <a:r>
              <a:rPr lang="cs-CZ" altLang="cs-CZ" sz="2400" dirty="0"/>
              <a:t> 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30" y="6041779"/>
            <a:ext cx="697427" cy="7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A17996A1-EF17-45D5-94D1-A2C7CB0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4419600" cy="2282825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Děkujema</a:t>
            </a:r>
            <a:r>
              <a:rPr lang="cs-CZ" sz="2400" dirty="0"/>
              <a:t> WHO za financování tohoto projektu a vstřícnost  v jeho průběhu.</a:t>
            </a:r>
            <a:br>
              <a:rPr lang="cs-CZ" sz="2400" dirty="0"/>
            </a:br>
            <a:r>
              <a:rPr lang="cs-CZ" sz="2400" dirty="0"/>
              <a:t>Specifikované náklady byly dodrženy a zcela vyčerpány. Úhrada programátorovi byla  provedena jednorázově ve stanovené výši.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4114800" cy="365125"/>
          </a:xfrm>
        </p:spPr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308" y="5938347"/>
            <a:ext cx="1113692" cy="1109055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638E523-31C8-4764-9ADC-C2A210DC2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6812"/>
              </p:ext>
            </p:extLst>
          </p:nvPr>
        </p:nvGraphicFramePr>
        <p:xfrm>
          <a:off x="5514975" y="-266700"/>
          <a:ext cx="5435600" cy="850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4" imgW="5667214" imgH="8019731" progId="Acrobat.Document.DC">
                  <p:embed/>
                </p:oleObj>
              </mc:Choice>
              <mc:Fallback>
                <p:oleObj name="Acrobat Document" r:id="rId4" imgW="5667214" imgH="80197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4975" y="-266700"/>
                        <a:ext cx="5435600" cy="850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0" y="4968980"/>
            <a:ext cx="776117" cy="7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103" y="134013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/>
              <a:t>Nárůst počtu konfirmačních vyšetření u dárců krve v NRL-VH v souvislosti se změnou </a:t>
            </a:r>
            <a:r>
              <a:rPr lang="cs-CZ" sz="2800" dirty="0" err="1"/>
              <a:t>skríningu</a:t>
            </a:r>
            <a:r>
              <a:rPr lang="cs-CZ" sz="2800" dirty="0"/>
              <a:t> od 1.7.2024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8211" y="5852640"/>
            <a:ext cx="1113692" cy="1109055"/>
          </a:xfrm>
          <a:prstGeom prst="rect">
            <a:avLst/>
          </a:prstGeom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E1F1C5F9-2CE0-415F-A679-3FFE383D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97" y="1443788"/>
            <a:ext cx="10515600" cy="489672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7EBE038-AAEE-47A2-A7D2-C733205FF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56750"/>
              </p:ext>
            </p:extLst>
          </p:nvPr>
        </p:nvGraphicFramePr>
        <p:xfrm>
          <a:off x="1467059" y="1688123"/>
          <a:ext cx="9003323" cy="459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86" y="5995922"/>
            <a:ext cx="784658" cy="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71D260-3D85-342F-CD81-F118EFAD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2685" y="5801822"/>
            <a:ext cx="1113692" cy="11090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62" y="0"/>
            <a:ext cx="5131676" cy="8267700"/>
          </a:xfrm>
          <a:prstGeom prst="rect">
            <a:avLst/>
          </a:prstGeom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0" y="6488668"/>
            <a:ext cx="179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>
                <a:solidFill>
                  <a:schemeClr val="accent5">
                    <a:lumMod val="75000"/>
                  </a:schemeClr>
                </a:solidFill>
              </a:rPr>
              <a:t>NRL po HIV/AIDS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6194B30-D94C-4395-B08F-CB674C30250D}"/>
              </a:ext>
            </a:extLst>
          </p:cNvPr>
          <p:cNvSpPr/>
          <p:nvPr/>
        </p:nvSpPr>
        <p:spPr>
          <a:xfrm>
            <a:off x="5800725" y="1409700"/>
            <a:ext cx="657225" cy="33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62" y="5946607"/>
            <a:ext cx="799028" cy="8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5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500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Courier New</vt:lpstr>
      <vt:lpstr>inherit</vt:lpstr>
      <vt:lpstr>Times New Roman</vt:lpstr>
      <vt:lpstr>Motiv Office</vt:lpstr>
      <vt:lpstr>Acrobat Document</vt:lpstr>
      <vt:lpstr>DFC project Digital transformation of Laboratory Requisition for National Reference Laboratories:  Enhancing HIV/AIDS and Viral Hepatitis Services</vt:lpstr>
      <vt:lpstr>Prezentace aplikace PowerPoint</vt:lpstr>
      <vt:lpstr>Cíle DFC projektu a jejich splnění</vt:lpstr>
      <vt:lpstr>Prezentace aplikace PowerPoint</vt:lpstr>
      <vt:lpstr>Děkujema WHO za financování tohoto projektu a vstřícnost  v jeho průběhu. Specifikované náklady byly dodrženy a zcela vyčerpány. Úhrada programátorovi byla  provedena jednorázově ve stanovené výši.</vt:lpstr>
      <vt:lpstr>Nárůst počtu konfirmačních vyšetření u dárců krve v NRL-VH v souvislosti se změnou skríningu od 1.7.2024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Vratislav</dc:creator>
  <cp:lastModifiedBy>marian.juskanin</cp:lastModifiedBy>
  <cp:revision>35</cp:revision>
  <dcterms:created xsi:type="dcterms:W3CDTF">2023-02-14T14:00:27Z</dcterms:created>
  <dcterms:modified xsi:type="dcterms:W3CDTF">2024-08-15T14:47:04Z</dcterms:modified>
</cp:coreProperties>
</file>