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5A85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A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5A85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A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5A85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A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8905" y="765234"/>
            <a:ext cx="2268862" cy="22688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5A85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A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39255"/>
            <a:ext cx="12192000" cy="619125"/>
          </a:xfrm>
          <a:custGeom>
            <a:avLst/>
            <a:gdLst/>
            <a:ahLst/>
            <a:cxnLst/>
            <a:rect l="l" t="t" r="r" b="b"/>
            <a:pathLst>
              <a:path w="12192000" h="619125">
                <a:moveTo>
                  <a:pt x="12192000" y="0"/>
                </a:moveTo>
                <a:lnTo>
                  <a:pt x="0" y="0"/>
                </a:lnTo>
                <a:lnTo>
                  <a:pt x="0" y="618744"/>
                </a:lnTo>
                <a:lnTo>
                  <a:pt x="12192000" y="618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9E6E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42069" y="282274"/>
            <a:ext cx="1026458" cy="102646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39" y="327659"/>
            <a:ext cx="1607819" cy="7940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A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39255"/>
            <a:ext cx="12192000" cy="619125"/>
          </a:xfrm>
          <a:custGeom>
            <a:avLst/>
            <a:gdLst/>
            <a:ahLst/>
            <a:cxnLst/>
            <a:rect l="l" t="t" r="r" b="b"/>
            <a:pathLst>
              <a:path w="12192000" h="619125">
                <a:moveTo>
                  <a:pt x="12192000" y="0"/>
                </a:moveTo>
                <a:lnTo>
                  <a:pt x="0" y="0"/>
                </a:lnTo>
                <a:lnTo>
                  <a:pt x="0" y="618744"/>
                </a:lnTo>
                <a:lnTo>
                  <a:pt x="12192000" y="618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9E6E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42069" y="282274"/>
            <a:ext cx="1026458" cy="10264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1765" y="1459483"/>
            <a:ext cx="9948468" cy="1830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5A85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8254" y="1459483"/>
            <a:ext cx="11431270" cy="3526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421744" y="6464715"/>
            <a:ext cx="17399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5A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9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1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42069" y="282274"/>
            <a:ext cx="1026458" cy="1026466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0" y="6239255"/>
            <a:ext cx="12192000" cy="619125"/>
          </a:xfrm>
          <a:custGeom>
            <a:avLst/>
            <a:gdLst/>
            <a:ahLst/>
            <a:cxnLst/>
            <a:rect l="l" t="t" r="r" b="b"/>
            <a:pathLst>
              <a:path w="12192000" h="619125">
                <a:moveTo>
                  <a:pt x="12192000" y="0"/>
                </a:moveTo>
                <a:lnTo>
                  <a:pt x="0" y="0"/>
                </a:lnTo>
                <a:lnTo>
                  <a:pt x="0" y="618744"/>
                </a:lnTo>
                <a:lnTo>
                  <a:pt x="12192000" y="618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9E6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594" rIns="0" bIns="0" rtlCol="0" vert="horz">
            <a:spAutoFit/>
          </a:bodyPr>
          <a:lstStyle/>
          <a:p>
            <a:pPr algn="ctr" marL="6985" marR="5080">
              <a:lnSpc>
                <a:spcPct val="90000"/>
              </a:lnSpc>
              <a:spcBef>
                <a:spcPts val="484"/>
              </a:spcBef>
            </a:pPr>
            <a:r>
              <a:rPr dirty="0"/>
              <a:t>Establishment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/>
              <a:t>a</a:t>
            </a:r>
            <a:r>
              <a:rPr dirty="0" spc="-35"/>
              <a:t> </a:t>
            </a:r>
            <a:r>
              <a:rPr dirty="0"/>
              <a:t>National</a:t>
            </a:r>
            <a:r>
              <a:rPr dirty="0" spc="-65"/>
              <a:t> </a:t>
            </a:r>
            <a:r>
              <a:rPr dirty="0"/>
              <a:t>Respiratory</a:t>
            </a:r>
            <a:r>
              <a:rPr dirty="0" spc="-120"/>
              <a:t> </a:t>
            </a:r>
            <a:r>
              <a:rPr dirty="0"/>
              <a:t>Virus</a:t>
            </a:r>
            <a:r>
              <a:rPr dirty="0" spc="-25"/>
              <a:t> </a:t>
            </a:r>
            <a:r>
              <a:rPr dirty="0" spc="-10"/>
              <a:t>Cryobank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Czech</a:t>
            </a:r>
            <a:r>
              <a:rPr dirty="0" spc="-15"/>
              <a:t> </a:t>
            </a:r>
            <a:r>
              <a:rPr dirty="0"/>
              <a:t>Republic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/>
              <a:t>Enhance</a:t>
            </a:r>
            <a:r>
              <a:rPr dirty="0" spc="-30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 spc="-10"/>
              <a:t>Health </a:t>
            </a:r>
            <a:r>
              <a:rPr dirty="0"/>
              <a:t>Surveillance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45"/>
              <a:t> </a:t>
            </a:r>
            <a:r>
              <a:rPr dirty="0"/>
              <a:t>Ensure</a:t>
            </a:r>
            <a:r>
              <a:rPr dirty="0" spc="-30"/>
              <a:t> </a:t>
            </a:r>
            <a:r>
              <a:rPr dirty="0"/>
              <a:t>Rapid</a:t>
            </a:r>
            <a:r>
              <a:rPr dirty="0" spc="-45"/>
              <a:t> </a:t>
            </a:r>
            <a:r>
              <a:rPr dirty="0"/>
              <a:t>Response</a:t>
            </a:r>
            <a:r>
              <a:rPr dirty="0" spc="-45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 spc="-10"/>
              <a:t>Disease </a:t>
            </a:r>
            <a:r>
              <a:rPr dirty="0"/>
              <a:t>Outbreaks</a:t>
            </a:r>
            <a:r>
              <a:rPr dirty="0" spc="-60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Context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/>
              <a:t>Ukrainian</a:t>
            </a:r>
            <a:r>
              <a:rPr dirty="0" spc="-45"/>
              <a:t> </a:t>
            </a:r>
            <a:r>
              <a:rPr dirty="0"/>
              <a:t>Crisis</a:t>
            </a:r>
            <a:r>
              <a:rPr dirty="0" spc="-20"/>
              <a:t> </a:t>
            </a:r>
            <a:r>
              <a:rPr dirty="0"/>
              <a:t>Part</a:t>
            </a:r>
            <a:r>
              <a:rPr dirty="0" spc="-40"/>
              <a:t> </a:t>
            </a:r>
            <a:r>
              <a:rPr dirty="0" spc="-50"/>
              <a:t>2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899030" y="3737864"/>
            <a:ext cx="83870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NRL</a:t>
            </a:r>
            <a:r>
              <a:rPr dirty="0" sz="2400" spc="-85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pro</a:t>
            </a:r>
            <a:r>
              <a:rPr dirty="0" sz="2400" spc="-35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chřipku</a:t>
            </a:r>
            <a:r>
              <a:rPr dirty="0" sz="2400" spc="-60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a</a:t>
            </a:r>
            <a:r>
              <a:rPr dirty="0" sz="2400" spc="-35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nechřipková</a:t>
            </a:r>
            <a:r>
              <a:rPr dirty="0" sz="2400" spc="-55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respirační</a:t>
            </a:r>
            <a:r>
              <a:rPr dirty="0" sz="2400" spc="-65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virová</a:t>
            </a:r>
            <a:r>
              <a:rPr dirty="0" sz="2400" spc="-60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i="1">
                <a:solidFill>
                  <a:srgbClr val="565656"/>
                </a:solidFill>
                <a:latin typeface="Times New Roman"/>
                <a:cs typeface="Times New Roman"/>
              </a:rPr>
              <a:t>onemocnění,</a:t>
            </a:r>
            <a:r>
              <a:rPr dirty="0" sz="2400" spc="-50" i="1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z="2400" spc="-25" i="1">
                <a:solidFill>
                  <a:srgbClr val="565656"/>
                </a:solidFill>
                <a:latin typeface="Times New Roman"/>
                <a:cs typeface="Times New Roman"/>
              </a:rPr>
              <a:t>CEM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39" y="327659"/>
            <a:ext cx="1607819" cy="794004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428345" y="4711446"/>
            <a:ext cx="1112964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National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Respiratory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Virus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Cryobank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long-</a:t>
            </a:r>
            <a:r>
              <a:rPr dirty="0" sz="1600">
                <a:latin typeface="Times New Roman"/>
                <a:cs typeface="Times New Roman"/>
              </a:rPr>
              <a:t>term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project,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which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could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have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been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launched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thanks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to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WHO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support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2023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and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2024.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>
                <a:latin typeface="Times New Roman"/>
                <a:cs typeface="Times New Roman"/>
              </a:rPr>
              <a:t>The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purpose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of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this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project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was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purchase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items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complete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fully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functional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archiving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600">
                <a:latin typeface="Times New Roman"/>
                <a:cs typeface="Times New Roman"/>
              </a:rPr>
              <a:t>Purchased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items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will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serve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for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long-</a:t>
            </a:r>
            <a:r>
              <a:rPr dirty="0" sz="1600">
                <a:latin typeface="Times New Roman"/>
                <a:cs typeface="Times New Roman"/>
              </a:rPr>
              <a:t>term,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modern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systematic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way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of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archiving.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740" y="200660"/>
            <a:ext cx="11312525" cy="411543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688464">
              <a:lnSpc>
                <a:spcPct val="100000"/>
              </a:lnSpc>
              <a:spcBef>
                <a:spcPts val="420"/>
              </a:spcBef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Objective</a:t>
            </a:r>
            <a:r>
              <a:rPr dirty="0" u="sng" sz="1800" spc="-8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1:</a:t>
            </a:r>
            <a:endParaRPr sz="1800">
              <a:latin typeface="Times New Roman"/>
              <a:cs typeface="Times New Roman"/>
            </a:endParaRPr>
          </a:p>
          <a:p>
            <a:pPr marL="1688464" marR="742315">
              <a:lnSpc>
                <a:spcPct val="114999"/>
              </a:lnSpc>
            </a:pPr>
            <a:r>
              <a:rPr dirty="0" sz="1800" b="1">
                <a:latin typeface="Times New Roman"/>
                <a:cs typeface="Times New Roman"/>
              </a:rPr>
              <a:t>Finalization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the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set</a:t>
            </a:r>
            <a:r>
              <a:rPr dirty="0" sz="1800" spc="15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1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equipment</a:t>
            </a:r>
            <a:r>
              <a:rPr dirty="0" sz="1800" spc="15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to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achieve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the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goals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specified</a:t>
            </a:r>
            <a:r>
              <a:rPr dirty="0" sz="1800" spc="14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in</a:t>
            </a:r>
            <a:r>
              <a:rPr dirty="0" sz="1800" spc="15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the</a:t>
            </a:r>
            <a:r>
              <a:rPr dirty="0" sz="1800" spc="1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previous</a:t>
            </a:r>
            <a:r>
              <a:rPr dirty="0" sz="1800" spc="15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project </a:t>
            </a:r>
            <a:r>
              <a:rPr dirty="0" sz="1800" b="1">
                <a:latin typeface="Times New Roman"/>
                <a:cs typeface="Times New Roman"/>
              </a:rPr>
              <a:t>covering</a:t>
            </a:r>
            <a:r>
              <a:rPr dirty="0" sz="1800" spc="-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period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1.11.-</a:t>
            </a:r>
            <a:r>
              <a:rPr dirty="0" sz="1800" b="1">
                <a:latin typeface="Times New Roman"/>
                <a:cs typeface="Times New Roman"/>
              </a:rPr>
              <a:t>15.12.2023</a:t>
            </a:r>
            <a:r>
              <a:rPr dirty="0" sz="1800" spc="-5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consisting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the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procurement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supplementary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hardware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70"/>
              </a:spcBef>
            </a:pPr>
            <a:endParaRPr sz="1800">
              <a:latin typeface="Times New Roman"/>
              <a:cs typeface="Times New Roman"/>
            </a:endParaRPr>
          </a:p>
          <a:p>
            <a:pPr marL="349885" indent="-286385">
              <a:lnSpc>
                <a:spcPct val="100000"/>
              </a:lnSpc>
              <a:buFont typeface="Arial"/>
              <a:buChar char="•"/>
              <a:tabLst>
                <a:tab pos="349885" algn="l"/>
              </a:tabLst>
            </a:pPr>
            <a:r>
              <a:rPr dirty="0" sz="1800">
                <a:latin typeface="Times New Roman"/>
                <a:cs typeface="Times New Roman"/>
              </a:rPr>
              <a:t>2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freezers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(-</a:t>
            </a:r>
            <a:r>
              <a:rPr dirty="0" sz="1800">
                <a:latin typeface="Times New Roman"/>
                <a:cs typeface="Times New Roman"/>
              </a:rPr>
              <a:t>20°C):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  <a:endParaRPr sz="1800">
              <a:latin typeface="Times New Roman"/>
              <a:cs typeface="Times New Roman"/>
            </a:endParaRPr>
          </a:p>
          <a:p>
            <a:pPr marL="349885" indent="-286385">
              <a:lnSpc>
                <a:spcPct val="100000"/>
              </a:lnSpc>
              <a:buFont typeface="Arial"/>
              <a:buChar char="•"/>
              <a:tabLst>
                <a:tab pos="349885" algn="l"/>
              </a:tabLst>
            </a:pPr>
            <a:r>
              <a:rPr dirty="0" sz="1800">
                <a:latin typeface="Times New Roman"/>
                <a:cs typeface="Times New Roman"/>
              </a:rPr>
              <a:t>2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refrigerators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(4°C):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  <a:endParaRPr sz="1800">
              <a:latin typeface="Times New Roman"/>
              <a:cs typeface="Times New Roman"/>
            </a:endParaRPr>
          </a:p>
          <a:p>
            <a:pPr marL="349885" indent="-286385">
              <a:lnSpc>
                <a:spcPct val="100000"/>
              </a:lnSpc>
              <a:buFont typeface="Arial"/>
              <a:buChar char="•"/>
              <a:tabLst>
                <a:tab pos="349885" algn="l"/>
              </a:tabLst>
            </a:pPr>
            <a:r>
              <a:rPr dirty="0" sz="1800">
                <a:latin typeface="Times New Roman"/>
                <a:cs typeface="Times New Roman"/>
              </a:rPr>
              <a:t>CO</a:t>
            </a:r>
            <a:r>
              <a:rPr dirty="0" baseline="-20833" sz="1800">
                <a:latin typeface="Times New Roman"/>
                <a:cs typeface="Times New Roman"/>
              </a:rPr>
              <a:t>2</a:t>
            </a:r>
            <a:r>
              <a:rPr dirty="0" baseline="-20833" sz="1800" spc="172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incubator: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  <a:endParaRPr sz="1800">
              <a:latin typeface="Times New Roman"/>
              <a:cs typeface="Times New Roman"/>
            </a:endParaRPr>
          </a:p>
          <a:p>
            <a:pPr marL="349885" indent="-286385">
              <a:lnSpc>
                <a:spcPct val="100000"/>
              </a:lnSpc>
              <a:buFont typeface="Arial"/>
              <a:buChar char="•"/>
              <a:tabLst>
                <a:tab pos="349885" algn="l"/>
              </a:tabLst>
            </a:pPr>
            <a:r>
              <a:rPr dirty="0" sz="1800">
                <a:latin typeface="Times New Roman"/>
                <a:cs typeface="Times New Roman"/>
              </a:rPr>
              <a:t>container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liquid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nitrogen: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  <a:endParaRPr sz="1800">
              <a:latin typeface="Times New Roman"/>
              <a:cs typeface="Times New Roman"/>
            </a:endParaRPr>
          </a:p>
          <a:p>
            <a:pPr marL="349885" indent="-286385">
              <a:lnSpc>
                <a:spcPct val="100000"/>
              </a:lnSpc>
              <a:buFont typeface="Arial"/>
              <a:buChar char="•"/>
              <a:tabLst>
                <a:tab pos="349885" algn="l"/>
              </a:tabLst>
            </a:pPr>
            <a:r>
              <a:rPr dirty="0" sz="1800">
                <a:latin typeface="Times New Roman"/>
                <a:cs typeface="Times New Roman"/>
              </a:rPr>
              <a:t>system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automatic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extraction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nucleic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acid: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  <a:endParaRPr sz="1800">
              <a:latin typeface="Times New Roman"/>
              <a:cs typeface="Times New Roman"/>
            </a:endParaRPr>
          </a:p>
          <a:p>
            <a:pPr marL="349885" marR="68580" indent="-287020">
              <a:lnSpc>
                <a:spcPct val="100000"/>
              </a:lnSpc>
              <a:buFont typeface="Arial"/>
              <a:buChar char="•"/>
              <a:tabLst>
                <a:tab pos="349885" algn="l"/>
              </a:tabLst>
            </a:pPr>
            <a:r>
              <a:rPr dirty="0" sz="1800">
                <a:latin typeface="Times New Roman"/>
                <a:cs typeface="Times New Roman"/>
              </a:rPr>
              <a:t>furniture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NRL</a:t>
            </a:r>
            <a:r>
              <a:rPr dirty="0" sz="1800" spc="-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CH/NCH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renovation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laboratory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dedicated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antigenic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characterization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influenza </a:t>
            </a:r>
            <a:r>
              <a:rPr dirty="0" sz="1800">
                <a:latin typeface="Times New Roman"/>
                <a:cs typeface="Times New Roman"/>
              </a:rPr>
              <a:t>strains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and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laboratory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isolation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influenza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strains and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placement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 computers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and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specific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items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the </a:t>
            </a:r>
            <a:r>
              <a:rPr dirty="0" sz="1800">
                <a:latin typeface="Times New Roman"/>
                <a:cs typeface="Times New Roman"/>
              </a:rPr>
              <a:t>archive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(laboratory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furniture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–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tables,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chairs,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storage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cupboards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and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shelves):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  <a:endParaRPr sz="1800">
              <a:latin typeface="Times New Roman"/>
              <a:cs typeface="Times New Roman"/>
            </a:endParaRPr>
          </a:p>
          <a:p>
            <a:pPr marL="3498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49885" algn="l"/>
              </a:tabLst>
            </a:pPr>
            <a:r>
              <a:rPr dirty="0" sz="1800">
                <a:latin typeface="Times New Roman"/>
                <a:cs typeface="Times New Roman"/>
              </a:rPr>
              <a:t>database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specialist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and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IT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support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service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procurement: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canceled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0050" y="183261"/>
            <a:ext cx="11548110" cy="433832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651000">
              <a:lnSpc>
                <a:spcPct val="100000"/>
              </a:lnSpc>
              <a:spcBef>
                <a:spcPts val="420"/>
              </a:spcBef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Objective</a:t>
            </a:r>
            <a:r>
              <a:rPr dirty="0" u="sng" sz="1800" spc="-8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2:</a:t>
            </a:r>
            <a:endParaRPr sz="1800">
              <a:latin typeface="Times New Roman"/>
              <a:cs typeface="Times New Roman"/>
            </a:endParaRPr>
          </a:p>
          <a:p>
            <a:pPr marL="1651000" marR="1008380">
              <a:lnSpc>
                <a:spcPct val="114999"/>
              </a:lnSpc>
            </a:pPr>
            <a:r>
              <a:rPr dirty="0" sz="1800" b="1">
                <a:latin typeface="Times New Roman"/>
                <a:cs typeface="Times New Roman"/>
              </a:rPr>
              <a:t>Finalization</a:t>
            </a:r>
            <a:r>
              <a:rPr dirty="0" sz="1800" spc="9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9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the</a:t>
            </a:r>
            <a:r>
              <a:rPr dirty="0" sz="1800" spc="10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archival</a:t>
            </a:r>
            <a:r>
              <a:rPr dirty="0" sz="1800" spc="9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database</a:t>
            </a:r>
            <a:r>
              <a:rPr dirty="0" sz="1800" spc="10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and</a:t>
            </a:r>
            <a:r>
              <a:rPr dirty="0" sz="1800" spc="9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its</a:t>
            </a:r>
            <a:r>
              <a:rPr dirty="0" sz="1800" spc="10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connectivity</a:t>
            </a:r>
            <a:r>
              <a:rPr dirty="0" sz="1800" spc="1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to</a:t>
            </a:r>
            <a:r>
              <a:rPr dirty="0" sz="1800" spc="8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ensure</a:t>
            </a:r>
            <a:r>
              <a:rPr dirty="0" sz="1800" spc="10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effective</a:t>
            </a:r>
            <a:r>
              <a:rPr dirty="0" sz="1800" spc="9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connection</a:t>
            </a:r>
            <a:r>
              <a:rPr dirty="0" sz="1800" spc="10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of </a:t>
            </a:r>
            <a:r>
              <a:rPr dirty="0" sz="1800" b="1">
                <a:latin typeface="Times New Roman"/>
                <a:cs typeface="Times New Roman"/>
              </a:rPr>
              <a:t>LIS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and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archival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database.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4999"/>
              </a:lnSpc>
              <a:spcBef>
                <a:spcPts val="5"/>
              </a:spcBef>
            </a:pPr>
            <a:r>
              <a:rPr dirty="0" sz="1800">
                <a:latin typeface="Times New Roman"/>
                <a:cs typeface="Times New Roman"/>
              </a:rPr>
              <a:t>Due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acquisition</a:t>
            </a:r>
            <a:r>
              <a:rPr dirty="0" sz="1800" spc="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new</a:t>
            </a:r>
            <a:r>
              <a:rPr dirty="0" sz="1800" spc="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LIS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entire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NIPH</a:t>
            </a:r>
            <a:r>
              <a:rPr dirty="0" sz="1800" spc="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(2025),</a:t>
            </a:r>
            <a:r>
              <a:rPr dirty="0" sz="1800" spc="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need</a:t>
            </a:r>
            <a:r>
              <a:rPr dirty="0" sz="1800" spc="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modify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communication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existing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LIS </a:t>
            </a:r>
            <a:r>
              <a:rPr dirty="0" sz="1800">
                <a:latin typeface="Times New Roman"/>
                <a:cs typeface="Times New Roman"/>
              </a:rPr>
              <a:t>with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archiving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system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was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eliminated.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This</a:t>
            </a:r>
            <a:r>
              <a:rPr dirty="0" u="sng" sz="1800" spc="-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objective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therefore</a:t>
            </a:r>
            <a:r>
              <a:rPr dirty="0" u="sng" sz="18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postponed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until</a:t>
            </a:r>
            <a:r>
              <a:rPr dirty="0" u="sng" sz="18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new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LIS</a:t>
            </a:r>
            <a:r>
              <a:rPr dirty="0" u="sng" sz="180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purchased</a:t>
            </a:r>
            <a:r>
              <a:rPr dirty="0" u="none" sz="1800">
                <a:latin typeface="Times New Roman"/>
                <a:cs typeface="Times New Roman"/>
              </a:rPr>
              <a:t>.</a:t>
            </a:r>
            <a:r>
              <a:rPr dirty="0" u="none" sz="1800" spc="-2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As</a:t>
            </a:r>
            <a:r>
              <a:rPr dirty="0" u="none" sz="1800" spc="-3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a</a:t>
            </a:r>
            <a:r>
              <a:rPr dirty="0" u="none" sz="1800" spc="-3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result</a:t>
            </a:r>
            <a:r>
              <a:rPr dirty="0" u="none" sz="1800" spc="-4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of</a:t>
            </a:r>
            <a:r>
              <a:rPr dirty="0" u="none" sz="1800" spc="-50">
                <a:latin typeface="Times New Roman"/>
                <a:cs typeface="Times New Roman"/>
              </a:rPr>
              <a:t> </a:t>
            </a:r>
            <a:r>
              <a:rPr dirty="0" u="none" sz="1800" spc="-20">
                <a:latin typeface="Times New Roman"/>
                <a:cs typeface="Times New Roman"/>
              </a:rPr>
              <a:t>this </a:t>
            </a:r>
            <a:r>
              <a:rPr dirty="0" u="none" sz="1800">
                <a:latin typeface="Times New Roman"/>
                <a:cs typeface="Times New Roman"/>
              </a:rPr>
              <a:t>unexpected</a:t>
            </a:r>
            <a:r>
              <a:rPr dirty="0" u="none" sz="1800" spc="6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change,</a:t>
            </a:r>
            <a:r>
              <a:rPr dirty="0" u="none" sz="1800" spc="7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there</a:t>
            </a:r>
            <a:r>
              <a:rPr dirty="0" u="none" sz="1800" spc="7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were</a:t>
            </a:r>
            <a:r>
              <a:rPr dirty="0" u="none" sz="1800" spc="7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remaining</a:t>
            </a:r>
            <a:r>
              <a:rPr dirty="0" u="none" sz="1800" spc="7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CZK</a:t>
            </a:r>
            <a:r>
              <a:rPr dirty="0" u="none" sz="1800" spc="7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250,000</a:t>
            </a:r>
            <a:r>
              <a:rPr dirty="0" u="none" sz="1800" spc="7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incl.</a:t>
            </a:r>
            <a:r>
              <a:rPr dirty="0" u="none" sz="1800" spc="80">
                <a:latin typeface="Times New Roman"/>
                <a:cs typeface="Times New Roman"/>
              </a:rPr>
              <a:t> </a:t>
            </a:r>
            <a:r>
              <a:rPr dirty="0" u="none" sz="1800" spc="-125">
                <a:latin typeface="Times New Roman"/>
                <a:cs typeface="Times New Roman"/>
              </a:rPr>
              <a:t>VAT,</a:t>
            </a:r>
            <a:r>
              <a:rPr dirty="0" u="none" sz="1800" spc="8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which</a:t>
            </a:r>
            <a:r>
              <a:rPr dirty="0" u="none" sz="1800" spc="6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is</a:t>
            </a:r>
            <a:r>
              <a:rPr dirty="0" u="none" sz="1800" spc="7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why</a:t>
            </a:r>
            <a:r>
              <a:rPr dirty="0" u="none" sz="1800" spc="7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we</a:t>
            </a:r>
            <a:r>
              <a:rPr dirty="0" u="none" sz="1800" spc="8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asked</a:t>
            </a:r>
            <a:r>
              <a:rPr dirty="0" u="none" sz="1800" spc="6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to</a:t>
            </a:r>
            <a:r>
              <a:rPr dirty="0" u="none" sz="1800" spc="7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move</a:t>
            </a:r>
            <a:r>
              <a:rPr dirty="0" u="none" sz="1800" spc="7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this</a:t>
            </a:r>
            <a:r>
              <a:rPr dirty="0" u="none" sz="1800" spc="6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amount</a:t>
            </a:r>
            <a:r>
              <a:rPr dirty="0" u="none" sz="1800" spc="8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from</a:t>
            </a:r>
            <a:r>
              <a:rPr dirty="0" u="none" sz="1800" spc="6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the</a:t>
            </a:r>
            <a:r>
              <a:rPr dirty="0" u="none" sz="1800" spc="85">
                <a:latin typeface="Times New Roman"/>
                <a:cs typeface="Times New Roman"/>
              </a:rPr>
              <a:t> </a:t>
            </a:r>
            <a:r>
              <a:rPr dirty="0" u="none" sz="1800" spc="-25">
                <a:latin typeface="Times New Roman"/>
                <a:cs typeface="Times New Roman"/>
              </a:rPr>
              <a:t>IT </a:t>
            </a:r>
            <a:r>
              <a:rPr dirty="0" u="none" sz="1800">
                <a:latin typeface="Times New Roman"/>
                <a:cs typeface="Times New Roman"/>
              </a:rPr>
              <a:t>category</a:t>
            </a:r>
            <a:r>
              <a:rPr dirty="0" u="none" sz="1800" spc="-60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to</a:t>
            </a:r>
            <a:r>
              <a:rPr dirty="0" u="none" sz="1800" spc="-4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the</a:t>
            </a:r>
            <a:r>
              <a:rPr dirty="0" u="none" sz="1800" spc="-3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medical</a:t>
            </a:r>
            <a:r>
              <a:rPr dirty="0" u="none" sz="1800" spc="-35">
                <a:latin typeface="Times New Roman"/>
                <a:cs typeface="Times New Roman"/>
              </a:rPr>
              <a:t> </a:t>
            </a:r>
            <a:r>
              <a:rPr dirty="0" u="none" sz="1800">
                <a:latin typeface="Times New Roman"/>
                <a:cs typeface="Times New Roman"/>
              </a:rPr>
              <a:t>equipment</a:t>
            </a:r>
            <a:r>
              <a:rPr dirty="0" u="none" sz="1800" spc="-25">
                <a:latin typeface="Times New Roman"/>
                <a:cs typeface="Times New Roman"/>
              </a:rPr>
              <a:t> </a:t>
            </a:r>
            <a:r>
              <a:rPr dirty="0" u="none" sz="1800" spc="-10">
                <a:latin typeface="Times New Roman"/>
                <a:cs typeface="Times New Roman"/>
              </a:rPr>
              <a:t>category.</a:t>
            </a:r>
            <a:endParaRPr sz="18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14999"/>
              </a:lnSpc>
            </a:pPr>
            <a:r>
              <a:rPr dirty="0" sz="1800">
                <a:latin typeface="Times New Roman"/>
                <a:cs typeface="Times New Roman"/>
              </a:rPr>
              <a:t>Due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cheaper</a:t>
            </a:r>
            <a:r>
              <a:rPr dirty="0" sz="1800" spc="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purchases</a:t>
            </a:r>
            <a:r>
              <a:rPr dirty="0" sz="1800" spc="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all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individual</a:t>
            </a:r>
            <a:r>
              <a:rPr dirty="0" sz="1800" spc="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items,</a:t>
            </a:r>
            <a:r>
              <a:rPr dirty="0" sz="1800" spc="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we</a:t>
            </a:r>
            <a:r>
              <a:rPr dirty="0" sz="1800" spc="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had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additional</a:t>
            </a:r>
            <a:r>
              <a:rPr dirty="0" sz="1800" spc="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approx.</a:t>
            </a:r>
            <a:r>
              <a:rPr dirty="0" sz="1800" spc="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CZK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203,000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incl.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 spc="-145">
                <a:latin typeface="Times New Roman"/>
                <a:cs typeface="Times New Roman"/>
              </a:rPr>
              <a:t>VAT</a:t>
            </a:r>
            <a:r>
              <a:rPr dirty="0" sz="1800" spc="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remaining</a:t>
            </a:r>
            <a:r>
              <a:rPr dirty="0" sz="1800" spc="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the </a:t>
            </a:r>
            <a:r>
              <a:rPr dirty="0" sz="1800">
                <a:latin typeface="Times New Roman"/>
                <a:cs typeface="Times New Roman"/>
              </a:rPr>
              <a:t>medical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equipment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category.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After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consultation</a:t>
            </a:r>
            <a:r>
              <a:rPr dirty="0" u="sng" sz="1800" spc="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WHO</a:t>
            </a:r>
            <a:r>
              <a:rPr dirty="0" u="sng" sz="1800" spc="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office,</a:t>
            </a:r>
            <a:r>
              <a:rPr dirty="0" u="sng" sz="1800" spc="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we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were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allowed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use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this</a:t>
            </a:r>
            <a:r>
              <a:rPr dirty="0" u="sng" sz="1800" spc="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budget</a:t>
            </a:r>
            <a:r>
              <a:rPr dirty="0" u="sng" sz="1800" spc="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CZK</a:t>
            </a:r>
            <a:r>
              <a:rPr dirty="0" u="sng" sz="1800" spc="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453,000</a:t>
            </a:r>
            <a:r>
              <a:rPr dirty="0" u="sng" sz="1800" spc="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incl.</a:t>
            </a:r>
            <a:r>
              <a:rPr dirty="0" u="sng" sz="1800" spc="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1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VAT</a:t>
            </a:r>
            <a:r>
              <a:rPr dirty="0" u="sng" sz="1800" spc="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dirty="0" u="sng" sz="18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purchase</a:t>
            </a:r>
            <a:r>
              <a:rPr dirty="0" u="sng" sz="1800" spc="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330"/>
              </a:spcBef>
            </a:pP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additional</a:t>
            </a:r>
            <a:r>
              <a:rPr dirty="0" u="sng" sz="1800" spc="-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laboratory</a:t>
            </a:r>
            <a:r>
              <a:rPr dirty="0" u="sng" sz="1800" spc="-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equipment</a:t>
            </a:r>
            <a:r>
              <a:rPr dirty="0" u="sng" sz="1800" spc="-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dirty="0" u="sng" sz="1800" spc="-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archive</a:t>
            </a:r>
            <a:r>
              <a:rPr dirty="0" u="sng" sz="1800" spc="-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(Tab</a:t>
            </a:r>
            <a:r>
              <a:rPr dirty="0" u="sng" sz="1800" spc="-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1):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pc="-10"/>
              <a:t>Biohazard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b="0">
                <a:latin typeface="Times New Roman"/>
                <a:cs typeface="Times New Roman"/>
              </a:rPr>
              <a:t>for</a:t>
            </a:r>
            <a:r>
              <a:rPr dirty="0" spc="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cell</a:t>
            </a:r>
            <a:r>
              <a:rPr dirty="0" spc="3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culture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laboratory,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which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will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ensure</a:t>
            </a:r>
            <a:r>
              <a:rPr dirty="0" spc="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supply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cell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cultures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for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isolation</a:t>
            </a:r>
            <a:r>
              <a:rPr dirty="0" spc="3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viruses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stored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 spc="-10" b="0">
                <a:latin typeface="Times New Roman"/>
                <a:cs typeface="Times New Roman"/>
              </a:rPr>
              <a:t>archive: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u="sng" spc="-10" b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</a:p>
          <a:p>
            <a:pPr>
              <a:lnSpc>
                <a:spcPct val="100000"/>
              </a:lnSpc>
              <a:spcBef>
                <a:spcPts val="740"/>
              </a:spcBef>
            </a:p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/>
              <a:t>Incubator</a:t>
            </a:r>
            <a:r>
              <a:rPr dirty="0" spc="-75"/>
              <a:t> </a:t>
            </a:r>
            <a:r>
              <a:rPr dirty="0"/>
              <a:t>for</a:t>
            </a:r>
            <a:r>
              <a:rPr dirty="0" spc="-70"/>
              <a:t> </a:t>
            </a:r>
            <a:r>
              <a:rPr dirty="0"/>
              <a:t>chicken</a:t>
            </a:r>
            <a:r>
              <a:rPr dirty="0" spc="-50"/>
              <a:t> </a:t>
            </a:r>
            <a:r>
              <a:rPr dirty="0" spc="-10"/>
              <a:t>embryos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b="0">
                <a:latin typeface="Times New Roman"/>
                <a:cs typeface="Times New Roman"/>
              </a:rPr>
              <a:t>is</a:t>
            </a:r>
            <a:r>
              <a:rPr dirty="0" spc="-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used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for</a:t>
            </a:r>
            <a:r>
              <a:rPr dirty="0" spc="-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isolation</a:t>
            </a:r>
            <a:r>
              <a:rPr dirty="0" spc="-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-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influenza</a:t>
            </a:r>
            <a:r>
              <a:rPr dirty="0" spc="-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viruses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for</a:t>
            </a:r>
            <a:r>
              <a:rPr dirty="0" spc="-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subsequent</a:t>
            </a:r>
            <a:r>
              <a:rPr dirty="0" spc="-3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storage</a:t>
            </a:r>
            <a:r>
              <a:rPr dirty="0" spc="-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influenza</a:t>
            </a:r>
            <a:r>
              <a:rPr dirty="0" spc="-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viruses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</a:t>
            </a:r>
            <a:r>
              <a:rPr dirty="0" spc="-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-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archive:</a:t>
            </a:r>
            <a:r>
              <a:rPr dirty="0" spc="-45" b="0">
                <a:latin typeface="Times New Roman"/>
                <a:cs typeface="Times New Roman"/>
              </a:rPr>
              <a:t> </a:t>
            </a:r>
            <a:r>
              <a:rPr dirty="0" u="sng" spc="-10" b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</a:p>
          <a:p>
            <a:pPr>
              <a:lnSpc>
                <a:spcPct val="100000"/>
              </a:lnSpc>
              <a:spcBef>
                <a:spcPts val="735"/>
              </a:spcBef>
            </a:pPr>
          </a:p>
          <a:p>
            <a:pPr algn="just"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dirty="0"/>
              <a:t>Automatic</a:t>
            </a:r>
            <a:r>
              <a:rPr dirty="0" spc="-70"/>
              <a:t> </a:t>
            </a:r>
            <a:r>
              <a:rPr dirty="0" spc="-10"/>
              <a:t>pipettes</a:t>
            </a:r>
          </a:p>
          <a:p>
            <a:pPr algn="just" marL="12700" marR="5080">
              <a:lnSpc>
                <a:spcPct val="114999"/>
              </a:lnSpc>
            </a:pPr>
            <a:r>
              <a:rPr dirty="0" b="0">
                <a:latin typeface="Times New Roman"/>
                <a:cs typeface="Times New Roman"/>
              </a:rPr>
              <a:t>laboratory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instruments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to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measure</a:t>
            </a:r>
            <a:r>
              <a:rPr dirty="0" spc="6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out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or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transfer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small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quantities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liquid,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volumes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milliliters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(mL),</a:t>
            </a:r>
            <a:r>
              <a:rPr dirty="0" spc="6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microliters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spc="-20" b="0">
                <a:latin typeface="Times New Roman"/>
                <a:cs typeface="Times New Roman"/>
              </a:rPr>
              <a:t>(μL) </a:t>
            </a:r>
            <a:r>
              <a:rPr dirty="0" b="0">
                <a:latin typeface="Times New Roman"/>
                <a:cs typeface="Times New Roman"/>
              </a:rPr>
              <a:t>in</a:t>
            </a:r>
            <a:r>
              <a:rPr dirty="0" spc="1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1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process</a:t>
            </a:r>
            <a:r>
              <a:rPr dirty="0" spc="1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1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virus</a:t>
            </a:r>
            <a:r>
              <a:rPr dirty="0" spc="1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isolation</a:t>
            </a:r>
            <a:r>
              <a:rPr dirty="0" spc="1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on</a:t>
            </a:r>
            <a:r>
              <a:rPr dirty="0" spc="1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tissue</a:t>
            </a:r>
            <a:r>
              <a:rPr dirty="0" spc="1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cultures</a:t>
            </a:r>
            <a:r>
              <a:rPr dirty="0" spc="1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and</a:t>
            </a:r>
            <a:r>
              <a:rPr dirty="0" spc="1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chicken</a:t>
            </a:r>
            <a:r>
              <a:rPr dirty="0" spc="1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embryos</a:t>
            </a:r>
            <a:r>
              <a:rPr dirty="0" spc="1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and</a:t>
            </a:r>
            <a:r>
              <a:rPr dirty="0" spc="1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subsequent</a:t>
            </a:r>
            <a:r>
              <a:rPr dirty="0" spc="1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storage</a:t>
            </a:r>
            <a:r>
              <a:rPr dirty="0" spc="1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1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viruses</a:t>
            </a:r>
            <a:r>
              <a:rPr dirty="0" spc="1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</a:t>
            </a:r>
            <a:r>
              <a:rPr dirty="0" spc="13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135" b="0">
                <a:latin typeface="Times New Roman"/>
                <a:cs typeface="Times New Roman"/>
              </a:rPr>
              <a:t> </a:t>
            </a:r>
            <a:r>
              <a:rPr dirty="0" spc="-10" b="0">
                <a:latin typeface="Times New Roman"/>
                <a:cs typeface="Times New Roman"/>
              </a:rPr>
              <a:t>archive. </a:t>
            </a:r>
            <a:r>
              <a:rPr dirty="0" u="sng" spc="-10" b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delivered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39" y="327659"/>
            <a:ext cx="1607819" cy="7940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55089" y="592963"/>
            <a:ext cx="446405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Additional</a:t>
            </a:r>
            <a:r>
              <a:rPr dirty="0" u="sng" sz="1800" spc="-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laboratory</a:t>
            </a:r>
            <a:r>
              <a:rPr dirty="0" u="sng" sz="1800" spc="-55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equipment</a:t>
            </a:r>
            <a:r>
              <a:rPr dirty="0" u="sng" sz="1800" spc="-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for</a:t>
            </a:r>
            <a:r>
              <a:rPr dirty="0" u="sng" sz="1800" spc="-75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z="1800" spc="-1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archive:</a:t>
            </a:r>
            <a:endParaRPr sz="1800"/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4232" y="781939"/>
            <a:ext cx="38582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Tab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1: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Original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and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updated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budget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576184" y="2620898"/>
          <a:ext cx="3869690" cy="226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7490"/>
                <a:gridCol w="1003300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Procurement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health-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related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supplies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and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equipment: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equipment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(incl.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furniture)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611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720,00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 marR="514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Procurement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health-related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supplies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equipment: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equipment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(incl.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furniture)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250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470,00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z="1100" strike="sngStrike">
                          <a:latin typeface="Calibri"/>
                          <a:cs typeface="Calibri"/>
                        </a:rPr>
                        <a:t>Procurement</a:t>
                      </a:r>
                      <a:r>
                        <a:rPr dirty="0" sz="1100" spc="-55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trike="sngStrike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100" spc="-30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trike="sngStrike">
                          <a:latin typeface="Calibri"/>
                          <a:cs typeface="Calibri"/>
                        </a:rPr>
                        <a:t>than</a:t>
                      </a:r>
                      <a:r>
                        <a:rPr dirty="0" sz="1100" spc="-25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trike="sngStrike">
                          <a:latin typeface="Calibri"/>
                          <a:cs typeface="Calibri"/>
                        </a:rPr>
                        <a:t>health</a:t>
                      </a:r>
                      <a:r>
                        <a:rPr dirty="0" sz="1100" spc="-35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trike="sngStrike">
                          <a:latin typeface="Calibri"/>
                          <a:cs typeface="Calibri"/>
                        </a:rPr>
                        <a:t>related:</a:t>
                      </a:r>
                      <a:r>
                        <a:rPr dirty="0" sz="1100" spc="-15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trike="sngStrike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100" spc="-15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0" strike="sngStrike">
                          <a:latin typeface="Calibri"/>
                          <a:cs typeface="Calibri"/>
                        </a:rPr>
                        <a:t>&amp;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z="1100" spc="-10" strike="sngStrike">
                          <a:latin typeface="Calibri"/>
                          <a:cs typeface="Calibri"/>
                        </a:rPr>
                        <a:t>telecommunication</a:t>
                      </a:r>
                      <a:r>
                        <a:rPr dirty="0" sz="1100" spc="80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strike="sngStrike">
                          <a:latin typeface="Calibri"/>
                          <a:cs typeface="Calibri"/>
                        </a:rPr>
                        <a:t>equipment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trike="sngStrike">
                          <a:latin typeface="Calibri"/>
                          <a:cs typeface="Calibri"/>
                        </a:rPr>
                        <a:t>250</a:t>
                      </a:r>
                      <a:r>
                        <a:rPr dirty="0" sz="1100" spc="-30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strike="sngStrike">
                          <a:latin typeface="Calibri"/>
                          <a:cs typeface="Calibri"/>
                        </a:rPr>
                        <a:t>470,00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CZK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(with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VAT)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862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190,00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01522" y="1390014"/>
          <a:ext cx="5792470" cy="4725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545"/>
                <a:gridCol w="1553845"/>
                <a:gridCol w="966469"/>
                <a:gridCol w="1229359"/>
                <a:gridCol w="1403350"/>
              </a:tblGrid>
              <a:tr h="670560">
                <a:tc>
                  <a:txBody>
                    <a:bodyPr/>
                    <a:lstStyle/>
                    <a:p>
                      <a:pPr marL="248920" marR="53340" indent="-18796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 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Item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20675" marR="163195" indent="-15113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items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55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76200" marR="68580" indent="-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estimated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(original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plan)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CZK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128905" indent="-1270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VAT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(updated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plan)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CZK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5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Freezer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350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500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ts val="1285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193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138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520,80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5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Refrigerator,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cca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350-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500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ts val="1285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208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120,00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148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200,80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5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baseline="-19841" sz="10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9841" sz="1050" spc="11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incubator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cell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ts val="128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cultures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326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235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072,75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6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baseline="-19841" sz="10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9841" sz="105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incubator/1</a:t>
                      </a:r>
                      <a:r>
                        <a:rPr dirty="0" baseline="27777" sz="105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baseline="27777" sz="1050" spc="9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floor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ts val="128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placement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922,00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6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Cryogenic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container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 marR="20193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(Liquid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nitrogen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Dewar tank)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242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235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345,00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6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Nucleic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acid</a:t>
                      </a:r>
                      <a:r>
                        <a:rPr dirty="0" sz="11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Extraction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ts val="128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System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360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580,00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278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6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Laboratory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furniture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set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(table,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chair,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storage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cupboard,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set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shelves)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280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719,94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275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771,58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50" strike="sngStrike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260"/>
                        </a:lnSpc>
                      </a:pPr>
                      <a:r>
                        <a:rPr dirty="0" sz="1100" strike="sngStrike">
                          <a:latin typeface="Calibri"/>
                          <a:cs typeface="Calibri"/>
                        </a:rPr>
                        <a:t>Database</a:t>
                      </a:r>
                      <a:r>
                        <a:rPr dirty="0" sz="1100" spc="-45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trike="sngStrike">
                          <a:latin typeface="Calibri"/>
                          <a:cs typeface="Calibri"/>
                        </a:rPr>
                        <a:t>Adaptation</a:t>
                      </a:r>
                      <a:r>
                        <a:rPr dirty="0" sz="1100" spc="-55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strike="sngStrike">
                          <a:latin typeface="Calibri"/>
                          <a:cs typeface="Calibri"/>
                        </a:rPr>
                        <a:t>IT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ts val="1280"/>
                        </a:lnSpc>
                      </a:pPr>
                      <a:r>
                        <a:rPr dirty="0" sz="1100" spc="-10" strike="sngStrike">
                          <a:latin typeface="Calibri"/>
                          <a:cs typeface="Calibri"/>
                        </a:rPr>
                        <a:t>service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20" strike="sngStrike">
                          <a:latin typeface="Calibri"/>
                          <a:cs typeface="Calibri"/>
                        </a:rPr>
                        <a:t>1000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trike="sngStrike">
                          <a:latin typeface="Calibri"/>
                          <a:cs typeface="Calibri"/>
                        </a:rPr>
                        <a:t>250</a:t>
                      </a:r>
                      <a:r>
                        <a:rPr dirty="0" sz="1100" spc="-30" strike="sngStrike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strike="sngStrike">
                          <a:latin typeface="Calibri"/>
                          <a:cs typeface="Calibri"/>
                        </a:rPr>
                        <a:t>470,00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Biohazard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box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Newly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added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item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372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680,00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Incubator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eggs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Newly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added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item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27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161,00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Pipettes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pieces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Newly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added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item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141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216,00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862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189,94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862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189,93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7388" y="212852"/>
            <a:ext cx="175387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0000"/>
                </a:solidFill>
              </a:rPr>
              <a:t>Freezers</a:t>
            </a:r>
            <a:r>
              <a:rPr dirty="0" sz="1800" spc="-50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</a:rPr>
              <a:t>(2p,</a:t>
            </a:r>
            <a:r>
              <a:rPr dirty="0" sz="1800" spc="-50">
                <a:solidFill>
                  <a:srgbClr val="000000"/>
                </a:solidFill>
              </a:rPr>
              <a:t> </a:t>
            </a:r>
            <a:r>
              <a:rPr dirty="0" sz="1800" spc="-25">
                <a:solidFill>
                  <a:srgbClr val="000000"/>
                </a:solidFill>
              </a:rPr>
              <a:t>M4)</a:t>
            </a:r>
            <a:endParaRPr sz="18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6104" y="562355"/>
            <a:ext cx="1479804" cy="261213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2108" y="589787"/>
            <a:ext cx="1556003" cy="258318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300086" y="246126"/>
            <a:ext cx="22028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Times New Roman"/>
                <a:cs typeface="Times New Roman"/>
              </a:rPr>
              <a:t>Refrigerators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(L8,</a:t>
            </a:r>
            <a:r>
              <a:rPr dirty="0" sz="1800" spc="1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L9)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25056" y="550163"/>
            <a:ext cx="1542288" cy="262737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57259" y="553212"/>
            <a:ext cx="1421892" cy="2619756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370331" y="3720210"/>
            <a:ext cx="3072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CO</a:t>
            </a:r>
            <a:r>
              <a:rPr dirty="0" baseline="-20833" sz="1800" b="1">
                <a:latin typeface="Times New Roman"/>
                <a:cs typeface="Times New Roman"/>
              </a:rPr>
              <a:t>2</a:t>
            </a:r>
            <a:r>
              <a:rPr dirty="0" baseline="-20833" sz="1800" spc="172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incubator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for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cell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cultures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56132" y="4197096"/>
            <a:ext cx="1680972" cy="1836419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4694682" y="3720210"/>
            <a:ext cx="20135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Cryogenic</a:t>
            </a:r>
            <a:r>
              <a:rPr dirty="0" sz="1800" spc="-8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container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15484" y="4088891"/>
            <a:ext cx="1321308" cy="2052827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8243696" y="3720210"/>
            <a:ext cx="29768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Nucleic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acid</a:t>
            </a:r>
            <a:r>
              <a:rPr dirty="0" sz="1800" spc="-4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extraction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system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31223" y="4256532"/>
            <a:ext cx="1431035" cy="188518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1439" y="327659"/>
            <a:ext cx="1607819" cy="794004"/>
          </a:xfrm>
          <a:prstGeom prst="rect">
            <a:avLst/>
          </a:prstGeom>
        </p:spPr>
      </p:pic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5476" y="162305"/>
            <a:ext cx="210947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0000"/>
                </a:solidFill>
              </a:rPr>
              <a:t>Laboratory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-10">
                <a:solidFill>
                  <a:srgbClr val="000000"/>
                </a:solidFill>
              </a:rPr>
              <a:t>furniture</a:t>
            </a:r>
            <a:endParaRPr sz="18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39" y="327659"/>
            <a:ext cx="1607819" cy="79400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69875" y="1250695"/>
            <a:ext cx="2392045" cy="662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354965" algn="l"/>
              </a:tabLst>
            </a:pPr>
            <a:r>
              <a:rPr dirty="0" sz="1400" b="1">
                <a:latin typeface="Times New Roman"/>
                <a:cs typeface="Times New Roman"/>
              </a:rPr>
              <a:t>Laboratory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7</a:t>
            </a:r>
            <a:r>
              <a:rPr dirty="0" sz="1400" spc="-2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5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archive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scaners,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pickers, </a:t>
            </a:r>
            <a:r>
              <a:rPr dirty="0" sz="1400">
                <a:latin typeface="Times New Roman"/>
                <a:cs typeface="Times New Roman"/>
              </a:rPr>
              <a:t>computers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SW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39" y="1883664"/>
            <a:ext cx="2724911" cy="4372355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7675626" y="1843532"/>
            <a:ext cx="4514850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354965" algn="l"/>
              </a:tabLst>
            </a:pPr>
            <a:r>
              <a:rPr dirty="0" sz="1400" b="1">
                <a:latin typeface="Times New Roman"/>
                <a:cs typeface="Times New Roman"/>
              </a:rPr>
              <a:t>Laboratory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9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antigenic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characterization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infl.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viruses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strains </a:t>
            </a:r>
            <a:r>
              <a:rPr dirty="0" sz="1400">
                <a:latin typeface="Times New Roman"/>
                <a:cs typeface="Times New Roman"/>
              </a:rPr>
              <a:t>isolation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influenza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viruses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strains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tissue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culture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03692" y="2756916"/>
            <a:ext cx="3465576" cy="2438399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3186810" y="5820562"/>
            <a:ext cx="4068445" cy="666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4965" algn="l"/>
              </a:tabLst>
            </a:pPr>
            <a:r>
              <a:rPr dirty="0" sz="1400" b="1">
                <a:latin typeface="Times New Roman"/>
                <a:cs typeface="Times New Roman"/>
              </a:rPr>
              <a:t>Laboratory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molecular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characterization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influenza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strain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well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various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pathogens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07435" y="661416"/>
            <a:ext cx="4322064" cy="2278379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72255" y="3020567"/>
            <a:ext cx="3546348" cy="2691383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14119" y="1550034"/>
            <a:ext cx="14541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Biohazard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box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272" y="2004060"/>
            <a:ext cx="3337560" cy="3201416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069585" y="1543939"/>
            <a:ext cx="18205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Incubator</a:t>
            </a:r>
            <a:r>
              <a:rPr dirty="0" sz="1800" spc="-8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for</a:t>
            </a:r>
            <a:r>
              <a:rPr dirty="0" sz="1800" spc="-75" b="1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Times New Roman"/>
                <a:cs typeface="Times New Roman"/>
              </a:rPr>
              <a:t>eggs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3900" y="2508504"/>
            <a:ext cx="1403603" cy="267309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56376" y="2508504"/>
            <a:ext cx="1367027" cy="2673096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9596119" y="1550034"/>
            <a:ext cx="801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Times New Roman"/>
                <a:cs typeface="Times New Roman"/>
              </a:rPr>
              <a:t>Pipettes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11183" y="2098548"/>
            <a:ext cx="2569464" cy="3083052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0"/>
              <a:t>7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3892" y="3819271"/>
            <a:ext cx="627189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latin typeface="Arial"/>
                <a:cs typeface="Arial"/>
              </a:rPr>
              <a:t>Děkujeme</a:t>
            </a:r>
            <a:r>
              <a:rPr dirty="0" sz="4400" spc="-30">
                <a:latin typeface="Arial"/>
                <a:cs typeface="Arial"/>
              </a:rPr>
              <a:t> </a:t>
            </a:r>
            <a:r>
              <a:rPr dirty="0" sz="4400">
                <a:latin typeface="Arial"/>
                <a:cs typeface="Arial"/>
              </a:rPr>
              <a:t>za</a:t>
            </a:r>
            <a:r>
              <a:rPr dirty="0" sz="4400" spc="-20">
                <a:latin typeface="Arial"/>
                <a:cs typeface="Arial"/>
              </a:rPr>
              <a:t> </a:t>
            </a:r>
            <a:r>
              <a:rPr dirty="0" sz="4400" spc="-10">
                <a:latin typeface="Arial"/>
                <a:cs typeface="Arial"/>
              </a:rPr>
              <a:t>pozornost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Jeremy Johaness Johnson</dc:creator>
  <dc:title>Titulek stránky</dc:title>
  <dcterms:created xsi:type="dcterms:W3CDTF">2024-08-15T15:02:41Z</dcterms:created>
  <dcterms:modified xsi:type="dcterms:W3CDTF">2024-08-15T15:02:41Z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2024-08-15T00:00:00Z</vt:filetime>
  </property>
  <property fmtid="{D5CDD505-2E9C-101B-9397-08002B2CF9AE}" pid="5" name="Producer">
    <vt:lpwstr>Microsoft® PowerPoint® 2016</vt:lpwstr>
  </property>
</Properties>
</file>