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3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5A85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5A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5A85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5A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5A85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5A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98905" y="765234"/>
            <a:ext cx="2268862" cy="226886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5A85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5A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239255"/>
            <a:ext cx="12192000" cy="619125"/>
          </a:xfrm>
          <a:custGeom>
            <a:avLst/>
            <a:gdLst/>
            <a:ahLst/>
            <a:cxnLst/>
            <a:rect l="l" t="t" r="r" b="b"/>
            <a:pathLst>
              <a:path w="12192000" h="619125">
                <a:moveTo>
                  <a:pt x="12192000" y="0"/>
                </a:moveTo>
                <a:lnTo>
                  <a:pt x="0" y="0"/>
                </a:lnTo>
                <a:lnTo>
                  <a:pt x="0" y="618744"/>
                </a:lnTo>
                <a:lnTo>
                  <a:pt x="12192000" y="618744"/>
                </a:lnTo>
                <a:lnTo>
                  <a:pt x="12192000" y="0"/>
                </a:lnTo>
                <a:close/>
              </a:path>
            </a:pathLst>
          </a:custGeom>
          <a:solidFill>
            <a:srgbClr val="D9E6ED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42069" y="282274"/>
            <a:ext cx="1026458" cy="1026466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1439" y="327659"/>
            <a:ext cx="1607819" cy="79400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05A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239255"/>
            <a:ext cx="12192000" cy="619125"/>
          </a:xfrm>
          <a:custGeom>
            <a:avLst/>
            <a:gdLst/>
            <a:ahLst/>
            <a:cxnLst/>
            <a:rect l="l" t="t" r="r" b="b"/>
            <a:pathLst>
              <a:path w="12192000" h="619125">
                <a:moveTo>
                  <a:pt x="12192000" y="0"/>
                </a:moveTo>
                <a:lnTo>
                  <a:pt x="0" y="0"/>
                </a:lnTo>
                <a:lnTo>
                  <a:pt x="0" y="618744"/>
                </a:lnTo>
                <a:lnTo>
                  <a:pt x="12192000" y="618744"/>
                </a:lnTo>
                <a:lnTo>
                  <a:pt x="12192000" y="0"/>
                </a:lnTo>
                <a:close/>
              </a:path>
            </a:pathLst>
          </a:custGeom>
          <a:solidFill>
            <a:srgbClr val="D9E6ED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842069" y="282274"/>
            <a:ext cx="1026458" cy="102646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21765" y="1459483"/>
            <a:ext cx="9948468" cy="18307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5A85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8254" y="1459483"/>
            <a:ext cx="11431270" cy="35265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421744" y="6464715"/>
            <a:ext cx="173990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005A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3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5" Type="http://schemas.openxmlformats.org/officeDocument/2006/relationships/image" Target="../media/image7.jpg"/><Relationship Id="rId6" Type="http://schemas.openxmlformats.org/officeDocument/2006/relationships/image" Target="../media/image8.jpg"/><Relationship Id="rId7" Type="http://schemas.openxmlformats.org/officeDocument/2006/relationships/image" Target="../media/image9.jpg"/><Relationship Id="rId8" Type="http://schemas.openxmlformats.org/officeDocument/2006/relationships/image" Target="../media/image10.jpg"/><Relationship Id="rId9" Type="http://schemas.openxmlformats.org/officeDocument/2006/relationships/image" Target="../media/image3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11.jpg"/><Relationship Id="rId4" Type="http://schemas.openxmlformats.org/officeDocument/2006/relationships/image" Target="../media/image12.jpg"/><Relationship Id="rId5" Type="http://schemas.openxmlformats.org/officeDocument/2006/relationships/image" Target="../media/image13.jpg"/><Relationship Id="rId6" Type="http://schemas.openxmlformats.org/officeDocument/2006/relationships/image" Target="../media/image14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jpg"/><Relationship Id="rId3" Type="http://schemas.openxmlformats.org/officeDocument/2006/relationships/image" Target="../media/image16.jpg"/><Relationship Id="rId4" Type="http://schemas.openxmlformats.org/officeDocument/2006/relationships/image" Target="../media/image17.jpg"/><Relationship Id="rId5" Type="http://schemas.openxmlformats.org/officeDocument/2006/relationships/image" Target="../media/image18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42069" y="282274"/>
            <a:ext cx="1026458" cy="1026466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0" y="6239255"/>
            <a:ext cx="12192000" cy="619125"/>
          </a:xfrm>
          <a:custGeom>
            <a:avLst/>
            <a:gdLst/>
            <a:ahLst/>
            <a:cxnLst/>
            <a:rect l="l" t="t" r="r" b="b"/>
            <a:pathLst>
              <a:path w="12192000" h="619125">
                <a:moveTo>
                  <a:pt x="12192000" y="0"/>
                </a:moveTo>
                <a:lnTo>
                  <a:pt x="0" y="0"/>
                </a:lnTo>
                <a:lnTo>
                  <a:pt x="0" y="618744"/>
                </a:lnTo>
                <a:lnTo>
                  <a:pt x="12192000" y="618744"/>
                </a:lnTo>
                <a:lnTo>
                  <a:pt x="12192000" y="0"/>
                </a:lnTo>
                <a:close/>
              </a:path>
            </a:pathLst>
          </a:custGeom>
          <a:solidFill>
            <a:srgbClr val="D9E6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1594" rIns="0" bIns="0" rtlCol="0" vert="horz">
            <a:spAutoFit/>
          </a:bodyPr>
          <a:lstStyle/>
          <a:p>
            <a:pPr algn="ctr" marL="6985" marR="5080">
              <a:lnSpc>
                <a:spcPct val="90000"/>
              </a:lnSpc>
              <a:spcBef>
                <a:spcPts val="484"/>
              </a:spcBef>
            </a:pPr>
            <a:r>
              <a:rPr dirty="0"/>
              <a:t>Establishment</a:t>
            </a:r>
            <a:r>
              <a:rPr dirty="0" spc="-55"/>
              <a:t> </a:t>
            </a:r>
            <a:r>
              <a:rPr dirty="0"/>
              <a:t>of</a:t>
            </a:r>
            <a:r>
              <a:rPr dirty="0" spc="-50"/>
              <a:t> </a:t>
            </a:r>
            <a:r>
              <a:rPr dirty="0"/>
              <a:t>a</a:t>
            </a:r>
            <a:r>
              <a:rPr dirty="0" spc="-35"/>
              <a:t> </a:t>
            </a:r>
            <a:r>
              <a:rPr dirty="0"/>
              <a:t>National</a:t>
            </a:r>
            <a:r>
              <a:rPr dirty="0" spc="-65"/>
              <a:t> </a:t>
            </a:r>
            <a:r>
              <a:rPr dirty="0"/>
              <a:t>Respiratory</a:t>
            </a:r>
            <a:r>
              <a:rPr dirty="0" spc="-120"/>
              <a:t> </a:t>
            </a:r>
            <a:r>
              <a:rPr dirty="0"/>
              <a:t>Virus</a:t>
            </a:r>
            <a:r>
              <a:rPr dirty="0" spc="-25"/>
              <a:t> </a:t>
            </a:r>
            <a:r>
              <a:rPr dirty="0" spc="-10"/>
              <a:t>Cryobank </a:t>
            </a:r>
            <a:r>
              <a:rPr dirty="0"/>
              <a:t>in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40"/>
              <a:t> </a:t>
            </a:r>
            <a:r>
              <a:rPr dirty="0"/>
              <a:t>Czech</a:t>
            </a:r>
            <a:r>
              <a:rPr dirty="0" spc="-15"/>
              <a:t> </a:t>
            </a:r>
            <a:r>
              <a:rPr dirty="0"/>
              <a:t>Republic</a:t>
            </a:r>
            <a:r>
              <a:rPr dirty="0" spc="-20"/>
              <a:t> </a:t>
            </a:r>
            <a:r>
              <a:rPr dirty="0"/>
              <a:t>to</a:t>
            </a:r>
            <a:r>
              <a:rPr dirty="0" spc="-30"/>
              <a:t> </a:t>
            </a:r>
            <a:r>
              <a:rPr dirty="0"/>
              <a:t>Enhance</a:t>
            </a:r>
            <a:r>
              <a:rPr dirty="0" spc="-30"/>
              <a:t> </a:t>
            </a:r>
            <a:r>
              <a:rPr dirty="0"/>
              <a:t>Public</a:t>
            </a:r>
            <a:r>
              <a:rPr dirty="0" spc="-20"/>
              <a:t> </a:t>
            </a:r>
            <a:r>
              <a:rPr dirty="0" spc="-10"/>
              <a:t>Health </a:t>
            </a:r>
            <a:r>
              <a:rPr dirty="0"/>
              <a:t>Surveillance</a:t>
            </a:r>
            <a:r>
              <a:rPr dirty="0" spc="-55"/>
              <a:t> </a:t>
            </a:r>
            <a:r>
              <a:rPr dirty="0"/>
              <a:t>and</a:t>
            </a:r>
            <a:r>
              <a:rPr dirty="0" spc="-45"/>
              <a:t> </a:t>
            </a:r>
            <a:r>
              <a:rPr dirty="0"/>
              <a:t>Ensure</a:t>
            </a:r>
            <a:r>
              <a:rPr dirty="0" spc="-30"/>
              <a:t> </a:t>
            </a:r>
            <a:r>
              <a:rPr dirty="0"/>
              <a:t>Rapid</a:t>
            </a:r>
            <a:r>
              <a:rPr dirty="0" spc="-45"/>
              <a:t> </a:t>
            </a:r>
            <a:r>
              <a:rPr dirty="0"/>
              <a:t>Response</a:t>
            </a:r>
            <a:r>
              <a:rPr dirty="0" spc="-45"/>
              <a:t> </a:t>
            </a:r>
            <a:r>
              <a:rPr dirty="0"/>
              <a:t>to</a:t>
            </a:r>
            <a:r>
              <a:rPr dirty="0" spc="-30"/>
              <a:t> </a:t>
            </a:r>
            <a:r>
              <a:rPr dirty="0" spc="-10"/>
              <a:t>Disease </a:t>
            </a:r>
            <a:r>
              <a:rPr dirty="0"/>
              <a:t>Outbreaks</a:t>
            </a:r>
            <a:r>
              <a:rPr dirty="0" spc="-60"/>
              <a:t> </a:t>
            </a:r>
            <a:r>
              <a:rPr dirty="0"/>
              <a:t>in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35"/>
              <a:t> </a:t>
            </a:r>
            <a:r>
              <a:rPr dirty="0"/>
              <a:t>Context</a:t>
            </a:r>
            <a:r>
              <a:rPr dirty="0" spc="-45"/>
              <a:t> </a:t>
            </a:r>
            <a:r>
              <a:rPr dirty="0"/>
              <a:t>of</a:t>
            </a:r>
            <a:r>
              <a:rPr dirty="0" spc="-35"/>
              <a:t> </a:t>
            </a:r>
            <a:r>
              <a:rPr dirty="0"/>
              <a:t>Ukrainian</a:t>
            </a:r>
            <a:r>
              <a:rPr dirty="0" spc="-45"/>
              <a:t> </a:t>
            </a:r>
            <a:r>
              <a:rPr dirty="0"/>
              <a:t>Crisis</a:t>
            </a:r>
            <a:r>
              <a:rPr dirty="0" spc="-20"/>
              <a:t> </a:t>
            </a:r>
            <a:r>
              <a:rPr dirty="0"/>
              <a:t>Part</a:t>
            </a:r>
            <a:r>
              <a:rPr dirty="0" spc="-40"/>
              <a:t> </a:t>
            </a:r>
            <a:r>
              <a:rPr dirty="0" spc="-50"/>
              <a:t>2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1899030" y="3737864"/>
            <a:ext cx="838708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i="1">
                <a:solidFill>
                  <a:srgbClr val="565656"/>
                </a:solidFill>
                <a:latin typeface="Times New Roman"/>
                <a:cs typeface="Times New Roman"/>
              </a:rPr>
              <a:t>NRL</a:t>
            </a:r>
            <a:r>
              <a:rPr dirty="0" sz="2400" spc="-85" i="1">
                <a:solidFill>
                  <a:srgbClr val="565656"/>
                </a:solidFill>
                <a:latin typeface="Times New Roman"/>
                <a:cs typeface="Times New Roman"/>
              </a:rPr>
              <a:t> </a:t>
            </a:r>
            <a:r>
              <a:rPr dirty="0" sz="2400" i="1">
                <a:solidFill>
                  <a:srgbClr val="565656"/>
                </a:solidFill>
                <a:latin typeface="Times New Roman"/>
                <a:cs typeface="Times New Roman"/>
              </a:rPr>
              <a:t>pro</a:t>
            </a:r>
            <a:r>
              <a:rPr dirty="0" sz="2400" spc="-35" i="1">
                <a:solidFill>
                  <a:srgbClr val="565656"/>
                </a:solidFill>
                <a:latin typeface="Times New Roman"/>
                <a:cs typeface="Times New Roman"/>
              </a:rPr>
              <a:t> </a:t>
            </a:r>
            <a:r>
              <a:rPr dirty="0" sz="2400" i="1">
                <a:solidFill>
                  <a:srgbClr val="565656"/>
                </a:solidFill>
                <a:latin typeface="Times New Roman"/>
                <a:cs typeface="Times New Roman"/>
              </a:rPr>
              <a:t>chřipku</a:t>
            </a:r>
            <a:r>
              <a:rPr dirty="0" sz="2400" spc="-60" i="1">
                <a:solidFill>
                  <a:srgbClr val="565656"/>
                </a:solidFill>
                <a:latin typeface="Times New Roman"/>
                <a:cs typeface="Times New Roman"/>
              </a:rPr>
              <a:t> </a:t>
            </a:r>
            <a:r>
              <a:rPr dirty="0" sz="2400" i="1">
                <a:solidFill>
                  <a:srgbClr val="565656"/>
                </a:solidFill>
                <a:latin typeface="Times New Roman"/>
                <a:cs typeface="Times New Roman"/>
              </a:rPr>
              <a:t>a</a:t>
            </a:r>
            <a:r>
              <a:rPr dirty="0" sz="2400" spc="-35" i="1">
                <a:solidFill>
                  <a:srgbClr val="565656"/>
                </a:solidFill>
                <a:latin typeface="Times New Roman"/>
                <a:cs typeface="Times New Roman"/>
              </a:rPr>
              <a:t> </a:t>
            </a:r>
            <a:r>
              <a:rPr dirty="0" sz="2400" i="1">
                <a:solidFill>
                  <a:srgbClr val="565656"/>
                </a:solidFill>
                <a:latin typeface="Times New Roman"/>
                <a:cs typeface="Times New Roman"/>
              </a:rPr>
              <a:t>nechřipková</a:t>
            </a:r>
            <a:r>
              <a:rPr dirty="0" sz="2400" spc="-55" i="1">
                <a:solidFill>
                  <a:srgbClr val="565656"/>
                </a:solidFill>
                <a:latin typeface="Times New Roman"/>
                <a:cs typeface="Times New Roman"/>
              </a:rPr>
              <a:t> </a:t>
            </a:r>
            <a:r>
              <a:rPr dirty="0" sz="2400" i="1">
                <a:solidFill>
                  <a:srgbClr val="565656"/>
                </a:solidFill>
                <a:latin typeface="Times New Roman"/>
                <a:cs typeface="Times New Roman"/>
              </a:rPr>
              <a:t>respirační</a:t>
            </a:r>
            <a:r>
              <a:rPr dirty="0" sz="2400" spc="-65" i="1">
                <a:solidFill>
                  <a:srgbClr val="565656"/>
                </a:solidFill>
                <a:latin typeface="Times New Roman"/>
                <a:cs typeface="Times New Roman"/>
              </a:rPr>
              <a:t> </a:t>
            </a:r>
            <a:r>
              <a:rPr dirty="0" sz="2400" i="1">
                <a:solidFill>
                  <a:srgbClr val="565656"/>
                </a:solidFill>
                <a:latin typeface="Times New Roman"/>
                <a:cs typeface="Times New Roman"/>
              </a:rPr>
              <a:t>virová</a:t>
            </a:r>
            <a:r>
              <a:rPr dirty="0" sz="2400" spc="-60" i="1">
                <a:solidFill>
                  <a:srgbClr val="565656"/>
                </a:solidFill>
                <a:latin typeface="Times New Roman"/>
                <a:cs typeface="Times New Roman"/>
              </a:rPr>
              <a:t> </a:t>
            </a:r>
            <a:r>
              <a:rPr dirty="0" sz="2400" i="1">
                <a:solidFill>
                  <a:srgbClr val="565656"/>
                </a:solidFill>
                <a:latin typeface="Times New Roman"/>
                <a:cs typeface="Times New Roman"/>
              </a:rPr>
              <a:t>onemocnění,</a:t>
            </a:r>
            <a:r>
              <a:rPr dirty="0" sz="2400" spc="-50" i="1">
                <a:solidFill>
                  <a:srgbClr val="565656"/>
                </a:solidFill>
                <a:latin typeface="Times New Roman"/>
                <a:cs typeface="Times New Roman"/>
              </a:rPr>
              <a:t> </a:t>
            </a:r>
            <a:r>
              <a:rPr dirty="0" sz="2400" spc="-25" i="1">
                <a:solidFill>
                  <a:srgbClr val="565656"/>
                </a:solidFill>
                <a:latin typeface="Times New Roman"/>
                <a:cs typeface="Times New Roman"/>
              </a:rPr>
              <a:t>CEM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1439" y="327659"/>
            <a:ext cx="1607819" cy="794004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428345" y="4711446"/>
            <a:ext cx="1112964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latin typeface="Times New Roman"/>
                <a:cs typeface="Times New Roman"/>
              </a:rPr>
              <a:t>National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Respiratory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Virus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Cryobank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is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a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long-</a:t>
            </a:r>
            <a:r>
              <a:rPr dirty="0" sz="1600">
                <a:latin typeface="Times New Roman"/>
                <a:cs typeface="Times New Roman"/>
              </a:rPr>
              <a:t>term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project,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which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could</a:t>
            </a:r>
            <a:r>
              <a:rPr dirty="0" sz="1600" spc="-4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have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been</a:t>
            </a:r>
            <a:r>
              <a:rPr dirty="0" sz="1600" spc="-4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launched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thanks</a:t>
            </a:r>
            <a:r>
              <a:rPr dirty="0" sz="1600" spc="-4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to</a:t>
            </a:r>
            <a:r>
              <a:rPr dirty="0" sz="1600" spc="-6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WHO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support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in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2023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and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2024.</a:t>
            </a:r>
            <a:endParaRPr sz="1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600">
                <a:latin typeface="Times New Roman"/>
                <a:cs typeface="Times New Roman"/>
              </a:rPr>
              <a:t>The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purpose</a:t>
            </a:r>
            <a:r>
              <a:rPr dirty="0" sz="1600" spc="-4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of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this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project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was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to</a:t>
            </a:r>
            <a:r>
              <a:rPr dirty="0" sz="1600" spc="-3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purchase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items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to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complete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a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fully</a:t>
            </a:r>
            <a:r>
              <a:rPr dirty="0" sz="1600" spc="-4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functional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archiving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system.</a:t>
            </a:r>
            <a:endParaRPr sz="1600">
              <a:latin typeface="Times New Roman"/>
              <a:cs typeface="Times New Roman"/>
            </a:endParaRPr>
          </a:p>
          <a:p>
            <a:pPr algn="ctr" marL="1270">
              <a:lnSpc>
                <a:spcPct val="100000"/>
              </a:lnSpc>
            </a:pPr>
            <a:r>
              <a:rPr dirty="0" sz="1600">
                <a:latin typeface="Times New Roman"/>
                <a:cs typeface="Times New Roman"/>
              </a:rPr>
              <a:t>Purchased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items</a:t>
            </a:r>
            <a:r>
              <a:rPr dirty="0" sz="1600" spc="1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will</a:t>
            </a:r>
            <a:r>
              <a:rPr dirty="0" sz="1600" spc="-3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serve</a:t>
            </a:r>
            <a:r>
              <a:rPr dirty="0" sz="1600" spc="-2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for</a:t>
            </a:r>
            <a:r>
              <a:rPr dirty="0" sz="1600" spc="-5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a</a:t>
            </a:r>
            <a:r>
              <a:rPr dirty="0" sz="1600" spc="-4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long-</a:t>
            </a:r>
            <a:r>
              <a:rPr dirty="0" sz="1600">
                <a:latin typeface="Times New Roman"/>
                <a:cs typeface="Times New Roman"/>
              </a:rPr>
              <a:t>term,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modern</a:t>
            </a:r>
            <a:r>
              <a:rPr dirty="0" sz="1600" spc="-1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systematic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way</a:t>
            </a:r>
            <a:r>
              <a:rPr dirty="0" sz="1600" spc="-40">
                <a:latin typeface="Times New Roman"/>
                <a:cs typeface="Times New Roman"/>
              </a:rPr>
              <a:t> </a:t>
            </a:r>
            <a:r>
              <a:rPr dirty="0" sz="1600">
                <a:latin typeface="Times New Roman"/>
                <a:cs typeface="Times New Roman"/>
              </a:rPr>
              <a:t>of</a:t>
            </a:r>
            <a:r>
              <a:rPr dirty="0" sz="1600" spc="-40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Times New Roman"/>
                <a:cs typeface="Times New Roman"/>
              </a:rPr>
              <a:t>archiving.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50"/>
              <a:t>7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86740" y="200660"/>
            <a:ext cx="11312525" cy="4115435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688464">
              <a:lnSpc>
                <a:spcPct val="100000"/>
              </a:lnSpc>
              <a:spcBef>
                <a:spcPts val="420"/>
              </a:spcBef>
            </a:pPr>
            <a:r>
              <a:rPr dirty="0" u="sng" sz="18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Objective</a:t>
            </a:r>
            <a:r>
              <a:rPr dirty="0" u="sng" sz="1800" spc="-8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 spc="-2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1:</a:t>
            </a:r>
            <a:endParaRPr sz="1800">
              <a:latin typeface="Times New Roman"/>
              <a:cs typeface="Times New Roman"/>
            </a:endParaRPr>
          </a:p>
          <a:p>
            <a:pPr marL="1688464" marR="742315">
              <a:lnSpc>
                <a:spcPct val="114999"/>
              </a:lnSpc>
            </a:pPr>
            <a:r>
              <a:rPr dirty="0" sz="1800" b="1">
                <a:latin typeface="Times New Roman"/>
                <a:cs typeface="Times New Roman"/>
              </a:rPr>
              <a:t>Finalization</a:t>
            </a:r>
            <a:r>
              <a:rPr dirty="0" sz="1800" spc="16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of</a:t>
            </a:r>
            <a:r>
              <a:rPr dirty="0" sz="1800" spc="16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the</a:t>
            </a:r>
            <a:r>
              <a:rPr dirty="0" sz="1800" spc="16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set</a:t>
            </a:r>
            <a:r>
              <a:rPr dirty="0" sz="1800" spc="15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of</a:t>
            </a:r>
            <a:r>
              <a:rPr dirty="0" sz="1800" spc="14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equipment</a:t>
            </a:r>
            <a:r>
              <a:rPr dirty="0" sz="1800" spc="15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to</a:t>
            </a:r>
            <a:r>
              <a:rPr dirty="0" sz="1800" spc="16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achieve</a:t>
            </a:r>
            <a:r>
              <a:rPr dirty="0" sz="1800" spc="16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the</a:t>
            </a:r>
            <a:r>
              <a:rPr dirty="0" sz="1800" spc="16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goals</a:t>
            </a:r>
            <a:r>
              <a:rPr dirty="0" sz="1800" spc="16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specified</a:t>
            </a:r>
            <a:r>
              <a:rPr dirty="0" sz="1800" spc="14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in</a:t>
            </a:r>
            <a:r>
              <a:rPr dirty="0" sz="1800" spc="15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the</a:t>
            </a:r>
            <a:r>
              <a:rPr dirty="0" sz="1800" spc="14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previous</a:t>
            </a:r>
            <a:r>
              <a:rPr dirty="0" sz="1800" spc="15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project </a:t>
            </a:r>
            <a:r>
              <a:rPr dirty="0" sz="1800" b="1">
                <a:latin typeface="Times New Roman"/>
                <a:cs typeface="Times New Roman"/>
              </a:rPr>
              <a:t>covering</a:t>
            </a:r>
            <a:r>
              <a:rPr dirty="0" sz="1800" spc="-4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period</a:t>
            </a:r>
            <a:r>
              <a:rPr dirty="0" sz="1800" spc="-15" b="1">
                <a:latin typeface="Times New Roman"/>
                <a:cs typeface="Times New Roman"/>
              </a:rPr>
              <a:t> </a:t>
            </a:r>
            <a:r>
              <a:rPr dirty="0" sz="1800" spc="-25" b="1">
                <a:latin typeface="Times New Roman"/>
                <a:cs typeface="Times New Roman"/>
              </a:rPr>
              <a:t>1.11.-</a:t>
            </a:r>
            <a:r>
              <a:rPr dirty="0" sz="1800" b="1">
                <a:latin typeface="Times New Roman"/>
                <a:cs typeface="Times New Roman"/>
              </a:rPr>
              <a:t>15.12.2023</a:t>
            </a:r>
            <a:r>
              <a:rPr dirty="0" sz="1800" spc="-5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consisting</a:t>
            </a:r>
            <a:r>
              <a:rPr dirty="0" sz="1800" spc="-1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of</a:t>
            </a:r>
            <a:r>
              <a:rPr dirty="0" sz="1800" spc="-3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the</a:t>
            </a:r>
            <a:r>
              <a:rPr dirty="0" sz="1800" spc="-1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procurement</a:t>
            </a:r>
            <a:r>
              <a:rPr dirty="0" sz="1800" spc="-3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of</a:t>
            </a:r>
            <a:r>
              <a:rPr dirty="0" sz="1800" spc="-2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supplementary</a:t>
            </a:r>
            <a:r>
              <a:rPr dirty="0" sz="1800" spc="-2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hardware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70"/>
              </a:spcBef>
            </a:pPr>
            <a:endParaRPr sz="1800">
              <a:latin typeface="Times New Roman"/>
              <a:cs typeface="Times New Roman"/>
            </a:endParaRPr>
          </a:p>
          <a:p>
            <a:pPr marL="349885" indent="-286385">
              <a:lnSpc>
                <a:spcPct val="100000"/>
              </a:lnSpc>
              <a:buFont typeface="Arial"/>
              <a:buChar char="•"/>
              <a:tabLst>
                <a:tab pos="349885" algn="l"/>
              </a:tabLst>
            </a:pPr>
            <a:r>
              <a:rPr dirty="0" sz="1800">
                <a:latin typeface="Times New Roman"/>
                <a:cs typeface="Times New Roman"/>
              </a:rPr>
              <a:t>2</a:t>
            </a:r>
            <a:r>
              <a:rPr dirty="0" sz="1800" spc="-3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freezers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(-</a:t>
            </a:r>
            <a:r>
              <a:rPr dirty="0" sz="1800">
                <a:latin typeface="Times New Roman"/>
                <a:cs typeface="Times New Roman"/>
              </a:rPr>
              <a:t>20°C):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u="sng" sz="18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delivered</a:t>
            </a:r>
            <a:endParaRPr sz="1800">
              <a:latin typeface="Times New Roman"/>
              <a:cs typeface="Times New Roman"/>
            </a:endParaRPr>
          </a:p>
          <a:p>
            <a:pPr marL="349885" indent="-286385">
              <a:lnSpc>
                <a:spcPct val="100000"/>
              </a:lnSpc>
              <a:buFont typeface="Arial"/>
              <a:buChar char="•"/>
              <a:tabLst>
                <a:tab pos="349885" algn="l"/>
              </a:tabLst>
            </a:pPr>
            <a:r>
              <a:rPr dirty="0" sz="1800">
                <a:latin typeface="Times New Roman"/>
                <a:cs typeface="Times New Roman"/>
              </a:rPr>
              <a:t>2</a:t>
            </a:r>
            <a:r>
              <a:rPr dirty="0" sz="1800" spc="-4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refrigerators</a:t>
            </a:r>
            <a:r>
              <a:rPr dirty="0" sz="1800" spc="-4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(4°C):</a:t>
            </a:r>
            <a:r>
              <a:rPr dirty="0" sz="1800" spc="-40">
                <a:latin typeface="Times New Roman"/>
                <a:cs typeface="Times New Roman"/>
              </a:rPr>
              <a:t> </a:t>
            </a:r>
            <a:r>
              <a:rPr dirty="0" u="sng" sz="18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delivered</a:t>
            </a:r>
            <a:endParaRPr sz="1800">
              <a:latin typeface="Times New Roman"/>
              <a:cs typeface="Times New Roman"/>
            </a:endParaRPr>
          </a:p>
          <a:p>
            <a:pPr marL="349885" indent="-286385">
              <a:lnSpc>
                <a:spcPct val="100000"/>
              </a:lnSpc>
              <a:buFont typeface="Arial"/>
              <a:buChar char="•"/>
              <a:tabLst>
                <a:tab pos="349885" algn="l"/>
              </a:tabLst>
            </a:pPr>
            <a:r>
              <a:rPr dirty="0" sz="1800">
                <a:latin typeface="Times New Roman"/>
                <a:cs typeface="Times New Roman"/>
              </a:rPr>
              <a:t>CO</a:t>
            </a:r>
            <a:r>
              <a:rPr dirty="0" baseline="-20833" sz="1800">
                <a:latin typeface="Times New Roman"/>
                <a:cs typeface="Times New Roman"/>
              </a:rPr>
              <a:t>2</a:t>
            </a:r>
            <a:r>
              <a:rPr dirty="0" baseline="-20833" sz="1800" spc="172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incubator:</a:t>
            </a:r>
            <a:r>
              <a:rPr dirty="0" sz="1800" spc="-45">
                <a:latin typeface="Times New Roman"/>
                <a:cs typeface="Times New Roman"/>
              </a:rPr>
              <a:t> </a:t>
            </a:r>
            <a:r>
              <a:rPr dirty="0" u="sng" sz="18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delivered</a:t>
            </a:r>
            <a:endParaRPr sz="1800">
              <a:latin typeface="Times New Roman"/>
              <a:cs typeface="Times New Roman"/>
            </a:endParaRPr>
          </a:p>
          <a:p>
            <a:pPr marL="349885" indent="-286385">
              <a:lnSpc>
                <a:spcPct val="100000"/>
              </a:lnSpc>
              <a:buFont typeface="Arial"/>
              <a:buChar char="•"/>
              <a:tabLst>
                <a:tab pos="349885" algn="l"/>
              </a:tabLst>
            </a:pPr>
            <a:r>
              <a:rPr dirty="0" sz="1800">
                <a:latin typeface="Times New Roman"/>
                <a:cs typeface="Times New Roman"/>
              </a:rPr>
              <a:t>container</a:t>
            </a:r>
            <a:r>
              <a:rPr dirty="0" sz="1800" spc="-4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for</a:t>
            </a:r>
            <a:r>
              <a:rPr dirty="0" sz="1800" spc="-2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liquid</a:t>
            </a:r>
            <a:r>
              <a:rPr dirty="0" sz="1800" spc="-3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nitrogen:</a:t>
            </a:r>
            <a:r>
              <a:rPr dirty="0" sz="1800" spc="-35">
                <a:latin typeface="Times New Roman"/>
                <a:cs typeface="Times New Roman"/>
              </a:rPr>
              <a:t> </a:t>
            </a:r>
            <a:r>
              <a:rPr dirty="0" u="sng" sz="18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delivered</a:t>
            </a:r>
            <a:endParaRPr sz="1800">
              <a:latin typeface="Times New Roman"/>
              <a:cs typeface="Times New Roman"/>
            </a:endParaRPr>
          </a:p>
          <a:p>
            <a:pPr marL="349885" indent="-286385">
              <a:lnSpc>
                <a:spcPct val="100000"/>
              </a:lnSpc>
              <a:buFont typeface="Arial"/>
              <a:buChar char="•"/>
              <a:tabLst>
                <a:tab pos="349885" algn="l"/>
              </a:tabLst>
            </a:pPr>
            <a:r>
              <a:rPr dirty="0" sz="1800">
                <a:latin typeface="Times New Roman"/>
                <a:cs typeface="Times New Roman"/>
              </a:rPr>
              <a:t>system</a:t>
            </a:r>
            <a:r>
              <a:rPr dirty="0" sz="1800" spc="-5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for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the</a:t>
            </a:r>
            <a:r>
              <a:rPr dirty="0" sz="1800" spc="-4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automatic</a:t>
            </a:r>
            <a:r>
              <a:rPr dirty="0" sz="1800" spc="-2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extraction</a:t>
            </a:r>
            <a:r>
              <a:rPr dirty="0" sz="1800" spc="-6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of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nucleic</a:t>
            </a:r>
            <a:r>
              <a:rPr dirty="0" sz="1800" spc="-2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acid:</a:t>
            </a:r>
            <a:r>
              <a:rPr dirty="0" sz="1800" spc="-30">
                <a:latin typeface="Times New Roman"/>
                <a:cs typeface="Times New Roman"/>
              </a:rPr>
              <a:t> </a:t>
            </a:r>
            <a:r>
              <a:rPr dirty="0" u="sng" sz="18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delivered</a:t>
            </a:r>
            <a:endParaRPr sz="1800">
              <a:latin typeface="Times New Roman"/>
              <a:cs typeface="Times New Roman"/>
            </a:endParaRPr>
          </a:p>
          <a:p>
            <a:pPr marL="349885" marR="68580" indent="-287020">
              <a:lnSpc>
                <a:spcPct val="100000"/>
              </a:lnSpc>
              <a:buFont typeface="Arial"/>
              <a:buChar char="•"/>
              <a:tabLst>
                <a:tab pos="349885" algn="l"/>
              </a:tabLst>
            </a:pPr>
            <a:r>
              <a:rPr dirty="0" sz="1800">
                <a:latin typeface="Times New Roman"/>
                <a:cs typeface="Times New Roman"/>
              </a:rPr>
              <a:t>furniture</a:t>
            </a:r>
            <a:r>
              <a:rPr dirty="0" sz="1800" spc="-3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for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the</a:t>
            </a:r>
            <a:r>
              <a:rPr dirty="0" sz="1800" spc="-2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NRL</a:t>
            </a:r>
            <a:r>
              <a:rPr dirty="0" sz="1800" spc="-9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CH/NCH</a:t>
            </a:r>
            <a:r>
              <a:rPr dirty="0" sz="1800" spc="-2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for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the</a:t>
            </a:r>
            <a:r>
              <a:rPr dirty="0" sz="1800" spc="-2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renovation</a:t>
            </a:r>
            <a:r>
              <a:rPr dirty="0" sz="1800" spc="-4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of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laboratory</a:t>
            </a:r>
            <a:r>
              <a:rPr dirty="0" sz="1800" spc="-3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dedicated</a:t>
            </a:r>
            <a:r>
              <a:rPr dirty="0" sz="1800" spc="-4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for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antigenic</a:t>
            </a:r>
            <a:r>
              <a:rPr dirty="0" sz="1800" spc="-35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characterization</a:t>
            </a:r>
            <a:r>
              <a:rPr dirty="0" sz="1800" spc="-5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of</a:t>
            </a:r>
            <a:r>
              <a:rPr dirty="0" sz="1800" spc="-25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influenza </a:t>
            </a:r>
            <a:r>
              <a:rPr dirty="0" sz="1800">
                <a:latin typeface="Times New Roman"/>
                <a:cs typeface="Times New Roman"/>
              </a:rPr>
              <a:t>strains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and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laboratory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for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the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isolation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of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influenza</a:t>
            </a:r>
            <a:r>
              <a:rPr dirty="0" sz="1800" spc="-4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strains and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for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the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placement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of computers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and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specific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items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of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 spc="-25">
                <a:latin typeface="Times New Roman"/>
                <a:cs typeface="Times New Roman"/>
              </a:rPr>
              <a:t>the </a:t>
            </a:r>
            <a:r>
              <a:rPr dirty="0" sz="1800">
                <a:latin typeface="Times New Roman"/>
                <a:cs typeface="Times New Roman"/>
              </a:rPr>
              <a:t>archive</a:t>
            </a:r>
            <a:r>
              <a:rPr dirty="0" sz="1800" spc="-6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(laboratory</a:t>
            </a:r>
            <a:r>
              <a:rPr dirty="0" sz="1800" spc="-5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furniture</a:t>
            </a:r>
            <a:r>
              <a:rPr dirty="0" sz="1800" spc="-3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–</a:t>
            </a:r>
            <a:r>
              <a:rPr dirty="0" sz="1800" spc="-5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tables,</a:t>
            </a:r>
            <a:r>
              <a:rPr dirty="0" sz="1800" spc="-6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chairs,</a:t>
            </a:r>
            <a:r>
              <a:rPr dirty="0" sz="1800" spc="-4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storage</a:t>
            </a:r>
            <a:r>
              <a:rPr dirty="0" sz="1800" spc="-4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cupboards</a:t>
            </a:r>
            <a:r>
              <a:rPr dirty="0" sz="1800" spc="-6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and</a:t>
            </a:r>
            <a:r>
              <a:rPr dirty="0" sz="1800" spc="-4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shelves):</a:t>
            </a:r>
            <a:r>
              <a:rPr dirty="0" sz="1800" spc="-30">
                <a:latin typeface="Times New Roman"/>
                <a:cs typeface="Times New Roman"/>
              </a:rPr>
              <a:t> </a:t>
            </a:r>
            <a:r>
              <a:rPr dirty="0" u="sng" sz="18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delivered</a:t>
            </a:r>
            <a:endParaRPr sz="1800">
              <a:latin typeface="Times New Roman"/>
              <a:cs typeface="Times New Roman"/>
            </a:endParaRPr>
          </a:p>
          <a:p>
            <a:pPr marL="349885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49885" algn="l"/>
              </a:tabLst>
            </a:pPr>
            <a:r>
              <a:rPr dirty="0" sz="1800">
                <a:latin typeface="Times New Roman"/>
                <a:cs typeface="Times New Roman"/>
              </a:rPr>
              <a:t>database</a:t>
            </a:r>
            <a:r>
              <a:rPr dirty="0" sz="1800" spc="-5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specialist</a:t>
            </a:r>
            <a:r>
              <a:rPr dirty="0" sz="1800" spc="-5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and</a:t>
            </a:r>
            <a:r>
              <a:rPr dirty="0" sz="1800" spc="-3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IT</a:t>
            </a:r>
            <a:r>
              <a:rPr dirty="0" sz="1800" spc="-6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support</a:t>
            </a:r>
            <a:r>
              <a:rPr dirty="0" sz="1800" spc="-4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service</a:t>
            </a:r>
            <a:r>
              <a:rPr dirty="0" sz="1800" spc="-3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procurement:</a:t>
            </a:r>
            <a:r>
              <a:rPr dirty="0" sz="1800" spc="-30">
                <a:latin typeface="Times New Roman"/>
                <a:cs typeface="Times New Roman"/>
              </a:rPr>
              <a:t> </a:t>
            </a:r>
            <a:r>
              <a:rPr dirty="0" u="sng" sz="1800" spc="-1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canceled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50"/>
              <a:t>7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00050" y="183261"/>
            <a:ext cx="11548110" cy="433832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651000">
              <a:lnSpc>
                <a:spcPct val="100000"/>
              </a:lnSpc>
              <a:spcBef>
                <a:spcPts val="420"/>
              </a:spcBef>
            </a:pPr>
            <a:r>
              <a:rPr dirty="0" u="sng" sz="18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Objective</a:t>
            </a:r>
            <a:r>
              <a:rPr dirty="0" u="sng" sz="1800" spc="-8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 spc="-2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2:</a:t>
            </a:r>
            <a:endParaRPr sz="1800">
              <a:latin typeface="Times New Roman"/>
              <a:cs typeface="Times New Roman"/>
            </a:endParaRPr>
          </a:p>
          <a:p>
            <a:pPr marL="1651000" marR="1008380">
              <a:lnSpc>
                <a:spcPct val="114999"/>
              </a:lnSpc>
            </a:pPr>
            <a:r>
              <a:rPr dirty="0" sz="1800" b="1">
                <a:latin typeface="Times New Roman"/>
                <a:cs typeface="Times New Roman"/>
              </a:rPr>
              <a:t>Finalization</a:t>
            </a:r>
            <a:r>
              <a:rPr dirty="0" sz="1800" spc="9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of</a:t>
            </a:r>
            <a:r>
              <a:rPr dirty="0" sz="1800" spc="9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the</a:t>
            </a:r>
            <a:r>
              <a:rPr dirty="0" sz="1800" spc="10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archival</a:t>
            </a:r>
            <a:r>
              <a:rPr dirty="0" sz="1800" spc="9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database</a:t>
            </a:r>
            <a:r>
              <a:rPr dirty="0" sz="1800" spc="10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and</a:t>
            </a:r>
            <a:r>
              <a:rPr dirty="0" sz="1800" spc="9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its</a:t>
            </a:r>
            <a:r>
              <a:rPr dirty="0" sz="1800" spc="10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connectivity</a:t>
            </a:r>
            <a:r>
              <a:rPr dirty="0" sz="1800" spc="11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to</a:t>
            </a:r>
            <a:r>
              <a:rPr dirty="0" sz="1800" spc="8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ensure</a:t>
            </a:r>
            <a:r>
              <a:rPr dirty="0" sz="1800" spc="10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effective</a:t>
            </a:r>
            <a:r>
              <a:rPr dirty="0" sz="1800" spc="9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connection</a:t>
            </a:r>
            <a:r>
              <a:rPr dirty="0" sz="1800" spc="105" b="1">
                <a:latin typeface="Times New Roman"/>
                <a:cs typeface="Times New Roman"/>
              </a:rPr>
              <a:t> </a:t>
            </a:r>
            <a:r>
              <a:rPr dirty="0" sz="1800" spc="-25" b="1">
                <a:latin typeface="Times New Roman"/>
                <a:cs typeface="Times New Roman"/>
              </a:rPr>
              <a:t>of </a:t>
            </a:r>
            <a:r>
              <a:rPr dirty="0" sz="1800" b="1">
                <a:latin typeface="Times New Roman"/>
                <a:cs typeface="Times New Roman"/>
              </a:rPr>
              <a:t>LIS</a:t>
            </a:r>
            <a:r>
              <a:rPr dirty="0" sz="1800" spc="-2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and</a:t>
            </a:r>
            <a:r>
              <a:rPr dirty="0" sz="1800" spc="-2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archival</a:t>
            </a:r>
            <a:r>
              <a:rPr dirty="0" sz="1800" spc="-20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database.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4999"/>
              </a:lnSpc>
              <a:spcBef>
                <a:spcPts val="5"/>
              </a:spcBef>
            </a:pPr>
            <a:r>
              <a:rPr dirty="0" sz="1800">
                <a:latin typeface="Times New Roman"/>
                <a:cs typeface="Times New Roman"/>
              </a:rPr>
              <a:t>Due</a:t>
            </a:r>
            <a:r>
              <a:rPr dirty="0" sz="1800" spc="9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to</a:t>
            </a:r>
            <a:r>
              <a:rPr dirty="0" sz="1800" spc="10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the</a:t>
            </a:r>
            <a:r>
              <a:rPr dirty="0" sz="1800" spc="9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acquisition</a:t>
            </a:r>
            <a:r>
              <a:rPr dirty="0" sz="1800" spc="10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of</a:t>
            </a:r>
            <a:r>
              <a:rPr dirty="0" sz="1800" spc="10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</a:t>
            </a:r>
            <a:r>
              <a:rPr dirty="0" sz="1800" spc="10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new</a:t>
            </a:r>
            <a:r>
              <a:rPr dirty="0" sz="1800" spc="9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LIS</a:t>
            </a:r>
            <a:r>
              <a:rPr dirty="0" sz="1800" spc="10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for</a:t>
            </a:r>
            <a:r>
              <a:rPr dirty="0" sz="1800" spc="10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the</a:t>
            </a:r>
            <a:r>
              <a:rPr dirty="0" sz="1800" spc="1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entire</a:t>
            </a:r>
            <a:r>
              <a:rPr dirty="0" sz="1800" spc="1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NIPH</a:t>
            </a:r>
            <a:r>
              <a:rPr dirty="0" sz="1800" spc="9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(2025),</a:t>
            </a:r>
            <a:r>
              <a:rPr dirty="0" sz="1800" spc="10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the</a:t>
            </a:r>
            <a:r>
              <a:rPr dirty="0" sz="1800" spc="1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need</a:t>
            </a:r>
            <a:r>
              <a:rPr dirty="0" sz="1800" spc="9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to</a:t>
            </a:r>
            <a:r>
              <a:rPr dirty="0" sz="1800" spc="10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modify</a:t>
            </a:r>
            <a:r>
              <a:rPr dirty="0" sz="1800" spc="1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the</a:t>
            </a:r>
            <a:r>
              <a:rPr dirty="0" sz="1800" spc="9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communication</a:t>
            </a:r>
            <a:r>
              <a:rPr dirty="0" sz="1800" spc="1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of</a:t>
            </a:r>
            <a:r>
              <a:rPr dirty="0" sz="1800" spc="8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the</a:t>
            </a:r>
            <a:r>
              <a:rPr dirty="0" sz="1800" spc="9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existing</a:t>
            </a:r>
            <a:r>
              <a:rPr dirty="0" sz="1800" spc="100">
                <a:latin typeface="Times New Roman"/>
                <a:cs typeface="Times New Roman"/>
              </a:rPr>
              <a:t> </a:t>
            </a:r>
            <a:r>
              <a:rPr dirty="0" sz="1800" spc="-25">
                <a:latin typeface="Times New Roman"/>
                <a:cs typeface="Times New Roman"/>
              </a:rPr>
              <a:t>LIS </a:t>
            </a:r>
            <a:r>
              <a:rPr dirty="0" sz="1800">
                <a:latin typeface="Times New Roman"/>
                <a:cs typeface="Times New Roman"/>
              </a:rPr>
              <a:t>with</a:t>
            </a:r>
            <a:r>
              <a:rPr dirty="0" sz="1800" spc="-2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the</a:t>
            </a:r>
            <a:r>
              <a:rPr dirty="0" sz="1800" spc="-2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archiving</a:t>
            </a:r>
            <a:r>
              <a:rPr dirty="0" sz="1800" spc="-2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system</a:t>
            </a:r>
            <a:r>
              <a:rPr dirty="0" sz="1800" spc="-2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was</a:t>
            </a:r>
            <a:r>
              <a:rPr dirty="0" sz="1800" spc="-3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eliminated.</a:t>
            </a:r>
            <a:r>
              <a:rPr dirty="0" sz="1800" spc="-30"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This</a:t>
            </a:r>
            <a:r>
              <a:rPr dirty="0" u="sng" sz="1800" spc="-2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objective</a:t>
            </a:r>
            <a:r>
              <a:rPr dirty="0" u="sng" sz="1800" spc="-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is</a:t>
            </a:r>
            <a:r>
              <a:rPr dirty="0" u="sng" sz="1800" spc="-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therefore</a:t>
            </a:r>
            <a:r>
              <a:rPr dirty="0" u="sng" sz="1800" spc="-2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postponed</a:t>
            </a:r>
            <a:r>
              <a:rPr dirty="0" u="sng" sz="1800" spc="-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until</a:t>
            </a:r>
            <a:r>
              <a:rPr dirty="0" u="sng" sz="1800" spc="-2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new</a:t>
            </a:r>
            <a:r>
              <a:rPr dirty="0" u="sng" sz="1800" spc="-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LIS</a:t>
            </a:r>
            <a:r>
              <a:rPr dirty="0" u="sng" sz="1800" spc="-4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is</a:t>
            </a:r>
            <a:r>
              <a:rPr dirty="0" u="sng" sz="1800" spc="-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purchased</a:t>
            </a:r>
            <a:r>
              <a:rPr dirty="0" u="none" sz="1800">
                <a:latin typeface="Times New Roman"/>
                <a:cs typeface="Times New Roman"/>
              </a:rPr>
              <a:t>.</a:t>
            </a:r>
            <a:r>
              <a:rPr dirty="0" u="none" sz="1800" spc="-25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As</a:t>
            </a:r>
            <a:r>
              <a:rPr dirty="0" u="none" sz="1800" spc="-30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a</a:t>
            </a:r>
            <a:r>
              <a:rPr dirty="0" u="none" sz="1800" spc="-35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result</a:t>
            </a:r>
            <a:r>
              <a:rPr dirty="0" u="none" sz="1800" spc="-45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of</a:t>
            </a:r>
            <a:r>
              <a:rPr dirty="0" u="none" sz="1800" spc="-50">
                <a:latin typeface="Times New Roman"/>
                <a:cs typeface="Times New Roman"/>
              </a:rPr>
              <a:t> </a:t>
            </a:r>
            <a:r>
              <a:rPr dirty="0" u="none" sz="1800" spc="-20">
                <a:latin typeface="Times New Roman"/>
                <a:cs typeface="Times New Roman"/>
              </a:rPr>
              <a:t>this </a:t>
            </a:r>
            <a:r>
              <a:rPr dirty="0" u="none" sz="1800">
                <a:latin typeface="Times New Roman"/>
                <a:cs typeface="Times New Roman"/>
              </a:rPr>
              <a:t>unexpected</a:t>
            </a:r>
            <a:r>
              <a:rPr dirty="0" u="none" sz="1800" spc="60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change,</a:t>
            </a:r>
            <a:r>
              <a:rPr dirty="0" u="none" sz="1800" spc="75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there</a:t>
            </a:r>
            <a:r>
              <a:rPr dirty="0" u="none" sz="1800" spc="70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were</a:t>
            </a:r>
            <a:r>
              <a:rPr dirty="0" u="none" sz="1800" spc="70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remaining</a:t>
            </a:r>
            <a:r>
              <a:rPr dirty="0" u="none" sz="1800" spc="75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CZK</a:t>
            </a:r>
            <a:r>
              <a:rPr dirty="0" u="none" sz="1800" spc="75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250,000</a:t>
            </a:r>
            <a:r>
              <a:rPr dirty="0" u="none" sz="1800" spc="70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incl.</a:t>
            </a:r>
            <a:r>
              <a:rPr dirty="0" u="none" sz="1800" spc="80">
                <a:latin typeface="Times New Roman"/>
                <a:cs typeface="Times New Roman"/>
              </a:rPr>
              <a:t> </a:t>
            </a:r>
            <a:r>
              <a:rPr dirty="0" u="none" sz="1800" spc="-125">
                <a:latin typeface="Times New Roman"/>
                <a:cs typeface="Times New Roman"/>
              </a:rPr>
              <a:t>VAT,</a:t>
            </a:r>
            <a:r>
              <a:rPr dirty="0" u="none" sz="1800" spc="80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which</a:t>
            </a:r>
            <a:r>
              <a:rPr dirty="0" u="none" sz="1800" spc="65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is</a:t>
            </a:r>
            <a:r>
              <a:rPr dirty="0" u="none" sz="1800" spc="75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why</a:t>
            </a:r>
            <a:r>
              <a:rPr dirty="0" u="none" sz="1800" spc="70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we</a:t>
            </a:r>
            <a:r>
              <a:rPr dirty="0" u="none" sz="1800" spc="80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asked</a:t>
            </a:r>
            <a:r>
              <a:rPr dirty="0" u="none" sz="1800" spc="65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to</a:t>
            </a:r>
            <a:r>
              <a:rPr dirty="0" u="none" sz="1800" spc="70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move</a:t>
            </a:r>
            <a:r>
              <a:rPr dirty="0" u="none" sz="1800" spc="75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this</a:t>
            </a:r>
            <a:r>
              <a:rPr dirty="0" u="none" sz="1800" spc="65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amount</a:t>
            </a:r>
            <a:r>
              <a:rPr dirty="0" u="none" sz="1800" spc="80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from</a:t>
            </a:r>
            <a:r>
              <a:rPr dirty="0" u="none" sz="1800" spc="60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the</a:t>
            </a:r>
            <a:r>
              <a:rPr dirty="0" u="none" sz="1800" spc="85">
                <a:latin typeface="Times New Roman"/>
                <a:cs typeface="Times New Roman"/>
              </a:rPr>
              <a:t> </a:t>
            </a:r>
            <a:r>
              <a:rPr dirty="0" u="none" sz="1800" spc="-25">
                <a:latin typeface="Times New Roman"/>
                <a:cs typeface="Times New Roman"/>
              </a:rPr>
              <a:t>IT </a:t>
            </a:r>
            <a:r>
              <a:rPr dirty="0" u="none" sz="1800">
                <a:latin typeface="Times New Roman"/>
                <a:cs typeface="Times New Roman"/>
              </a:rPr>
              <a:t>category</a:t>
            </a:r>
            <a:r>
              <a:rPr dirty="0" u="none" sz="1800" spc="-60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to</a:t>
            </a:r>
            <a:r>
              <a:rPr dirty="0" u="none" sz="1800" spc="-45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the</a:t>
            </a:r>
            <a:r>
              <a:rPr dirty="0" u="none" sz="1800" spc="-35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medical</a:t>
            </a:r>
            <a:r>
              <a:rPr dirty="0" u="none" sz="1800" spc="-35">
                <a:latin typeface="Times New Roman"/>
                <a:cs typeface="Times New Roman"/>
              </a:rPr>
              <a:t> </a:t>
            </a:r>
            <a:r>
              <a:rPr dirty="0" u="none" sz="1800">
                <a:latin typeface="Times New Roman"/>
                <a:cs typeface="Times New Roman"/>
              </a:rPr>
              <a:t>equipment</a:t>
            </a:r>
            <a:r>
              <a:rPr dirty="0" u="none" sz="1800" spc="-25">
                <a:latin typeface="Times New Roman"/>
                <a:cs typeface="Times New Roman"/>
              </a:rPr>
              <a:t> </a:t>
            </a:r>
            <a:r>
              <a:rPr dirty="0" u="none" sz="1800" spc="-10">
                <a:latin typeface="Times New Roman"/>
                <a:cs typeface="Times New Roman"/>
              </a:rPr>
              <a:t>category.</a:t>
            </a:r>
            <a:endParaRPr sz="1800">
              <a:latin typeface="Times New Roman"/>
              <a:cs typeface="Times New Roman"/>
            </a:endParaRPr>
          </a:p>
          <a:p>
            <a:pPr algn="just" marL="12700" marR="8255">
              <a:lnSpc>
                <a:spcPct val="114999"/>
              </a:lnSpc>
            </a:pPr>
            <a:r>
              <a:rPr dirty="0" sz="1800">
                <a:latin typeface="Times New Roman"/>
                <a:cs typeface="Times New Roman"/>
              </a:rPr>
              <a:t>Due</a:t>
            </a:r>
            <a:r>
              <a:rPr dirty="0" sz="1800" spc="5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to</a:t>
            </a:r>
            <a:r>
              <a:rPr dirty="0" sz="1800" spc="5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the</a:t>
            </a:r>
            <a:r>
              <a:rPr dirty="0" sz="1800" spc="6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cheaper</a:t>
            </a:r>
            <a:r>
              <a:rPr dirty="0" sz="1800" spc="6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purchases</a:t>
            </a:r>
            <a:r>
              <a:rPr dirty="0" sz="1800" spc="6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of</a:t>
            </a:r>
            <a:r>
              <a:rPr dirty="0" sz="1800" spc="4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all</a:t>
            </a:r>
            <a:r>
              <a:rPr dirty="0" sz="1800" spc="5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individual</a:t>
            </a:r>
            <a:r>
              <a:rPr dirty="0" sz="1800" spc="6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items,</a:t>
            </a:r>
            <a:r>
              <a:rPr dirty="0" sz="1800" spc="6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we</a:t>
            </a:r>
            <a:r>
              <a:rPr dirty="0" sz="1800" spc="6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had</a:t>
            </a:r>
            <a:r>
              <a:rPr dirty="0" sz="1800" spc="5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an</a:t>
            </a:r>
            <a:r>
              <a:rPr dirty="0" sz="1800" spc="4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additional</a:t>
            </a:r>
            <a:r>
              <a:rPr dirty="0" sz="1800" spc="6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approx.</a:t>
            </a:r>
            <a:r>
              <a:rPr dirty="0" sz="1800" spc="7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CZK</a:t>
            </a:r>
            <a:r>
              <a:rPr dirty="0" sz="1800" spc="5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203,000</a:t>
            </a:r>
            <a:r>
              <a:rPr dirty="0" sz="1800" spc="4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incl.</a:t>
            </a:r>
            <a:r>
              <a:rPr dirty="0" sz="1800" spc="55">
                <a:latin typeface="Times New Roman"/>
                <a:cs typeface="Times New Roman"/>
              </a:rPr>
              <a:t> </a:t>
            </a:r>
            <a:r>
              <a:rPr dirty="0" sz="1800" spc="-145">
                <a:latin typeface="Times New Roman"/>
                <a:cs typeface="Times New Roman"/>
              </a:rPr>
              <a:t>VAT</a:t>
            </a:r>
            <a:r>
              <a:rPr dirty="0" sz="1800" spc="3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remaining</a:t>
            </a:r>
            <a:r>
              <a:rPr dirty="0" sz="1800" spc="7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in</a:t>
            </a:r>
            <a:r>
              <a:rPr dirty="0" sz="1800" spc="50">
                <a:latin typeface="Times New Roman"/>
                <a:cs typeface="Times New Roman"/>
              </a:rPr>
              <a:t> </a:t>
            </a:r>
            <a:r>
              <a:rPr dirty="0" sz="1800" spc="-25">
                <a:latin typeface="Times New Roman"/>
                <a:cs typeface="Times New Roman"/>
              </a:rPr>
              <a:t>the </a:t>
            </a:r>
            <a:r>
              <a:rPr dirty="0" sz="1800">
                <a:latin typeface="Times New Roman"/>
                <a:cs typeface="Times New Roman"/>
              </a:rPr>
              <a:t>medical</a:t>
            </a:r>
            <a:r>
              <a:rPr dirty="0" sz="1800" spc="-6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equipment</a:t>
            </a:r>
            <a:r>
              <a:rPr dirty="0" sz="1800" spc="-45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category.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35"/>
              </a:spcBef>
            </a:pPr>
            <a:endParaRPr sz="18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After</a:t>
            </a:r>
            <a:r>
              <a:rPr dirty="0" u="sng" sz="1800" spc="8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consultation</a:t>
            </a:r>
            <a:r>
              <a:rPr dirty="0" u="sng" sz="1800" spc="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with</a:t>
            </a:r>
            <a:r>
              <a:rPr dirty="0" u="sng" sz="1800" spc="8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dirty="0" u="sng" sz="1800" spc="8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WHO</a:t>
            </a:r>
            <a:r>
              <a:rPr dirty="0" u="sng" sz="1800" spc="9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office,</a:t>
            </a:r>
            <a:r>
              <a:rPr dirty="0" u="sng" sz="1800" spc="9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we</a:t>
            </a:r>
            <a:r>
              <a:rPr dirty="0" u="sng" sz="1800" spc="8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were</a:t>
            </a:r>
            <a:r>
              <a:rPr dirty="0" u="sng" sz="1800" spc="8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allowed</a:t>
            </a:r>
            <a:r>
              <a:rPr dirty="0" u="sng" sz="1800" spc="8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</a:t>
            </a:r>
            <a:r>
              <a:rPr dirty="0" u="sng" sz="1800" spc="8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use</a:t>
            </a:r>
            <a:r>
              <a:rPr dirty="0" u="sng" sz="1800" spc="8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this</a:t>
            </a:r>
            <a:r>
              <a:rPr dirty="0" u="sng" sz="1800" spc="9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budget</a:t>
            </a:r>
            <a:r>
              <a:rPr dirty="0" u="sng" sz="1800" spc="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dirty="0" u="sng" sz="1800" spc="8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CZK</a:t>
            </a:r>
            <a:r>
              <a:rPr dirty="0" u="sng" sz="1800" spc="9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453,000</a:t>
            </a:r>
            <a:r>
              <a:rPr dirty="0" u="sng" sz="1800" spc="7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incl.</a:t>
            </a:r>
            <a:r>
              <a:rPr dirty="0" u="sng" sz="1800" spc="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 spc="-13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VAT</a:t>
            </a:r>
            <a:r>
              <a:rPr dirty="0" u="sng" sz="1800" spc="5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for</a:t>
            </a:r>
            <a:r>
              <a:rPr dirty="0" u="sng" sz="1800" spc="8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dirty="0" u="sng" sz="1800" spc="8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purchase</a:t>
            </a:r>
            <a:r>
              <a:rPr dirty="0" u="sng" sz="1800" spc="8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 spc="-2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endParaRPr sz="18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330"/>
              </a:spcBef>
            </a:pP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additional</a:t>
            </a:r>
            <a:r>
              <a:rPr dirty="0" u="sng" sz="1800" spc="-6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laboratory</a:t>
            </a:r>
            <a:r>
              <a:rPr dirty="0" u="sng" sz="1800" spc="-4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equipment</a:t>
            </a:r>
            <a:r>
              <a:rPr dirty="0" u="sng" sz="1800" spc="-4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for</a:t>
            </a:r>
            <a:r>
              <a:rPr dirty="0" u="sng" sz="1800" spc="-5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archive</a:t>
            </a:r>
            <a:r>
              <a:rPr dirty="0" u="sng" sz="1800" spc="-5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 spc="-2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(Tab</a:t>
            </a:r>
            <a:r>
              <a:rPr dirty="0" u="sng" sz="1800" spc="-5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 spc="-2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1):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50"/>
              <a:t>7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53340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420"/>
              </a:spcBef>
              <a:buFont typeface="Arial"/>
              <a:buChar char="•"/>
              <a:tabLst>
                <a:tab pos="299085" algn="l"/>
              </a:tabLst>
            </a:pPr>
            <a:r>
              <a:rPr dirty="0" spc="-10"/>
              <a:t>Biohazard</a:t>
            </a: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b="0">
                <a:latin typeface="Times New Roman"/>
                <a:cs typeface="Times New Roman"/>
              </a:rPr>
              <a:t>for</a:t>
            </a:r>
            <a:r>
              <a:rPr dirty="0" spc="2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the</a:t>
            </a:r>
            <a:r>
              <a:rPr dirty="0" spc="5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cell</a:t>
            </a:r>
            <a:r>
              <a:rPr dirty="0" spc="3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culture</a:t>
            </a:r>
            <a:r>
              <a:rPr dirty="0" spc="5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laboratory,</a:t>
            </a:r>
            <a:r>
              <a:rPr dirty="0" spc="5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which</a:t>
            </a:r>
            <a:r>
              <a:rPr dirty="0" spc="4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will</a:t>
            </a:r>
            <a:r>
              <a:rPr dirty="0" spc="3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ensure</a:t>
            </a:r>
            <a:r>
              <a:rPr dirty="0" spc="2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the</a:t>
            </a:r>
            <a:r>
              <a:rPr dirty="0" spc="5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supply</a:t>
            </a:r>
            <a:r>
              <a:rPr dirty="0" spc="5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of</a:t>
            </a:r>
            <a:r>
              <a:rPr dirty="0" spc="3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cell</a:t>
            </a:r>
            <a:r>
              <a:rPr dirty="0" spc="4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cultures</a:t>
            </a:r>
            <a:r>
              <a:rPr dirty="0" spc="4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for</a:t>
            </a:r>
            <a:r>
              <a:rPr dirty="0" spc="4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the</a:t>
            </a:r>
            <a:r>
              <a:rPr dirty="0" spc="3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isolation</a:t>
            </a:r>
            <a:r>
              <a:rPr dirty="0" spc="3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of</a:t>
            </a:r>
            <a:r>
              <a:rPr dirty="0" spc="4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viruses</a:t>
            </a:r>
            <a:r>
              <a:rPr dirty="0" spc="3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stored</a:t>
            </a:r>
            <a:r>
              <a:rPr dirty="0" spc="3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in</a:t>
            </a:r>
            <a:r>
              <a:rPr dirty="0" spc="4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the</a:t>
            </a:r>
            <a:r>
              <a:rPr dirty="0" spc="35" b="0">
                <a:latin typeface="Times New Roman"/>
                <a:cs typeface="Times New Roman"/>
              </a:rPr>
              <a:t> </a:t>
            </a:r>
            <a:r>
              <a:rPr dirty="0" spc="-10" b="0">
                <a:latin typeface="Times New Roman"/>
                <a:cs typeface="Times New Roman"/>
              </a:rPr>
              <a:t>archive:</a:t>
            </a: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u="sng" spc="-10" b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delivered</a:t>
            </a:r>
          </a:p>
          <a:p>
            <a:pPr>
              <a:lnSpc>
                <a:spcPct val="100000"/>
              </a:lnSpc>
              <a:spcBef>
                <a:spcPts val="740"/>
              </a:spcBef>
            </a:p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dirty="0"/>
              <a:t>Incubator</a:t>
            </a:r>
            <a:r>
              <a:rPr dirty="0" spc="-75"/>
              <a:t> </a:t>
            </a:r>
            <a:r>
              <a:rPr dirty="0"/>
              <a:t>for</a:t>
            </a:r>
            <a:r>
              <a:rPr dirty="0" spc="-70"/>
              <a:t> </a:t>
            </a:r>
            <a:r>
              <a:rPr dirty="0"/>
              <a:t>chicken</a:t>
            </a:r>
            <a:r>
              <a:rPr dirty="0" spc="-50"/>
              <a:t> </a:t>
            </a:r>
            <a:r>
              <a:rPr dirty="0" spc="-10"/>
              <a:t>embryos</a:t>
            </a: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b="0">
                <a:latin typeface="Times New Roman"/>
                <a:cs typeface="Times New Roman"/>
              </a:rPr>
              <a:t>is</a:t>
            </a:r>
            <a:r>
              <a:rPr dirty="0" spc="-5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used</a:t>
            </a:r>
            <a:r>
              <a:rPr dirty="0" spc="-2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for</a:t>
            </a:r>
            <a:r>
              <a:rPr dirty="0" spc="-4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isolation</a:t>
            </a:r>
            <a:r>
              <a:rPr dirty="0" spc="-3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of</a:t>
            </a:r>
            <a:r>
              <a:rPr dirty="0" spc="-3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influenza</a:t>
            </a:r>
            <a:r>
              <a:rPr dirty="0" spc="-4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viruses</a:t>
            </a:r>
            <a:r>
              <a:rPr dirty="0" spc="-2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for</a:t>
            </a:r>
            <a:r>
              <a:rPr dirty="0" spc="-4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subsequent</a:t>
            </a:r>
            <a:r>
              <a:rPr dirty="0" spc="-3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storage</a:t>
            </a:r>
            <a:r>
              <a:rPr dirty="0" spc="-3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of</a:t>
            </a:r>
            <a:r>
              <a:rPr dirty="0" spc="-2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influenza</a:t>
            </a:r>
            <a:r>
              <a:rPr dirty="0" spc="-5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viruses</a:t>
            </a:r>
            <a:r>
              <a:rPr dirty="0" spc="-2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in</a:t>
            </a:r>
            <a:r>
              <a:rPr dirty="0" spc="-4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the</a:t>
            </a:r>
            <a:r>
              <a:rPr dirty="0" spc="-3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archive:</a:t>
            </a:r>
            <a:r>
              <a:rPr dirty="0" spc="-45" b="0">
                <a:latin typeface="Times New Roman"/>
                <a:cs typeface="Times New Roman"/>
              </a:rPr>
              <a:t> </a:t>
            </a:r>
            <a:r>
              <a:rPr dirty="0" u="sng" spc="-10" b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delivered</a:t>
            </a:r>
          </a:p>
          <a:p>
            <a:pPr>
              <a:lnSpc>
                <a:spcPct val="100000"/>
              </a:lnSpc>
              <a:spcBef>
                <a:spcPts val="735"/>
              </a:spcBef>
            </a:pPr>
          </a:p>
          <a:p>
            <a:pPr algn="just" marL="299085" indent="-28638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</a:tabLst>
            </a:pPr>
            <a:r>
              <a:rPr dirty="0"/>
              <a:t>Automatic</a:t>
            </a:r>
            <a:r>
              <a:rPr dirty="0" spc="-70"/>
              <a:t> </a:t>
            </a:r>
            <a:r>
              <a:rPr dirty="0" spc="-10"/>
              <a:t>pipettes</a:t>
            </a:r>
          </a:p>
          <a:p>
            <a:pPr algn="just" marL="12700" marR="5080">
              <a:lnSpc>
                <a:spcPct val="114999"/>
              </a:lnSpc>
            </a:pPr>
            <a:r>
              <a:rPr dirty="0" b="0">
                <a:latin typeface="Times New Roman"/>
                <a:cs typeface="Times New Roman"/>
              </a:rPr>
              <a:t>laboratory</a:t>
            </a:r>
            <a:r>
              <a:rPr dirty="0" spc="5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instruments</a:t>
            </a:r>
            <a:r>
              <a:rPr dirty="0" spc="5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to</a:t>
            </a:r>
            <a:r>
              <a:rPr dirty="0" spc="4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measure</a:t>
            </a:r>
            <a:r>
              <a:rPr dirty="0" spc="6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out</a:t>
            </a:r>
            <a:r>
              <a:rPr dirty="0" spc="4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or</a:t>
            </a:r>
            <a:r>
              <a:rPr dirty="0" spc="4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transfer</a:t>
            </a:r>
            <a:r>
              <a:rPr dirty="0" spc="5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small</a:t>
            </a:r>
            <a:r>
              <a:rPr dirty="0" spc="6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quantities</a:t>
            </a:r>
            <a:r>
              <a:rPr dirty="0" spc="4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of</a:t>
            </a:r>
            <a:r>
              <a:rPr dirty="0" spc="5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liquid,</a:t>
            </a:r>
            <a:r>
              <a:rPr dirty="0" spc="6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in</a:t>
            </a:r>
            <a:r>
              <a:rPr dirty="0" spc="4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volumes</a:t>
            </a:r>
            <a:r>
              <a:rPr dirty="0" spc="5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of</a:t>
            </a:r>
            <a:r>
              <a:rPr dirty="0" spc="6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milliliters</a:t>
            </a:r>
            <a:r>
              <a:rPr dirty="0" spc="5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(mL),</a:t>
            </a:r>
            <a:r>
              <a:rPr dirty="0" spc="6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microliters</a:t>
            </a:r>
            <a:r>
              <a:rPr dirty="0" spc="60" b="0">
                <a:latin typeface="Times New Roman"/>
                <a:cs typeface="Times New Roman"/>
              </a:rPr>
              <a:t> </a:t>
            </a:r>
            <a:r>
              <a:rPr dirty="0" spc="-20" b="0">
                <a:latin typeface="Times New Roman"/>
                <a:cs typeface="Times New Roman"/>
              </a:rPr>
              <a:t>(μL) </a:t>
            </a:r>
            <a:r>
              <a:rPr dirty="0" b="0">
                <a:latin typeface="Times New Roman"/>
                <a:cs typeface="Times New Roman"/>
              </a:rPr>
              <a:t>in</a:t>
            </a:r>
            <a:r>
              <a:rPr dirty="0" spc="14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the</a:t>
            </a:r>
            <a:r>
              <a:rPr dirty="0" spc="15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process</a:t>
            </a:r>
            <a:r>
              <a:rPr dirty="0" spc="13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of</a:t>
            </a:r>
            <a:r>
              <a:rPr dirty="0" spc="14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virus</a:t>
            </a:r>
            <a:r>
              <a:rPr dirty="0" spc="15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isolation</a:t>
            </a:r>
            <a:r>
              <a:rPr dirty="0" spc="12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on</a:t>
            </a:r>
            <a:r>
              <a:rPr dirty="0" spc="14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tissue</a:t>
            </a:r>
            <a:r>
              <a:rPr dirty="0" spc="14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cultures</a:t>
            </a:r>
            <a:r>
              <a:rPr dirty="0" spc="14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and</a:t>
            </a:r>
            <a:r>
              <a:rPr dirty="0" spc="14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chicken</a:t>
            </a:r>
            <a:r>
              <a:rPr dirty="0" spc="13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embryos</a:t>
            </a:r>
            <a:r>
              <a:rPr dirty="0" spc="13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and</a:t>
            </a:r>
            <a:r>
              <a:rPr dirty="0" spc="14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subsequent</a:t>
            </a:r>
            <a:r>
              <a:rPr dirty="0" spc="14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storage</a:t>
            </a:r>
            <a:r>
              <a:rPr dirty="0" spc="14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of</a:t>
            </a:r>
            <a:r>
              <a:rPr dirty="0" spc="14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viruses</a:t>
            </a:r>
            <a:r>
              <a:rPr dirty="0" spc="14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in</a:t>
            </a:r>
            <a:r>
              <a:rPr dirty="0" spc="13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the</a:t>
            </a:r>
            <a:r>
              <a:rPr dirty="0" spc="135" b="0">
                <a:latin typeface="Times New Roman"/>
                <a:cs typeface="Times New Roman"/>
              </a:rPr>
              <a:t> </a:t>
            </a:r>
            <a:r>
              <a:rPr dirty="0" spc="-10" b="0">
                <a:latin typeface="Times New Roman"/>
                <a:cs typeface="Times New Roman"/>
              </a:rPr>
              <a:t>archive. </a:t>
            </a:r>
            <a:r>
              <a:rPr dirty="0" u="sng" spc="-10" b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delivered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39" y="327659"/>
            <a:ext cx="1607819" cy="79400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55089" y="592963"/>
            <a:ext cx="4464050" cy="2997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Additional</a:t>
            </a:r>
            <a:r>
              <a:rPr dirty="0" u="sng" sz="1800" spc="-4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dirty="0" u="sng" sz="1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laboratory</a:t>
            </a:r>
            <a:r>
              <a:rPr dirty="0" u="sng" sz="1800" spc="-55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dirty="0" u="sng" sz="1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equipment</a:t>
            </a:r>
            <a:r>
              <a:rPr dirty="0" u="sng" sz="1800" spc="-4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dirty="0" u="sng" sz="1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for</a:t>
            </a:r>
            <a:r>
              <a:rPr dirty="0" u="sng" sz="1800" spc="-75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dirty="0" u="sng" sz="1800" spc="-1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archive:</a:t>
            </a:r>
            <a:endParaRPr sz="1800"/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50"/>
              <a:t>7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864232" y="781939"/>
            <a:ext cx="385826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 b="1">
                <a:latin typeface="Arial"/>
                <a:cs typeface="Arial"/>
              </a:rPr>
              <a:t>Tab</a:t>
            </a:r>
            <a:r>
              <a:rPr dirty="0" sz="1800" spc="-4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1:</a:t>
            </a:r>
            <a:r>
              <a:rPr dirty="0" sz="1800" spc="-3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Original</a:t>
            </a:r>
            <a:r>
              <a:rPr dirty="0" sz="1800" spc="-4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and</a:t>
            </a:r>
            <a:r>
              <a:rPr dirty="0" sz="1800" spc="-3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updated</a:t>
            </a:r>
            <a:r>
              <a:rPr dirty="0" sz="1800" spc="-30" b="1">
                <a:latin typeface="Arial"/>
                <a:cs typeface="Arial"/>
              </a:rPr>
              <a:t> </a:t>
            </a:r>
            <a:r>
              <a:rPr dirty="0" sz="1800" spc="-10" b="1">
                <a:latin typeface="Arial"/>
                <a:cs typeface="Arial"/>
              </a:rPr>
              <a:t>budget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50"/>
              <a:t>7</a:t>
            </a:fld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7576184" y="2620898"/>
          <a:ext cx="3869690" cy="22669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77490"/>
                <a:gridCol w="1003300"/>
              </a:tblGrid>
              <a:tr h="685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Procurement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health-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related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supplies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and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equipment:</a:t>
                      </a:r>
                      <a:r>
                        <a:rPr dirty="0" sz="11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medical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equipment</a:t>
                      </a:r>
                      <a:r>
                        <a:rPr dirty="0" sz="11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(incl.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furniture)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611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720,00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901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5085" marR="514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Procurement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health-related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supplies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equipment:</a:t>
                      </a:r>
                      <a:r>
                        <a:rPr dirty="0" sz="11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medical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equipment</a:t>
                      </a:r>
                      <a:r>
                        <a:rPr dirty="0" sz="11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(incl.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furniture)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250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470,00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901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</a:pPr>
                      <a:r>
                        <a:rPr dirty="0" sz="1100" strike="sngStrike">
                          <a:latin typeface="Calibri"/>
                          <a:cs typeface="Calibri"/>
                        </a:rPr>
                        <a:t>Procurement</a:t>
                      </a:r>
                      <a:r>
                        <a:rPr dirty="0" sz="1100" spc="-55" strike="sngStrike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trike="sngStrike">
                          <a:latin typeface="Calibri"/>
                          <a:cs typeface="Calibri"/>
                        </a:rPr>
                        <a:t>other</a:t>
                      </a:r>
                      <a:r>
                        <a:rPr dirty="0" sz="1100" spc="-30" strike="sngStrike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trike="sngStrike">
                          <a:latin typeface="Calibri"/>
                          <a:cs typeface="Calibri"/>
                        </a:rPr>
                        <a:t>than</a:t>
                      </a:r>
                      <a:r>
                        <a:rPr dirty="0" sz="1100" spc="-25" strike="sngStrike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trike="sngStrike">
                          <a:latin typeface="Calibri"/>
                          <a:cs typeface="Calibri"/>
                        </a:rPr>
                        <a:t>health</a:t>
                      </a:r>
                      <a:r>
                        <a:rPr dirty="0" sz="1100" spc="-35" strike="sngStrike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trike="sngStrike">
                          <a:latin typeface="Calibri"/>
                          <a:cs typeface="Calibri"/>
                        </a:rPr>
                        <a:t>related:</a:t>
                      </a:r>
                      <a:r>
                        <a:rPr dirty="0" sz="1100" spc="-15" strike="sngStrike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trike="sngStrike">
                          <a:latin typeface="Calibri"/>
                          <a:cs typeface="Calibri"/>
                        </a:rPr>
                        <a:t>IT</a:t>
                      </a:r>
                      <a:r>
                        <a:rPr dirty="0" sz="1100" spc="-15" strike="sngStrike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0" strike="sngStrike">
                          <a:latin typeface="Calibri"/>
                          <a:cs typeface="Calibri"/>
                        </a:rPr>
                        <a:t>&amp;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</a:pPr>
                      <a:r>
                        <a:rPr dirty="0" sz="1100" spc="-10" strike="sngStrike">
                          <a:latin typeface="Calibri"/>
                          <a:cs typeface="Calibri"/>
                        </a:rPr>
                        <a:t>telecommunication</a:t>
                      </a:r>
                      <a:r>
                        <a:rPr dirty="0" sz="1100" spc="80" strike="sngStrike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strike="sngStrike">
                          <a:latin typeface="Calibri"/>
                          <a:cs typeface="Calibri"/>
                        </a:rPr>
                        <a:t>equipment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trike="sngStrike">
                          <a:latin typeface="Calibri"/>
                          <a:cs typeface="Calibri"/>
                        </a:rPr>
                        <a:t>250</a:t>
                      </a:r>
                      <a:r>
                        <a:rPr dirty="0" sz="1100" spc="-30" strike="sngStrike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strike="sngStrike">
                          <a:latin typeface="Calibri"/>
                          <a:cs typeface="Calibri"/>
                        </a:rPr>
                        <a:t>470,00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901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CZK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(with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VAT)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27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862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190,00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27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D9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701522" y="1390014"/>
          <a:ext cx="5792470" cy="47250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0545"/>
                <a:gridCol w="1553845"/>
                <a:gridCol w="966469"/>
                <a:gridCol w="1229359"/>
                <a:gridCol w="1403350"/>
              </a:tblGrid>
              <a:tr h="670560">
                <a:tc>
                  <a:txBody>
                    <a:bodyPr/>
                    <a:lstStyle/>
                    <a:p>
                      <a:pPr marL="248920" marR="53340" indent="-187960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Numbe </a:t>
                      </a:r>
                      <a:r>
                        <a:rPr dirty="0" sz="1100" spc="-5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93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Item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825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20675" marR="163195" indent="-151130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Number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items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93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255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100" spc="-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 marL="76200" marR="68580" indent="-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estimated</a:t>
                      </a:r>
                      <a:r>
                        <a:rPr dirty="0" sz="1100" spc="-5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with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VAT</a:t>
                      </a:r>
                      <a:r>
                        <a:rPr dirty="0" sz="1100" spc="-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(original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plan) 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CZK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149225" marR="128905" indent="-12700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cost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100" spc="-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VAT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(updated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plan)</a:t>
                      </a:r>
                      <a:r>
                        <a:rPr dirty="0" sz="1100" spc="-3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CZK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93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55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125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Freezer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20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°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350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500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3180">
                        <a:lnSpc>
                          <a:spcPts val="1285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55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193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600,00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55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138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520,80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55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55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125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Refrigerator,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cca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350-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500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3180">
                        <a:lnSpc>
                          <a:spcPts val="1285"/>
                        </a:lnSpc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55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208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120,00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55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148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200,80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55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3a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55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125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CO</a:t>
                      </a:r>
                      <a:r>
                        <a:rPr dirty="0" baseline="-19841" sz="105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baseline="-19841" sz="1050" spc="112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incubator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cell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3180">
                        <a:lnSpc>
                          <a:spcPts val="1285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cultures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55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326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700,00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55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235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072,75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55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3b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126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CO</a:t>
                      </a:r>
                      <a:r>
                        <a:rPr dirty="0" baseline="-19841" sz="105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baseline="-19841" sz="1050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incubator/1</a:t>
                      </a:r>
                      <a:r>
                        <a:rPr dirty="0" baseline="27777" sz="1050">
                          <a:latin typeface="Calibri"/>
                          <a:cs typeface="Calibri"/>
                        </a:rPr>
                        <a:t>st</a:t>
                      </a:r>
                      <a:r>
                        <a:rPr dirty="0" baseline="27777" sz="1050" spc="97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floor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3180">
                        <a:lnSpc>
                          <a:spcPts val="128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placement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9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922,00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2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00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126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Cryogenic</a:t>
                      </a:r>
                      <a:r>
                        <a:rPr dirty="0" sz="11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container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3180" marR="20193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(Liquid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nitrogen</a:t>
                      </a:r>
                      <a:r>
                        <a:rPr dirty="0" sz="11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Dewar tank)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00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242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000,00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00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235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345,00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00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126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Nucleic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acid</a:t>
                      </a:r>
                      <a:r>
                        <a:rPr dirty="0" sz="1100" spc="2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Extraction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3180">
                        <a:lnSpc>
                          <a:spcPts val="128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System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360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580,00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278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300,00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2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00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126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Laboratory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furniture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set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(table,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chair,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storage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3180">
                        <a:lnSpc>
                          <a:spcPts val="128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cupboard,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set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shelves)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35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00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280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719,94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00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275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771,58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00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50" strike="sngStrike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1260"/>
                        </a:lnSpc>
                      </a:pPr>
                      <a:r>
                        <a:rPr dirty="0" sz="1100" strike="sngStrike">
                          <a:latin typeface="Calibri"/>
                          <a:cs typeface="Calibri"/>
                        </a:rPr>
                        <a:t>Database</a:t>
                      </a:r>
                      <a:r>
                        <a:rPr dirty="0" sz="1100" spc="-45" strike="sngStrike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trike="sngStrike">
                          <a:latin typeface="Calibri"/>
                          <a:cs typeface="Calibri"/>
                        </a:rPr>
                        <a:t>Adaptation</a:t>
                      </a:r>
                      <a:r>
                        <a:rPr dirty="0" sz="1100" spc="-55" strike="sngStrike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 strike="sngStrike">
                          <a:latin typeface="Calibri"/>
                          <a:cs typeface="Calibri"/>
                        </a:rPr>
                        <a:t>IT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43180">
                        <a:lnSpc>
                          <a:spcPts val="1280"/>
                        </a:lnSpc>
                      </a:pPr>
                      <a:r>
                        <a:rPr dirty="0" sz="1100" spc="-10" strike="sngStrike">
                          <a:latin typeface="Calibri"/>
                          <a:cs typeface="Calibri"/>
                        </a:rPr>
                        <a:t>service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20" strike="sngStrike">
                          <a:latin typeface="Calibri"/>
                          <a:cs typeface="Calibri"/>
                        </a:rPr>
                        <a:t>1000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trike="sngStrike">
                          <a:latin typeface="Calibri"/>
                          <a:cs typeface="Calibri"/>
                        </a:rPr>
                        <a:t>250</a:t>
                      </a:r>
                      <a:r>
                        <a:rPr dirty="0" sz="1100" spc="-30" strike="sngStrike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strike="sngStrike">
                          <a:latin typeface="Calibri"/>
                          <a:cs typeface="Calibri"/>
                        </a:rPr>
                        <a:t>470,00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762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4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Biohazard</a:t>
                      </a:r>
                      <a:r>
                        <a:rPr dirty="0" sz="11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box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Newly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added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item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372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680,00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38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Incubator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for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eggs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5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Newly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added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item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27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161,00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07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78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dirty="0" sz="1100" spc="-25">
                          <a:latin typeface="Calibri"/>
                          <a:cs typeface="Calibri"/>
                        </a:rPr>
                        <a:t>10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174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Pipettes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174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13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pieces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total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174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Newly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added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item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174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141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216,00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174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862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189,94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862</a:t>
                      </a:r>
                      <a:r>
                        <a:rPr dirty="0" sz="11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189,93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7388" y="212852"/>
            <a:ext cx="1753870" cy="2997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000000"/>
                </a:solidFill>
              </a:rPr>
              <a:t>Freezers</a:t>
            </a:r>
            <a:r>
              <a:rPr dirty="0" sz="1800" spc="-50">
                <a:solidFill>
                  <a:srgbClr val="000000"/>
                </a:solidFill>
              </a:rPr>
              <a:t> </a:t>
            </a:r>
            <a:r>
              <a:rPr dirty="0" sz="1800">
                <a:solidFill>
                  <a:srgbClr val="000000"/>
                </a:solidFill>
              </a:rPr>
              <a:t>(2p,</a:t>
            </a:r>
            <a:r>
              <a:rPr dirty="0" sz="1800" spc="-50">
                <a:solidFill>
                  <a:srgbClr val="000000"/>
                </a:solidFill>
              </a:rPr>
              <a:t> </a:t>
            </a:r>
            <a:r>
              <a:rPr dirty="0" sz="1800" spc="-25">
                <a:solidFill>
                  <a:srgbClr val="000000"/>
                </a:solidFill>
              </a:rPr>
              <a:t>M4)</a:t>
            </a:r>
            <a:endParaRPr sz="18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56104" y="562355"/>
            <a:ext cx="1479804" cy="2612136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12108" y="589787"/>
            <a:ext cx="1556003" cy="2583180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7300086" y="246126"/>
            <a:ext cx="220281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Times New Roman"/>
                <a:cs typeface="Times New Roman"/>
              </a:rPr>
              <a:t>Refrigerators</a:t>
            </a:r>
            <a:r>
              <a:rPr dirty="0" sz="1800" spc="-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(L8,</a:t>
            </a:r>
            <a:r>
              <a:rPr dirty="0" sz="1800" spc="15" b="1">
                <a:latin typeface="Times New Roman"/>
                <a:cs typeface="Times New Roman"/>
              </a:rPr>
              <a:t> </a:t>
            </a:r>
            <a:r>
              <a:rPr dirty="0" sz="1800" spc="-25" b="1">
                <a:latin typeface="Times New Roman"/>
                <a:cs typeface="Times New Roman"/>
              </a:rPr>
              <a:t>L9)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925056" y="550163"/>
            <a:ext cx="1542288" cy="2627376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557259" y="553212"/>
            <a:ext cx="1421892" cy="2619756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370331" y="3720210"/>
            <a:ext cx="30727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Times New Roman"/>
                <a:cs typeface="Times New Roman"/>
              </a:rPr>
              <a:t>CO</a:t>
            </a:r>
            <a:r>
              <a:rPr dirty="0" baseline="-20833" sz="1800" b="1">
                <a:latin typeface="Times New Roman"/>
                <a:cs typeface="Times New Roman"/>
              </a:rPr>
              <a:t>2</a:t>
            </a:r>
            <a:r>
              <a:rPr dirty="0" baseline="-20833" sz="1800" spc="172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incubator</a:t>
            </a:r>
            <a:r>
              <a:rPr dirty="0" sz="1800" spc="-5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for</a:t>
            </a:r>
            <a:r>
              <a:rPr dirty="0" sz="1800" spc="-5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cell</a:t>
            </a:r>
            <a:r>
              <a:rPr dirty="0" sz="1800" spc="-35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cultures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9" name="object 9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56132" y="4197096"/>
            <a:ext cx="1680972" cy="1836419"/>
          </a:xfrm>
          <a:prstGeom prst="rect">
            <a:avLst/>
          </a:prstGeom>
        </p:spPr>
      </p:pic>
      <p:sp>
        <p:nvSpPr>
          <p:cNvPr id="10" name="object 10" descr=""/>
          <p:cNvSpPr txBox="1"/>
          <p:nvPr/>
        </p:nvSpPr>
        <p:spPr>
          <a:xfrm>
            <a:off x="4694682" y="3720210"/>
            <a:ext cx="20135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Times New Roman"/>
                <a:cs typeface="Times New Roman"/>
              </a:rPr>
              <a:t>Cryogenic</a:t>
            </a:r>
            <a:r>
              <a:rPr dirty="0" sz="1800" spc="-80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container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11" name="object 11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15484" y="4088891"/>
            <a:ext cx="1321308" cy="2052827"/>
          </a:xfrm>
          <a:prstGeom prst="rect">
            <a:avLst/>
          </a:prstGeom>
        </p:spPr>
      </p:pic>
      <p:sp>
        <p:nvSpPr>
          <p:cNvPr id="12" name="object 12" descr=""/>
          <p:cNvSpPr txBox="1"/>
          <p:nvPr/>
        </p:nvSpPr>
        <p:spPr>
          <a:xfrm>
            <a:off x="8243696" y="3720210"/>
            <a:ext cx="297688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Times New Roman"/>
                <a:cs typeface="Times New Roman"/>
              </a:rPr>
              <a:t>Nucleic</a:t>
            </a:r>
            <a:r>
              <a:rPr dirty="0" sz="1800" spc="-5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acid</a:t>
            </a:r>
            <a:r>
              <a:rPr dirty="0" sz="1800" spc="-4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extraction</a:t>
            </a:r>
            <a:r>
              <a:rPr dirty="0" sz="1800" spc="-50" b="1">
                <a:latin typeface="Times New Roman"/>
                <a:cs typeface="Times New Roman"/>
              </a:rPr>
              <a:t> </a:t>
            </a:r>
            <a:r>
              <a:rPr dirty="0" sz="1800" spc="-10" b="1">
                <a:latin typeface="Times New Roman"/>
                <a:cs typeface="Times New Roman"/>
              </a:rPr>
              <a:t>system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13" name="object 13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031223" y="4256532"/>
            <a:ext cx="1431035" cy="1885188"/>
          </a:xfrm>
          <a:prstGeom prst="rect">
            <a:avLst/>
          </a:prstGeom>
        </p:spPr>
      </p:pic>
      <p:pic>
        <p:nvPicPr>
          <p:cNvPr id="14" name="object 14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1439" y="327659"/>
            <a:ext cx="1607819" cy="794004"/>
          </a:xfrm>
          <a:prstGeom prst="rect">
            <a:avLst/>
          </a:prstGeom>
        </p:spPr>
      </p:pic>
      <p:sp>
        <p:nvSpPr>
          <p:cNvPr id="15" name="object 1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50"/>
              <a:t>7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05476" y="162305"/>
            <a:ext cx="2109470" cy="2997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000000"/>
                </a:solidFill>
              </a:rPr>
              <a:t>Laboratory</a:t>
            </a:r>
            <a:r>
              <a:rPr dirty="0" sz="1800" spc="-75">
                <a:solidFill>
                  <a:srgbClr val="000000"/>
                </a:solidFill>
              </a:rPr>
              <a:t> </a:t>
            </a:r>
            <a:r>
              <a:rPr dirty="0" sz="1800" spc="-10">
                <a:solidFill>
                  <a:srgbClr val="000000"/>
                </a:solidFill>
              </a:rPr>
              <a:t>furniture</a:t>
            </a:r>
            <a:endParaRPr sz="18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39" y="327659"/>
            <a:ext cx="1607819" cy="794004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69875" y="1250695"/>
            <a:ext cx="2392045" cy="6623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Font typeface="Symbol"/>
              <a:buChar char=""/>
              <a:tabLst>
                <a:tab pos="354965" algn="l"/>
              </a:tabLst>
            </a:pPr>
            <a:r>
              <a:rPr dirty="0" sz="1400" b="1">
                <a:latin typeface="Times New Roman"/>
                <a:cs typeface="Times New Roman"/>
              </a:rPr>
              <a:t>Laboratory</a:t>
            </a:r>
            <a:r>
              <a:rPr dirty="0" sz="1400" spc="-40" b="1">
                <a:latin typeface="Times New Roman"/>
                <a:cs typeface="Times New Roman"/>
              </a:rPr>
              <a:t> </a:t>
            </a:r>
            <a:r>
              <a:rPr dirty="0" sz="1400" spc="-25" b="1">
                <a:latin typeface="Times New Roman"/>
                <a:cs typeface="Times New Roman"/>
              </a:rPr>
              <a:t>7</a:t>
            </a:r>
            <a:r>
              <a:rPr dirty="0" sz="1400" spc="-25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50"/>
              </a:lnSpc>
              <a:spcBef>
                <a:spcPts val="80"/>
              </a:spcBef>
            </a:pPr>
            <a:r>
              <a:rPr dirty="0" sz="1400">
                <a:latin typeface="Times New Roman"/>
                <a:cs typeface="Times New Roman"/>
              </a:rPr>
              <a:t>used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archive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scaners,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pickers, </a:t>
            </a:r>
            <a:r>
              <a:rPr dirty="0" sz="1400">
                <a:latin typeface="Times New Roman"/>
                <a:cs typeface="Times New Roman"/>
              </a:rPr>
              <a:t>computers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with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SW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1439" y="1883664"/>
            <a:ext cx="2724911" cy="4372355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7675626" y="1843532"/>
            <a:ext cx="4514850" cy="666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Font typeface="Symbol"/>
              <a:buChar char=""/>
              <a:tabLst>
                <a:tab pos="354965" algn="l"/>
              </a:tabLst>
            </a:pPr>
            <a:r>
              <a:rPr dirty="0" sz="1400" b="1">
                <a:latin typeface="Times New Roman"/>
                <a:cs typeface="Times New Roman"/>
              </a:rPr>
              <a:t>Laboratory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9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used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for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antigenic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characterization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 infl.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viruses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other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strains </a:t>
            </a:r>
            <a:r>
              <a:rPr dirty="0" sz="1400">
                <a:latin typeface="Times New Roman"/>
                <a:cs typeface="Times New Roman"/>
              </a:rPr>
              <a:t>isolation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influenza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viruses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other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strains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tissue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culture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7" name="object 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203692" y="2756916"/>
            <a:ext cx="3465576" cy="2438399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3186810" y="5820562"/>
            <a:ext cx="4068445" cy="6667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354965" algn="l"/>
              </a:tabLst>
            </a:pPr>
            <a:r>
              <a:rPr dirty="0" sz="1400" b="1">
                <a:latin typeface="Times New Roman"/>
                <a:cs typeface="Times New Roman"/>
              </a:rPr>
              <a:t>Laboratory</a:t>
            </a:r>
            <a:r>
              <a:rPr dirty="0" sz="1400" spc="-45" b="1">
                <a:latin typeface="Times New Roman"/>
                <a:cs typeface="Times New Roman"/>
              </a:rPr>
              <a:t> </a:t>
            </a:r>
            <a:r>
              <a:rPr dirty="0" sz="1400" spc="-50" b="1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Times New Roman"/>
                <a:cs typeface="Times New Roman"/>
              </a:rPr>
              <a:t>used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molecular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characterization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influenza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strain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well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various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pathogens</a:t>
            </a:r>
            <a:endParaRPr sz="1400">
              <a:latin typeface="Times New Roman"/>
              <a:cs typeface="Times New Roman"/>
            </a:endParaRPr>
          </a:p>
        </p:txBody>
      </p:sp>
      <p:pic>
        <p:nvPicPr>
          <p:cNvPr id="9" name="object 9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107435" y="661416"/>
            <a:ext cx="4322064" cy="2278379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572255" y="3020567"/>
            <a:ext cx="3546348" cy="2691383"/>
          </a:xfrm>
          <a:prstGeom prst="rect">
            <a:avLst/>
          </a:prstGeom>
        </p:spPr>
      </p:pic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50"/>
              <a:t>7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14119" y="1550034"/>
            <a:ext cx="14541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Times New Roman"/>
                <a:cs typeface="Times New Roman"/>
              </a:rPr>
              <a:t>Biohazard</a:t>
            </a:r>
            <a:r>
              <a:rPr dirty="0" sz="1800" spc="-10" b="1">
                <a:latin typeface="Times New Roman"/>
                <a:cs typeface="Times New Roman"/>
              </a:rPr>
              <a:t> </a:t>
            </a:r>
            <a:r>
              <a:rPr dirty="0" sz="1800" spc="-25" b="1">
                <a:latin typeface="Times New Roman"/>
                <a:cs typeface="Times New Roman"/>
              </a:rPr>
              <a:t>box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1272" y="2004060"/>
            <a:ext cx="3337560" cy="3201416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5069585" y="1543939"/>
            <a:ext cx="182054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Times New Roman"/>
                <a:cs typeface="Times New Roman"/>
              </a:rPr>
              <a:t>Incubator</a:t>
            </a:r>
            <a:r>
              <a:rPr dirty="0" sz="1800" spc="-85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for</a:t>
            </a:r>
            <a:r>
              <a:rPr dirty="0" sz="1800" spc="-75" b="1">
                <a:latin typeface="Times New Roman"/>
                <a:cs typeface="Times New Roman"/>
              </a:rPr>
              <a:t> </a:t>
            </a:r>
            <a:r>
              <a:rPr dirty="0" sz="1800" spc="-20" b="1">
                <a:latin typeface="Times New Roman"/>
                <a:cs typeface="Times New Roman"/>
              </a:rPr>
              <a:t>eggs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33900" y="2508504"/>
            <a:ext cx="1403603" cy="2673096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56376" y="2508504"/>
            <a:ext cx="1367027" cy="2673096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9596119" y="1550034"/>
            <a:ext cx="8013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Times New Roman"/>
                <a:cs typeface="Times New Roman"/>
              </a:rPr>
              <a:t>Pipettes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711183" y="2098548"/>
            <a:ext cx="2569464" cy="3083052"/>
          </a:xfrm>
          <a:prstGeom prst="rect">
            <a:avLst/>
          </a:prstGeom>
        </p:spPr>
      </p:pic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dirty="0" spc="-50"/>
              <a:t>7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53892" y="3819271"/>
            <a:ext cx="627189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>
                <a:latin typeface="Arial"/>
                <a:cs typeface="Arial"/>
              </a:rPr>
              <a:t>Děkujeme</a:t>
            </a:r>
            <a:r>
              <a:rPr dirty="0" sz="4400" spc="-30">
                <a:latin typeface="Arial"/>
                <a:cs typeface="Arial"/>
              </a:rPr>
              <a:t> </a:t>
            </a:r>
            <a:r>
              <a:rPr dirty="0" sz="4400">
                <a:latin typeface="Arial"/>
                <a:cs typeface="Arial"/>
              </a:rPr>
              <a:t>za</a:t>
            </a:r>
            <a:r>
              <a:rPr dirty="0" sz="4400" spc="-20">
                <a:latin typeface="Arial"/>
                <a:cs typeface="Arial"/>
              </a:rPr>
              <a:t> </a:t>
            </a:r>
            <a:r>
              <a:rPr dirty="0" sz="4400" spc="-10">
                <a:latin typeface="Arial"/>
                <a:cs typeface="Arial"/>
              </a:rPr>
              <a:t>pozornost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Jeremy Johaness Johnson</dc:creator>
  <dc:title>Titulek stránky</dc:title>
  <dcterms:created xsi:type="dcterms:W3CDTF">2024-08-15T15:02:41Z</dcterms:created>
  <dcterms:modified xsi:type="dcterms:W3CDTF">2024-08-15T15:02:41Z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2024-08-15T00:00:00Z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2024-08-15T00:00:00Z</vt:filetime>
  </property>
  <property fmtid="{D5CDD505-2E9C-101B-9397-08002B2CF9AE}" pid="5" name="Producer">
    <vt:lpwstr>Microsoft® PowerPoint® 2016</vt:lpwstr>
  </property>
</Properties>
</file>