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69" r:id="rId4"/>
  </p:sldMasterIdLst>
  <p:notesMasterIdLst>
    <p:notesMasterId r:id="rId28"/>
  </p:notesMasterIdLst>
  <p:handoutMasterIdLst>
    <p:handoutMasterId r:id="rId29"/>
  </p:handoutMasterIdLst>
  <p:sldIdLst>
    <p:sldId id="256" r:id="rId5"/>
    <p:sldId id="287" r:id="rId6"/>
    <p:sldId id="292" r:id="rId7"/>
    <p:sldId id="293" r:id="rId8"/>
    <p:sldId id="290" r:id="rId9"/>
    <p:sldId id="294" r:id="rId10"/>
    <p:sldId id="295" r:id="rId11"/>
    <p:sldId id="296" r:id="rId12"/>
    <p:sldId id="297" r:id="rId13"/>
    <p:sldId id="298" r:id="rId14"/>
    <p:sldId id="299" r:id="rId15"/>
    <p:sldId id="300" r:id="rId16"/>
    <p:sldId id="301" r:id="rId17"/>
    <p:sldId id="302" r:id="rId18"/>
    <p:sldId id="303" r:id="rId19"/>
    <p:sldId id="305" r:id="rId20"/>
    <p:sldId id="306" r:id="rId21"/>
    <p:sldId id="288" r:id="rId22"/>
    <p:sldId id="289" r:id="rId23"/>
    <p:sldId id="283" r:id="rId24"/>
    <p:sldId id="285" r:id="rId25"/>
    <p:sldId id="286" r:id="rId26"/>
    <p:sldId id="260" r:id="rId27"/>
  </p:sldIdLst>
  <p:sldSz cx="12192000" cy="6858000"/>
  <p:notesSz cx="6858000" cy="9144000"/>
  <p:defaultTextStyle>
    <a:defPPr rtl="0">
      <a:defRPr lang="cs-cz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or" initials="A" lastIdx="18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90" autoAdjust="0"/>
    <p:restoredTop sz="94605" autoAdjust="0"/>
  </p:normalViewPr>
  <p:slideViewPr>
    <p:cSldViewPr snapToGrid="0">
      <p:cViewPr varScale="1">
        <p:scale>
          <a:sx n="120" d="100"/>
          <a:sy n="120" d="100"/>
        </p:scale>
        <p:origin x="2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394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4-07-31T10:39:18.671" idx="18">
    <p:pos x="6905" y="0"/>
    <p:text>nové foto</p:text>
    <p:extLst>
      <p:ext uri="{C676402C-5697-4E1C-873F-D02D1690AC5C}">
        <p15:threadingInfo xmlns:p15="http://schemas.microsoft.com/office/powerpoint/2012/main" timeZoneBias="-12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C8DB87F7-A232-4CC2-AA76-4BDDBF4C50E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D0BD8BC-D65B-4544-9E35-FEAC346BE8B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F4F246-1239-4117-937A-D60A9C9FB3B9}" type="datetime1">
              <a:rPr lang="cs-CZ" smtClean="0"/>
              <a:t>15.08.2024</a:t>
            </a:fld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043FE10-0F1E-425D-B662-512FF80AD4B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8E96FD8-FC54-4867-9A7E-10BA62EACBF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F74EF1-744F-42D8-BE6B-F7B430286B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11340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noProof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50A887-170A-4C45-A570-BA0797D67CF1}" type="datetime1">
              <a:rPr lang="cs-CZ" smtClean="0"/>
              <a:pPr/>
              <a:t>15.08.2024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-CZ" noProof="0" dirty="0"/>
              <a:t>Upravit styly předlohy textu</a:t>
            </a:r>
          </a:p>
          <a:p>
            <a:pPr lvl="1"/>
            <a:r>
              <a:rPr lang="cs-CZ" noProof="0" dirty="0"/>
              <a:t>Druhá úroveň</a:t>
            </a:r>
          </a:p>
          <a:p>
            <a:pPr lvl="2"/>
            <a:r>
              <a:rPr lang="cs-CZ" noProof="0" dirty="0"/>
              <a:t>Třetí úroveň</a:t>
            </a:r>
          </a:p>
          <a:p>
            <a:pPr lvl="3"/>
            <a:r>
              <a:rPr lang="cs-CZ" noProof="0" dirty="0"/>
              <a:t>Čtvrtá úroveň</a:t>
            </a:r>
          </a:p>
          <a:p>
            <a:pPr lvl="4"/>
            <a:r>
              <a:rPr lang="cs-CZ" noProof="0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noProof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29F6CC-36C7-4FBD-A24F-AC6B8431B9D2}" type="slidenum">
              <a:rPr lang="cs-CZ" noProof="0" smtClean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3208454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29F6CC-36C7-4FBD-A24F-AC6B8431B9D2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2636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29F6CC-36C7-4FBD-A24F-AC6B8431B9D2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7392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Droplets-HD-Title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1751012" y="1300785"/>
            <a:ext cx="8689976" cy="2509213"/>
          </a:xfrm>
        </p:spPr>
        <p:txBody>
          <a:bodyPr rtlCol="0" anchor="b">
            <a:normAutofit/>
          </a:bodyPr>
          <a:lstStyle>
            <a:lvl1pPr algn="ctr">
              <a:defRPr sz="4800"/>
            </a:lvl1pPr>
          </a:lstStyle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1751012" y="3886200"/>
            <a:ext cx="8689976" cy="1371599"/>
          </a:xfrm>
        </p:spPr>
        <p:txBody>
          <a:bodyPr rtlCol="0"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cs-CZ" noProof="0"/>
              <a:t>Kliknutím můžete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5E4D4CE-2873-4251-BE4C-7E84FFBD4115}" type="datetime1">
              <a:rPr lang="cs-CZ" noProof="0" smtClean="0"/>
              <a:t>15.08.2024</a:t>
            </a:fld>
            <a:endParaRPr lang="cs-CZ" noProof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cs-CZ" noProof="0" smtClean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428740307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913794" y="4289374"/>
            <a:ext cx="10364432" cy="81161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Zástupný symbol obrázku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rtlCol="0"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cs-CZ" noProof="0"/>
              <a:t>Po kliknutí na ikonu můžete přidat obrázek.</a:t>
            </a:r>
          </a:p>
        </p:txBody>
      </p:sp>
      <p:sp>
        <p:nvSpPr>
          <p:cNvPr id="4" name="Zástupný text 3"/>
          <p:cNvSpPr>
            <a:spLocks noGrp="1"/>
          </p:cNvSpPr>
          <p:nvPr>
            <p:ph type="body" sz="half" idx="2" hasCustomPrompt="1"/>
          </p:nvPr>
        </p:nvSpPr>
        <p:spPr>
          <a:xfrm>
            <a:off x="913774" y="5108728"/>
            <a:ext cx="10364452" cy="682472"/>
          </a:xfrm>
        </p:spPr>
        <p:txBody>
          <a:bodyPr rtlCol="0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cs-CZ" noProof="0"/>
              <a:t>Upravit styly předlohy textu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CED4CD4-64DB-412D-838C-84477203D069}" type="datetime1">
              <a:rPr lang="cs-CZ" noProof="0" smtClean="0"/>
              <a:t>15.08.2024</a:t>
            </a:fld>
            <a:endParaRPr lang="cs-CZ" noProof="0"/>
          </a:p>
        </p:txBody>
      </p:sp>
      <p:sp>
        <p:nvSpPr>
          <p:cNvPr id="6" name="Zástupné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cs-CZ" noProof="0" smtClean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357697958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titul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913774" y="609599"/>
            <a:ext cx="10364452" cy="3427245"/>
          </a:xfrm>
        </p:spPr>
        <p:txBody>
          <a:bodyPr rtlCol="0" anchor="ctr"/>
          <a:lstStyle>
            <a:lvl1pPr algn="ctr">
              <a:defRPr sz="3200"/>
            </a:lvl1pPr>
          </a:lstStyle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4" name="Zástupný text 3"/>
          <p:cNvSpPr>
            <a:spLocks noGrp="1"/>
          </p:cNvSpPr>
          <p:nvPr>
            <p:ph type="body" sz="half" idx="2" hasCustomPrompt="1"/>
          </p:nvPr>
        </p:nvSpPr>
        <p:spPr>
          <a:xfrm>
            <a:off x="913775" y="4204821"/>
            <a:ext cx="10364452" cy="1586380"/>
          </a:xfrm>
        </p:spPr>
        <p:txBody>
          <a:bodyPr rtlCol="0"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cs-CZ" noProof="0"/>
              <a:t>Upravit styly předlohy textu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575711-6306-41F9-9678-1324B60E52AF}" type="datetime1">
              <a:rPr lang="cs-CZ" noProof="0" smtClean="0"/>
              <a:t>15.08.2024</a:t>
            </a:fld>
            <a:endParaRPr lang="cs-CZ" noProof="0"/>
          </a:p>
        </p:txBody>
      </p:sp>
      <p:sp>
        <p:nvSpPr>
          <p:cNvPr id="6" name="Zástupné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cs-CZ" noProof="0" smtClean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41242292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1446212" y="609600"/>
            <a:ext cx="9302752" cy="2992904"/>
          </a:xfrm>
        </p:spPr>
        <p:txBody>
          <a:bodyPr rtlCol="0" anchor="ctr"/>
          <a:lstStyle>
            <a:lvl1pPr>
              <a:defRPr sz="3200"/>
            </a:lvl1pPr>
          </a:lstStyle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12" name="Zástupný symbol pro text 3"/>
          <p:cNvSpPr>
            <a:spLocks noGrp="1"/>
          </p:cNvSpPr>
          <p:nvPr>
            <p:ph type="body" sz="half" idx="13" hasCustomPrompt="1"/>
          </p:nvPr>
        </p:nvSpPr>
        <p:spPr>
          <a:xfrm>
            <a:off x="1720644" y="3610032"/>
            <a:ext cx="8752299" cy="594788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cs-CZ" noProof="0"/>
              <a:t>Upravit styly předlohy textu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913774" y="4372796"/>
            <a:ext cx="10364452" cy="1421053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cs-CZ" noProof="0"/>
              <a:t>Upravit styly předlohy textu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F7FBEF5-87CE-4EA9-9F57-0AE444C456A6}" type="datetime1">
              <a:rPr lang="cs-CZ" noProof="0" smtClean="0"/>
              <a:t>15.08.2024</a:t>
            </a:fld>
            <a:endParaRPr lang="cs-CZ" noProof="0"/>
          </a:p>
        </p:txBody>
      </p:sp>
      <p:sp>
        <p:nvSpPr>
          <p:cNvPr id="6" name="Zástupné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cs-CZ" noProof="0" smtClean="0"/>
              <a:t>‹#›</a:t>
            </a:fld>
            <a:endParaRPr lang="cs-CZ" noProof="0"/>
          </a:p>
        </p:txBody>
      </p:sp>
      <p:sp>
        <p:nvSpPr>
          <p:cNvPr id="13" name="Textové pole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rtl="0"/>
            <a:r>
              <a:rPr lang="cs-CZ" sz="8000" noProof="0">
                <a:solidFill>
                  <a:schemeClr val="tx1"/>
                </a:solidFill>
                <a:effectLst/>
              </a:rPr>
              <a:t>„</a:t>
            </a:r>
          </a:p>
        </p:txBody>
      </p:sp>
      <p:sp>
        <p:nvSpPr>
          <p:cNvPr id="14" name="Textové pole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cs-CZ" sz="8000" noProof="0">
                <a:solidFill>
                  <a:schemeClr val="tx1"/>
                </a:solidFill>
                <a:effectLst/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2331610843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913775" y="2138721"/>
            <a:ext cx="10364452" cy="2511835"/>
          </a:xfrm>
        </p:spPr>
        <p:txBody>
          <a:bodyPr rtlCol="0" anchor="b"/>
          <a:lstStyle>
            <a:lvl1pPr algn="ctr">
              <a:defRPr sz="3200"/>
            </a:lvl1pPr>
          </a:lstStyle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4" name="Zástupný text 3"/>
          <p:cNvSpPr>
            <a:spLocks noGrp="1"/>
          </p:cNvSpPr>
          <p:nvPr>
            <p:ph type="body" sz="half" idx="2" hasCustomPrompt="1"/>
          </p:nvPr>
        </p:nvSpPr>
        <p:spPr>
          <a:xfrm>
            <a:off x="913775" y="4662335"/>
            <a:ext cx="10364452" cy="1140644"/>
          </a:xfrm>
        </p:spPr>
        <p:txBody>
          <a:bodyPr rtlCol="0"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cs-CZ" noProof="0"/>
              <a:t>Upravit styly předlohy textu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17D0103-C45A-44CC-8856-59E3004996EE}" type="datetime1">
              <a:rPr lang="cs-CZ" noProof="0" smtClean="0"/>
              <a:t>15.08.2024</a:t>
            </a:fld>
            <a:endParaRPr lang="cs-CZ" noProof="0"/>
          </a:p>
        </p:txBody>
      </p:sp>
      <p:sp>
        <p:nvSpPr>
          <p:cNvPr id="6" name="Zástupné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cs-CZ" noProof="0" smtClean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279213451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Nadpis 1"/>
          <p:cNvSpPr>
            <a:spLocks noGrp="1"/>
          </p:cNvSpPr>
          <p:nvPr>
            <p:ph type="title" hasCustomPrompt="1"/>
          </p:nvPr>
        </p:nvSpPr>
        <p:spPr>
          <a:xfrm>
            <a:off x="913774" y="609600"/>
            <a:ext cx="10364452" cy="1605094"/>
          </a:xfrm>
        </p:spPr>
        <p:txBody>
          <a:bodyPr rtlCol="0"/>
          <a:lstStyle/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7" name="Zástupný text 2"/>
          <p:cNvSpPr>
            <a:spLocks noGrp="1"/>
          </p:cNvSpPr>
          <p:nvPr>
            <p:ph type="body" idx="1" hasCustomPrompt="1"/>
          </p:nvPr>
        </p:nvSpPr>
        <p:spPr>
          <a:xfrm>
            <a:off x="913774" y="2367093"/>
            <a:ext cx="3298976" cy="576262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 noProof="0"/>
              <a:t>Upravit styly předlohy textu</a:t>
            </a:r>
          </a:p>
        </p:txBody>
      </p:sp>
      <p:sp>
        <p:nvSpPr>
          <p:cNvPr id="8" name="Zástupný symbol pro text 3"/>
          <p:cNvSpPr>
            <a:spLocks noGrp="1"/>
          </p:cNvSpPr>
          <p:nvPr>
            <p:ph type="body" sz="half" idx="15" hasCustomPrompt="1"/>
          </p:nvPr>
        </p:nvSpPr>
        <p:spPr>
          <a:xfrm>
            <a:off x="913774" y="2943355"/>
            <a:ext cx="3298976" cy="2847845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 noProof="0"/>
              <a:t>Upravit styly předlohy textu</a:t>
            </a:r>
          </a:p>
        </p:txBody>
      </p:sp>
      <p:sp>
        <p:nvSpPr>
          <p:cNvPr id="9" name="Zástupný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4452389" y="2367093"/>
            <a:ext cx="3291521" cy="576262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 noProof="0"/>
              <a:t>Upravit styly předlohy textu</a:t>
            </a:r>
          </a:p>
        </p:txBody>
      </p:sp>
      <p:sp>
        <p:nvSpPr>
          <p:cNvPr id="10" name="Zástupný symbol pro text 3"/>
          <p:cNvSpPr>
            <a:spLocks noGrp="1"/>
          </p:cNvSpPr>
          <p:nvPr>
            <p:ph type="body" sz="half" idx="16" hasCustomPrompt="1"/>
          </p:nvPr>
        </p:nvSpPr>
        <p:spPr>
          <a:xfrm>
            <a:off x="4441348" y="2943355"/>
            <a:ext cx="3303351" cy="2847845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 noProof="0"/>
              <a:t>Upravit styly předlohy textu</a:t>
            </a:r>
          </a:p>
        </p:txBody>
      </p:sp>
      <p:sp>
        <p:nvSpPr>
          <p:cNvPr id="11" name="Zástupný text 4"/>
          <p:cNvSpPr>
            <a:spLocks noGrp="1"/>
          </p:cNvSpPr>
          <p:nvPr>
            <p:ph type="body" sz="quarter" idx="13" hasCustomPrompt="1"/>
          </p:nvPr>
        </p:nvSpPr>
        <p:spPr>
          <a:xfrm>
            <a:off x="7973298" y="2367093"/>
            <a:ext cx="3304928" cy="576262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 noProof="0"/>
              <a:t>Upravit styly předlohy textu</a:t>
            </a:r>
          </a:p>
        </p:txBody>
      </p:sp>
      <p:sp>
        <p:nvSpPr>
          <p:cNvPr id="12" name="Zástupný symbol pro text 3"/>
          <p:cNvSpPr>
            <a:spLocks noGrp="1"/>
          </p:cNvSpPr>
          <p:nvPr>
            <p:ph type="body" sz="half" idx="17" hasCustomPrompt="1"/>
          </p:nvPr>
        </p:nvSpPr>
        <p:spPr>
          <a:xfrm>
            <a:off x="7973298" y="2943355"/>
            <a:ext cx="3304928" cy="2847845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 noProof="0"/>
              <a:t>Upravit styly předlohy textu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EE2D375-B9D5-4C07-BC9A-240C32CA1B82}" type="datetime1">
              <a:rPr lang="cs-CZ" noProof="0" smtClean="0"/>
              <a:t>15.08.2024</a:t>
            </a:fld>
            <a:endParaRPr lang="cs-CZ" noProof="0"/>
          </a:p>
        </p:txBody>
      </p:sp>
      <p:sp>
        <p:nvSpPr>
          <p:cNvPr id="4" name="Zástupné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cs-CZ" noProof="0" smtClean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2188399829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ázek 15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Nadpis 1"/>
          <p:cNvSpPr>
            <a:spLocks noGrp="1"/>
          </p:cNvSpPr>
          <p:nvPr>
            <p:ph type="title" hasCustomPrompt="1"/>
          </p:nvPr>
        </p:nvSpPr>
        <p:spPr>
          <a:xfrm>
            <a:off x="913774" y="610772"/>
            <a:ext cx="10364452" cy="1603922"/>
          </a:xfrm>
        </p:spPr>
        <p:txBody>
          <a:bodyPr rtlCol="0"/>
          <a:lstStyle/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19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913774" y="4204820"/>
            <a:ext cx="3296409" cy="576262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 noProof="0"/>
              <a:t>Upravit styly předlohy textu</a:t>
            </a:r>
          </a:p>
        </p:txBody>
      </p:sp>
      <p:sp>
        <p:nvSpPr>
          <p:cNvPr id="20" name="Zástupný symbol obrázku 2"/>
          <p:cNvSpPr>
            <a:spLocks noGrp="1" noChangeAspect="1"/>
          </p:cNvSpPr>
          <p:nvPr>
            <p:ph type="pic" idx="15" hasCustomPrompt="1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cs-CZ" noProof="0"/>
              <a:t>Po kliknutí na ikonu můžete přidat obrázek.</a:t>
            </a:r>
          </a:p>
        </p:txBody>
      </p:sp>
      <p:sp>
        <p:nvSpPr>
          <p:cNvPr id="21" name="Zástupný symbol pro text 3"/>
          <p:cNvSpPr>
            <a:spLocks noGrp="1"/>
          </p:cNvSpPr>
          <p:nvPr>
            <p:ph type="body" sz="half" idx="18" hasCustomPrompt="1"/>
          </p:nvPr>
        </p:nvSpPr>
        <p:spPr>
          <a:xfrm>
            <a:off x="913774" y="4781082"/>
            <a:ext cx="3296409" cy="101011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 noProof="0"/>
              <a:t>Upravit styly předlohy textu</a:t>
            </a:r>
          </a:p>
        </p:txBody>
      </p:sp>
      <p:sp>
        <p:nvSpPr>
          <p:cNvPr id="22" name="Zástupný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4442759" y="4204820"/>
            <a:ext cx="3301828" cy="576262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 noProof="0"/>
              <a:t>Upravit styly předlohy textu</a:t>
            </a:r>
          </a:p>
        </p:txBody>
      </p:sp>
      <p:sp>
        <p:nvSpPr>
          <p:cNvPr id="23" name="Zástupný symbol obrázku 2"/>
          <p:cNvSpPr>
            <a:spLocks noGrp="1" noChangeAspect="1"/>
          </p:cNvSpPr>
          <p:nvPr>
            <p:ph type="pic" idx="21" hasCustomPrompt="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cs-CZ" noProof="0"/>
              <a:t>Po kliknutí na ikonu můžete přidat obrázek.</a:t>
            </a:r>
          </a:p>
        </p:txBody>
      </p:sp>
      <p:sp>
        <p:nvSpPr>
          <p:cNvPr id="24" name="Zástupný symbol pro text 3"/>
          <p:cNvSpPr>
            <a:spLocks noGrp="1"/>
          </p:cNvSpPr>
          <p:nvPr>
            <p:ph type="body" sz="half" idx="19" hasCustomPrompt="1"/>
          </p:nvPr>
        </p:nvSpPr>
        <p:spPr>
          <a:xfrm>
            <a:off x="4441348" y="4781080"/>
            <a:ext cx="3303352" cy="1010119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 noProof="0"/>
              <a:t>Upravit styly předlohy textu</a:t>
            </a:r>
          </a:p>
        </p:txBody>
      </p:sp>
      <p:sp>
        <p:nvSpPr>
          <p:cNvPr id="25" name="Zástupný text 4"/>
          <p:cNvSpPr>
            <a:spLocks noGrp="1"/>
          </p:cNvSpPr>
          <p:nvPr>
            <p:ph type="body" sz="quarter" idx="13" hasCustomPrompt="1"/>
          </p:nvPr>
        </p:nvSpPr>
        <p:spPr>
          <a:xfrm>
            <a:off x="7973298" y="4204820"/>
            <a:ext cx="3300681" cy="576262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 noProof="0"/>
              <a:t>Upravit styly předlohy textu</a:t>
            </a:r>
          </a:p>
        </p:txBody>
      </p:sp>
      <p:sp>
        <p:nvSpPr>
          <p:cNvPr id="26" name="Zástupný symbol obrázku 2"/>
          <p:cNvSpPr>
            <a:spLocks noGrp="1" noChangeAspect="1"/>
          </p:cNvSpPr>
          <p:nvPr>
            <p:ph type="pic" idx="22" hasCustomPrompt="1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cs-CZ" noProof="0"/>
              <a:t>Po kliknutí na ikonu můžete přidat obrázek.</a:t>
            </a:r>
          </a:p>
        </p:txBody>
      </p:sp>
      <p:sp>
        <p:nvSpPr>
          <p:cNvPr id="27" name="Zástupný symbol pro text 3"/>
          <p:cNvSpPr>
            <a:spLocks noGrp="1"/>
          </p:cNvSpPr>
          <p:nvPr>
            <p:ph type="body" sz="half" idx="20" hasCustomPrompt="1"/>
          </p:nvPr>
        </p:nvSpPr>
        <p:spPr>
          <a:xfrm>
            <a:off x="7973173" y="4781078"/>
            <a:ext cx="3305053" cy="1010121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 noProof="0"/>
              <a:t>Upravit styly předlohy textu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67BF8A8-B0B8-4EEB-8BBA-1B60F2D77B86}" type="datetime1">
              <a:rPr lang="cs-CZ" noProof="0" smtClean="0"/>
              <a:t>15.08.2024</a:t>
            </a:fld>
            <a:endParaRPr lang="cs-CZ" noProof="0"/>
          </a:p>
        </p:txBody>
      </p:sp>
      <p:sp>
        <p:nvSpPr>
          <p:cNvPr id="4" name="Zástupné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cs-CZ" noProof="0" smtClean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3797418654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11" name="Zástupný svislý text 2"/>
          <p:cNvSpPr>
            <a:spLocks noGrp="1"/>
          </p:cNvSpPr>
          <p:nvPr>
            <p:ph type="body" orient="vert" sz="quarter" idx="13" hasCustomPrompt="1"/>
          </p:nvPr>
        </p:nvSpPr>
        <p:spPr>
          <a:xfrm>
            <a:off x="913775" y="2367093"/>
            <a:ext cx="10364452" cy="3424107"/>
          </a:xfrm>
        </p:spPr>
        <p:txBody>
          <a:bodyPr vert="eaVert" rtlCol="0"/>
          <a:lstStyle/>
          <a:p>
            <a:pPr lvl="0" rtl="0"/>
            <a:r>
              <a:rPr lang="cs-CZ" noProof="0"/>
              <a:t>Upravit styly předlohy textu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4E4B42C-7B22-46A2-8A2F-774E5AC70B5E}" type="datetime1">
              <a:rPr lang="cs-CZ" noProof="0" smtClean="0"/>
              <a:t>15.08.2024</a:t>
            </a:fld>
            <a:endParaRPr lang="cs-CZ" noProof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cs-CZ" noProof="0" smtClean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3339669967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Svislý nadpis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609601"/>
            <a:ext cx="2553326" cy="5181599"/>
          </a:xfrm>
        </p:spPr>
        <p:txBody>
          <a:bodyPr vert="eaVert" rtlCol="0"/>
          <a:lstStyle>
            <a:lvl1pPr algn="l">
              <a:defRPr/>
            </a:lvl1pPr>
          </a:lstStyle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8" name="Zástupný svislý text 2"/>
          <p:cNvSpPr>
            <a:spLocks noGrp="1"/>
          </p:cNvSpPr>
          <p:nvPr>
            <p:ph type="body" orient="vert" sz="quarter" idx="13" hasCustomPrompt="1"/>
          </p:nvPr>
        </p:nvSpPr>
        <p:spPr>
          <a:xfrm>
            <a:off x="913775" y="609601"/>
            <a:ext cx="7658724" cy="5181599"/>
          </a:xfrm>
        </p:spPr>
        <p:txBody>
          <a:bodyPr vert="eaVert" rtlCol="0"/>
          <a:lstStyle/>
          <a:p>
            <a:pPr lvl="0" rtl="0"/>
            <a:r>
              <a:rPr lang="cs-CZ" noProof="0"/>
              <a:t>Upravit styly předlohy textu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5B50654-A3E6-4D4F-B563-142F3D80AA1A}" type="datetime1">
              <a:rPr lang="cs-CZ" noProof="0" smtClean="0"/>
              <a:t>15.08.2024</a:t>
            </a:fld>
            <a:endParaRPr lang="cs-CZ" noProof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cs-CZ" noProof="0" smtClean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555640015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Zástupný obsah 2"/>
          <p:cNvSpPr>
            <a:spLocks noGrp="1"/>
          </p:cNvSpPr>
          <p:nvPr>
            <p:ph idx="1" hasCustomPrompt="1"/>
          </p:nvPr>
        </p:nvSpPr>
        <p:spPr/>
        <p:txBody>
          <a:bodyPr rtlCol="0" anchor="ctr"/>
          <a:lstStyle/>
          <a:p>
            <a:pPr lvl="0" rtl="0"/>
            <a:r>
              <a:rPr lang="cs-CZ" noProof="0"/>
              <a:t>Upravit styly předlohy textu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0A9E13D-A6CF-4C44-8BA2-B83969E947E0}" type="datetime1">
              <a:rPr lang="cs-CZ" noProof="0" smtClean="0"/>
              <a:t>15.08.2024</a:t>
            </a:fld>
            <a:endParaRPr lang="cs-CZ" noProof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cs-CZ" noProof="0" smtClean="0"/>
              <a:pPr rtl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302497280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12" name="Zástupný obsah 2"/>
          <p:cNvSpPr>
            <a:spLocks noGrp="1"/>
          </p:cNvSpPr>
          <p:nvPr>
            <p:ph sz="quarter" idx="13" hasCustomPrompt="1"/>
          </p:nvPr>
        </p:nvSpPr>
        <p:spPr>
          <a:xfrm>
            <a:off x="913774" y="2367092"/>
            <a:ext cx="10363826" cy="3424107"/>
          </a:xfrm>
        </p:spPr>
        <p:txBody>
          <a:bodyPr rtlCol="0"/>
          <a:lstStyle/>
          <a:p>
            <a:pPr lvl="0" rtl="0"/>
            <a:r>
              <a:rPr lang="cs-CZ" noProof="0"/>
              <a:t>Upravit styly předlohy textu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2307EB-6C3C-4043-B9B7-6FD950C66EE0}" type="datetime1">
              <a:rPr lang="cs-CZ" noProof="0" smtClean="0"/>
              <a:t>15.08.2024</a:t>
            </a:fld>
            <a:endParaRPr lang="cs-CZ" noProof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cs-CZ" noProof="0" smtClean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306270739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913774" y="828563"/>
            <a:ext cx="10351752" cy="2736819"/>
          </a:xfrm>
        </p:spPr>
        <p:txBody>
          <a:bodyPr rtlCol="0" anchor="b">
            <a:normAutofit/>
          </a:bodyPr>
          <a:lstStyle>
            <a:lvl1pPr>
              <a:defRPr sz="4000"/>
            </a:lvl1pPr>
          </a:lstStyle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Zástupný text 2"/>
          <p:cNvSpPr>
            <a:spLocks noGrp="1"/>
          </p:cNvSpPr>
          <p:nvPr>
            <p:ph type="body" idx="1" hasCustomPrompt="1"/>
          </p:nvPr>
        </p:nvSpPr>
        <p:spPr>
          <a:xfrm>
            <a:off x="913774" y="3657457"/>
            <a:ext cx="10351752" cy="1368183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0"/>
              <a:t>Upravit styly předlohy textu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EA2B7E6-98E7-4A94-BE72-7E0C464DEDC5}" type="datetime1">
              <a:rPr lang="cs-CZ" noProof="0" smtClean="0"/>
              <a:t>15.08.2024</a:t>
            </a:fld>
            <a:endParaRPr lang="cs-CZ" noProof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cs-CZ" noProof="0" smtClean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3875351678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Nadpis 1"/>
          <p:cNvSpPr>
            <a:spLocks noGrp="1"/>
          </p:cNvSpPr>
          <p:nvPr>
            <p:ph type="title" hasCustomPrompt="1"/>
          </p:nvPr>
        </p:nvSpPr>
        <p:spPr>
          <a:xfrm>
            <a:off x="913775" y="618517"/>
            <a:ext cx="10364451" cy="1596177"/>
          </a:xfrm>
        </p:spPr>
        <p:txBody>
          <a:bodyPr rtlCol="0"/>
          <a:lstStyle/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12" name="Zástupný obsah 2"/>
          <p:cNvSpPr>
            <a:spLocks noGrp="1"/>
          </p:cNvSpPr>
          <p:nvPr>
            <p:ph sz="quarter" idx="13" hasCustomPrompt="1"/>
          </p:nvPr>
        </p:nvSpPr>
        <p:spPr>
          <a:xfrm>
            <a:off x="913774" y="2367092"/>
            <a:ext cx="5106026" cy="3424107"/>
          </a:xfrm>
        </p:spPr>
        <p:txBody>
          <a:bodyPr rtlCol="0"/>
          <a:lstStyle/>
          <a:p>
            <a:pPr lvl="0" rtl="0"/>
            <a:r>
              <a:rPr lang="cs-CZ" noProof="0"/>
              <a:t>Upravit styly předlohy textu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13" name="Zástupný obsah 3"/>
          <p:cNvSpPr>
            <a:spLocks noGrp="1"/>
          </p:cNvSpPr>
          <p:nvPr>
            <p:ph sz="quarter" idx="14" hasCustomPrompt="1"/>
          </p:nvPr>
        </p:nvSpPr>
        <p:spPr>
          <a:xfrm>
            <a:off x="6172200" y="2367092"/>
            <a:ext cx="5105400" cy="3424107"/>
          </a:xfrm>
        </p:spPr>
        <p:txBody>
          <a:bodyPr rtlCol="0"/>
          <a:lstStyle/>
          <a:p>
            <a:pPr lvl="0" rtl="0"/>
            <a:r>
              <a:rPr lang="cs-CZ" noProof="0"/>
              <a:t>Upravit styly předlohy textu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5F9C04B-80CE-4962-85FE-6E07EA507878}" type="datetime1">
              <a:rPr lang="cs-CZ" noProof="0" smtClean="0"/>
              <a:t>15.08.2024</a:t>
            </a:fld>
            <a:endParaRPr lang="cs-CZ" noProof="0"/>
          </a:p>
        </p:txBody>
      </p:sp>
      <p:sp>
        <p:nvSpPr>
          <p:cNvPr id="6" name="Zástupné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cs-CZ" noProof="0" smtClean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551646241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ázek 14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Nadpis 1"/>
          <p:cNvSpPr>
            <a:spLocks noGrp="1"/>
          </p:cNvSpPr>
          <p:nvPr>
            <p:ph type="title" hasCustomPrompt="1"/>
          </p:nvPr>
        </p:nvSpPr>
        <p:spPr>
          <a:xfrm>
            <a:off x="913775" y="618517"/>
            <a:ext cx="10364451" cy="1596177"/>
          </a:xfrm>
        </p:spPr>
        <p:txBody>
          <a:bodyPr rtlCol="0"/>
          <a:lstStyle/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Zástupný text 2"/>
          <p:cNvSpPr>
            <a:spLocks noGrp="1"/>
          </p:cNvSpPr>
          <p:nvPr>
            <p:ph type="body" idx="1" hasCustomPrompt="1"/>
          </p:nvPr>
        </p:nvSpPr>
        <p:spPr>
          <a:xfrm>
            <a:off x="1146328" y="2371018"/>
            <a:ext cx="4873474" cy="679994"/>
          </a:xfrm>
        </p:spPr>
        <p:txBody>
          <a:bodyPr rtlCol="0"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 noProof="0"/>
              <a:t>Upravit styly předlohy textu</a:t>
            </a:r>
          </a:p>
        </p:txBody>
      </p:sp>
      <p:sp>
        <p:nvSpPr>
          <p:cNvPr id="12" name="Zástupný obsah 3"/>
          <p:cNvSpPr>
            <a:spLocks noGrp="1"/>
          </p:cNvSpPr>
          <p:nvPr>
            <p:ph sz="quarter" idx="13" hasCustomPrompt="1"/>
          </p:nvPr>
        </p:nvSpPr>
        <p:spPr>
          <a:xfrm>
            <a:off x="913774" y="3051012"/>
            <a:ext cx="5106027" cy="2740187"/>
          </a:xfrm>
        </p:spPr>
        <p:txBody>
          <a:bodyPr rtlCol="0"/>
          <a:lstStyle/>
          <a:p>
            <a:pPr lvl="0" rtl="0"/>
            <a:r>
              <a:rPr lang="cs-CZ" noProof="0"/>
              <a:t>Upravit styly předlohy textu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5" name="Zástupný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6396423" y="2371018"/>
            <a:ext cx="4881804" cy="679994"/>
          </a:xfrm>
        </p:spPr>
        <p:txBody>
          <a:bodyPr rtlCol="0"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 noProof="0"/>
              <a:t>Upravit styly předlohy textu</a:t>
            </a:r>
          </a:p>
        </p:txBody>
      </p:sp>
      <p:sp>
        <p:nvSpPr>
          <p:cNvPr id="13" name="Zástupný obsah 5"/>
          <p:cNvSpPr>
            <a:spLocks noGrp="1"/>
          </p:cNvSpPr>
          <p:nvPr>
            <p:ph sz="quarter" idx="14" hasCustomPrompt="1"/>
          </p:nvPr>
        </p:nvSpPr>
        <p:spPr>
          <a:xfrm>
            <a:off x="6172200" y="3051012"/>
            <a:ext cx="5105401" cy="2740187"/>
          </a:xfrm>
        </p:spPr>
        <p:txBody>
          <a:bodyPr rtlCol="0"/>
          <a:lstStyle/>
          <a:p>
            <a:pPr lvl="0" rtl="0"/>
            <a:r>
              <a:rPr lang="cs-CZ" noProof="0"/>
              <a:t>Upravit styly předlohy textu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1EA59C9-75CD-4BB7-8FFD-F848578E43AA}" type="datetime1">
              <a:rPr lang="cs-CZ" noProof="0" smtClean="0"/>
              <a:t>15.08.2024</a:t>
            </a:fld>
            <a:endParaRPr lang="cs-CZ" noProof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cs-CZ" noProof="0" smtClean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372024989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1958363-C20B-428E-A501-41E316821F6C}" type="datetime1">
              <a:rPr lang="cs-CZ" noProof="0" smtClean="0"/>
              <a:t>15.08.2024</a:t>
            </a:fld>
            <a:endParaRPr lang="cs-CZ" noProof="0"/>
          </a:p>
        </p:txBody>
      </p:sp>
      <p:sp>
        <p:nvSpPr>
          <p:cNvPr id="4" name="Zástupné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cs-CZ" noProof="0" smtClean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613326897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FDDA136-74C4-48D3-95E8-95414F7767C7}" type="datetime1">
              <a:rPr lang="cs-CZ" noProof="0" smtClean="0"/>
              <a:t>15.08.2024</a:t>
            </a:fld>
            <a:endParaRPr lang="cs-CZ" noProof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cs-CZ" noProof="0" smtClean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2753794346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913775" y="609600"/>
            <a:ext cx="3935688" cy="2023252"/>
          </a:xfrm>
        </p:spPr>
        <p:txBody>
          <a:bodyPr rtlCol="0" anchor="b"/>
          <a:lstStyle>
            <a:lvl1pPr algn="ctr">
              <a:defRPr sz="3200"/>
            </a:lvl1pPr>
          </a:lstStyle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10" name="Zástupný obsah 2"/>
          <p:cNvSpPr>
            <a:spLocks noGrp="1"/>
          </p:cNvSpPr>
          <p:nvPr>
            <p:ph sz="quarter" idx="13" hasCustomPrompt="1"/>
          </p:nvPr>
        </p:nvSpPr>
        <p:spPr>
          <a:xfrm>
            <a:off x="5078062" y="609600"/>
            <a:ext cx="6200163" cy="5181599"/>
          </a:xfrm>
        </p:spPr>
        <p:txBody>
          <a:bodyPr rtlCol="0"/>
          <a:lstStyle/>
          <a:p>
            <a:pPr lvl="0" rtl="0"/>
            <a:r>
              <a:rPr lang="cs-CZ" noProof="0"/>
              <a:t>Upravit styly předlohy textu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4" name="Zástupný text 3"/>
          <p:cNvSpPr>
            <a:spLocks noGrp="1"/>
          </p:cNvSpPr>
          <p:nvPr>
            <p:ph type="body" sz="half" idx="2" hasCustomPrompt="1"/>
          </p:nvPr>
        </p:nvSpPr>
        <p:spPr>
          <a:xfrm>
            <a:off x="913774" y="2632852"/>
            <a:ext cx="3935689" cy="3158348"/>
          </a:xfrm>
        </p:spPr>
        <p:txBody>
          <a:bodyPr rtlCol="0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cs-CZ" noProof="0"/>
              <a:t>Upravit styly předlohy textu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C89CA8B-CFE7-4431-AFE5-2DE2B8323017}" type="datetime1">
              <a:rPr lang="cs-CZ" noProof="0" smtClean="0"/>
              <a:t>15.08.2024</a:t>
            </a:fld>
            <a:endParaRPr lang="cs-CZ" noProof="0"/>
          </a:p>
        </p:txBody>
      </p:sp>
      <p:sp>
        <p:nvSpPr>
          <p:cNvPr id="6" name="Zástupné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cs-CZ" noProof="0" smtClean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188518582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913774" y="609600"/>
            <a:ext cx="5934969" cy="2023254"/>
          </a:xfrm>
        </p:spPr>
        <p:txBody>
          <a:bodyPr rtlCol="0" anchor="b"/>
          <a:lstStyle>
            <a:lvl1pPr algn="ctr">
              <a:defRPr sz="3200"/>
            </a:lvl1pPr>
          </a:lstStyle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Zástupný symbol obrázku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cs-CZ" noProof="0"/>
              <a:t>Po kliknutí na ikonu můžete přidat obrázek.</a:t>
            </a:r>
          </a:p>
        </p:txBody>
      </p:sp>
      <p:sp>
        <p:nvSpPr>
          <p:cNvPr id="4" name="Zástupný text 3"/>
          <p:cNvSpPr>
            <a:spLocks noGrp="1"/>
          </p:cNvSpPr>
          <p:nvPr>
            <p:ph type="body" sz="half" idx="2" hasCustomPrompt="1"/>
          </p:nvPr>
        </p:nvSpPr>
        <p:spPr>
          <a:xfrm>
            <a:off x="913794" y="2632852"/>
            <a:ext cx="5934949" cy="3158347"/>
          </a:xfrm>
        </p:spPr>
        <p:txBody>
          <a:bodyPr rtlCol="0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cs-CZ" noProof="0"/>
              <a:t>Upravit styly předlohy textu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F152171-EDBA-480E-AE75-9A7EDF022C75}" type="datetime1">
              <a:rPr lang="cs-CZ" noProof="0" smtClean="0"/>
              <a:t>15.08.2024</a:t>
            </a:fld>
            <a:endParaRPr lang="cs-CZ" noProof="0"/>
          </a:p>
        </p:txBody>
      </p:sp>
      <p:sp>
        <p:nvSpPr>
          <p:cNvPr id="6" name="Zástupné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cs-CZ" noProof="0" smtClean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2082491209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Obrázek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nadpis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cs-CZ" noProof="0" dirty="0"/>
              <a:t>Kliknutím můžete upravit styl předlohy nadpisů.</a:t>
            </a:r>
          </a:p>
        </p:txBody>
      </p:sp>
      <p:sp>
        <p:nvSpPr>
          <p:cNvPr id="3" name="Zástupný text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cs-CZ" noProof="0" dirty="0"/>
              <a:t>Upravit styly předlohy textu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rtl="0"/>
            <a:fld id="{5DD85458-FDCA-40EA-AEB6-CC0B9DE3F1B9}" type="datetime1">
              <a:rPr lang="cs-CZ" noProof="0" smtClean="0"/>
              <a:t>15.08.2024</a:t>
            </a:fld>
            <a:endParaRPr lang="cs-CZ" noProof="0" dirty="0"/>
          </a:p>
        </p:txBody>
      </p:sp>
      <p:sp>
        <p:nvSpPr>
          <p:cNvPr id="5" name="Zástupné zápatí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rtl="0"/>
            <a:fld id="{6D22F896-40B5-4ADD-8801-0D06FADFA095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752261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705" r:id="rId18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.pn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pn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mailto:vera.dvorakova@szu.cz" TargetMode="External"/><Relationship Id="rId1" Type="http://schemas.openxmlformats.org/officeDocument/2006/relationships/slideLayout" Target="../slideLayouts/slideLayout18.xml"/><Relationship Id="rId6" Type="http://schemas.openxmlformats.org/officeDocument/2006/relationships/comments" Target="../comments/comment1.xml"/><Relationship Id="rId5" Type="http://schemas.openxmlformats.org/officeDocument/2006/relationships/image" Target="../media/image6.pn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0.jpg"/><Relationship Id="rId5" Type="http://schemas.openxmlformats.org/officeDocument/2006/relationships/image" Target="../media/image5.png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hyperlink" Target="mailto:michaela.hromadkova@szu.cz" TargetMode="External"/><Relationship Id="rId4" Type="http://schemas.openxmlformats.org/officeDocument/2006/relationships/hyperlink" Target="mailto:vera.dvorakova@szu.cz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Obdélník 9">
            <a:extLst>
              <a:ext uri="{FF2B5EF4-FFF2-40B4-BE49-F238E27FC236}">
                <a16:creationId xmlns:a16="http://schemas.microsoft.com/office/drawing/2014/main" id="{4A391C69-E52F-4DC0-B51A-0DABC54840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pic>
        <p:nvPicPr>
          <p:cNvPr id="12" name="Obrázek 2">
            <a:extLst>
              <a:ext uri="{FF2B5EF4-FFF2-40B4-BE49-F238E27FC236}">
                <a16:creationId xmlns:a16="http://schemas.microsoft.com/office/drawing/2014/main" id="{C3C7ED6A-DE7F-4002-9699-B659DE5512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bdélník 13">
            <a:extLst>
              <a:ext uri="{FF2B5EF4-FFF2-40B4-BE49-F238E27FC236}">
                <a16:creationId xmlns:a16="http://schemas.microsoft.com/office/drawing/2014/main" id="{048390FD-448E-4FF2-AEE8-C46960568E3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75961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pic>
        <p:nvPicPr>
          <p:cNvPr id="5" name="Obrázek 4" descr="Petriho miska">
            <a:extLst>
              <a:ext uri="{FF2B5EF4-FFF2-40B4-BE49-F238E27FC236}">
                <a16:creationId xmlns:a16="http://schemas.microsoft.com/office/drawing/2014/main" id="{D16B27C4-A9C2-4AC4-9DD3-88F63F48E83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57274" y="10"/>
            <a:ext cx="4834726" cy="6857990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0BD259F2-A289-4420-B3EB-BBC6A904FC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BE7596B-F237-47DD-989E-9D8B0B49B4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2275" y="165389"/>
            <a:ext cx="7043029" cy="2270990"/>
          </a:xfrm>
        </p:spPr>
        <p:txBody>
          <a:bodyPr rtlCol="0"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3200" b="1" dirty="0" err="1"/>
              <a:t>The</a:t>
            </a:r>
            <a:r>
              <a:rPr lang="cs-CZ" sz="3200" b="1" dirty="0"/>
              <a:t> n</a:t>
            </a:r>
            <a:r>
              <a:rPr lang="en-US" sz="3200" b="1" dirty="0" err="1"/>
              <a:t>ational</a:t>
            </a:r>
            <a:r>
              <a:rPr lang="en-US" sz="3200" b="1" dirty="0"/>
              <a:t> reference laboratory for mycobacteria</a:t>
            </a:r>
            <a:endParaRPr lang="cs-CZ" sz="3200" b="1" dirty="0">
              <a:solidFill>
                <a:srgbClr val="075A86"/>
              </a:solidFill>
              <a:latin typeface="Mulish" pitchFamily="2" charset="-18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6570673"/>
              </p:ext>
            </p:extLst>
          </p:nvPr>
        </p:nvGraphicFramePr>
        <p:xfrm>
          <a:off x="1062182" y="3201006"/>
          <a:ext cx="5033818" cy="2560320"/>
        </p:xfrm>
        <a:graphic>
          <a:graphicData uri="http://schemas.openxmlformats.org/drawingml/2006/table">
            <a:tbl>
              <a:tblPr/>
              <a:tblGrid>
                <a:gridCol w="5033818">
                  <a:extLst>
                    <a:ext uri="{9D8B030D-6E8A-4147-A177-3AD203B41FA5}">
                      <a16:colId xmlns:a16="http://schemas.microsoft.com/office/drawing/2014/main" val="4171532680"/>
                    </a:ext>
                  </a:extLst>
                </a:gridCol>
              </a:tblGrid>
              <a:tr h="1173177">
                <a:tc>
                  <a:txBody>
                    <a:bodyPr/>
                    <a:lstStyle/>
                    <a:p>
                      <a:pPr algn="ctr"/>
                      <a:endParaRPr lang="cs-CZ" b="1" dirty="0" smtClean="0">
                        <a:solidFill>
                          <a:srgbClr val="075A86"/>
                        </a:solidFill>
                        <a:effectLst/>
                        <a:latin typeface="Mulish" pitchFamily="2" charset="-18"/>
                      </a:endParaRPr>
                    </a:p>
                    <a:p>
                      <a:pPr algn="ctr"/>
                      <a:r>
                        <a:rPr lang="cs-CZ" b="1" dirty="0" smtClean="0">
                          <a:solidFill>
                            <a:srgbClr val="075A86"/>
                          </a:solidFill>
                          <a:effectLst/>
                          <a:latin typeface="Mulish" pitchFamily="2" charset="-18"/>
                        </a:rPr>
                        <a:t>Ing</a:t>
                      </a:r>
                      <a:r>
                        <a:rPr lang="cs-CZ" b="1" dirty="0">
                          <a:solidFill>
                            <a:srgbClr val="075A86"/>
                          </a:solidFill>
                          <a:effectLst/>
                          <a:latin typeface="Mulish" pitchFamily="2" charset="-18"/>
                        </a:rPr>
                        <a:t>. Věra Dvořáková, Ph.D</a:t>
                      </a:r>
                      <a:r>
                        <a:rPr lang="cs-CZ" b="1" dirty="0" smtClean="0">
                          <a:solidFill>
                            <a:srgbClr val="075A86"/>
                          </a:solidFill>
                          <a:effectLst/>
                          <a:latin typeface="Mulish" pitchFamily="2" charset="-18"/>
                        </a:rPr>
                        <a:t>. (</a:t>
                      </a:r>
                      <a:r>
                        <a:rPr lang="cs-CZ" b="1" dirty="0" err="1" smtClean="0">
                          <a:solidFill>
                            <a:srgbClr val="075A86"/>
                          </a:solidFill>
                          <a:effectLst/>
                          <a:latin typeface="Mulish" pitchFamily="2" charset="-18"/>
                        </a:rPr>
                        <a:t>head</a:t>
                      </a:r>
                      <a:r>
                        <a:rPr lang="cs-CZ" b="1" dirty="0" smtClean="0">
                          <a:solidFill>
                            <a:srgbClr val="075A86"/>
                          </a:solidFill>
                          <a:effectLst/>
                          <a:latin typeface="Mulish" pitchFamily="2" charset="-18"/>
                        </a:rPr>
                        <a:t> </a:t>
                      </a:r>
                      <a:r>
                        <a:rPr lang="cs-CZ" b="1" dirty="0" err="1" smtClean="0">
                          <a:solidFill>
                            <a:srgbClr val="075A86"/>
                          </a:solidFill>
                          <a:effectLst/>
                          <a:latin typeface="Mulish" pitchFamily="2" charset="-18"/>
                        </a:rPr>
                        <a:t>of</a:t>
                      </a:r>
                      <a:r>
                        <a:rPr lang="cs-CZ" b="1" baseline="0" dirty="0" smtClean="0">
                          <a:solidFill>
                            <a:srgbClr val="075A86"/>
                          </a:solidFill>
                          <a:effectLst/>
                          <a:latin typeface="Mulish" pitchFamily="2" charset="-18"/>
                        </a:rPr>
                        <a:t> NRLM)</a:t>
                      </a:r>
                    </a:p>
                    <a:p>
                      <a:pPr algn="ctr"/>
                      <a:r>
                        <a:rPr lang="cs-CZ" b="1" baseline="0" dirty="0" smtClean="0">
                          <a:solidFill>
                            <a:srgbClr val="075A86"/>
                          </a:solidFill>
                          <a:effectLst/>
                          <a:latin typeface="Mulish" pitchFamily="2" charset="-18"/>
                        </a:rPr>
                        <a:t>(Ing. Michaela Hromádková)</a:t>
                      </a:r>
                    </a:p>
                    <a:p>
                      <a:pPr algn="ctr"/>
                      <a:endParaRPr lang="cs-CZ" b="1" baseline="0" dirty="0" smtClean="0">
                        <a:solidFill>
                          <a:srgbClr val="075A86"/>
                        </a:solidFill>
                        <a:effectLst/>
                        <a:latin typeface="Mulish" pitchFamily="2" charset="-18"/>
                      </a:endParaRPr>
                    </a:p>
                    <a:p>
                      <a:pPr algn="ctr"/>
                      <a:r>
                        <a:rPr lang="cs-CZ" b="1" baseline="0" dirty="0" smtClean="0">
                          <a:solidFill>
                            <a:srgbClr val="075A86"/>
                          </a:solidFill>
                          <a:effectLst/>
                          <a:latin typeface="Mulish" pitchFamily="2" charset="-18"/>
                        </a:rPr>
                        <a:t>MUDr. Jana Kozáková (</a:t>
                      </a:r>
                      <a:r>
                        <a:rPr lang="cs-CZ" b="1" baseline="0" dirty="0" err="1" smtClean="0">
                          <a:solidFill>
                            <a:srgbClr val="075A86"/>
                          </a:solidFill>
                          <a:effectLst/>
                          <a:latin typeface="Mulish" pitchFamily="2" charset="-18"/>
                        </a:rPr>
                        <a:t>head</a:t>
                      </a:r>
                      <a:r>
                        <a:rPr lang="cs-CZ" b="1" baseline="0" dirty="0" smtClean="0">
                          <a:solidFill>
                            <a:srgbClr val="075A86"/>
                          </a:solidFill>
                          <a:effectLst/>
                          <a:latin typeface="Mulish" pitchFamily="2" charset="-18"/>
                        </a:rPr>
                        <a:t> </a:t>
                      </a:r>
                      <a:r>
                        <a:rPr lang="cs-CZ" b="1" baseline="0" dirty="0" err="1" smtClean="0">
                          <a:solidFill>
                            <a:srgbClr val="075A86"/>
                          </a:solidFill>
                          <a:effectLst/>
                          <a:latin typeface="Mulish" pitchFamily="2" charset="-18"/>
                        </a:rPr>
                        <a:t>of</a:t>
                      </a:r>
                      <a:r>
                        <a:rPr lang="cs-CZ" b="1" baseline="0" dirty="0" smtClean="0">
                          <a:solidFill>
                            <a:srgbClr val="075A86"/>
                          </a:solidFill>
                          <a:effectLst/>
                          <a:latin typeface="Mulish" pitchFamily="2" charset="-18"/>
                        </a:rPr>
                        <a:t> department and </a:t>
                      </a:r>
                      <a:r>
                        <a:rPr lang="cs-CZ" b="1" baseline="0" dirty="0" err="1" smtClean="0">
                          <a:solidFill>
                            <a:srgbClr val="075A86"/>
                          </a:solidFill>
                          <a:effectLst/>
                          <a:latin typeface="Mulish" pitchFamily="2" charset="-18"/>
                        </a:rPr>
                        <a:t>head</a:t>
                      </a:r>
                      <a:r>
                        <a:rPr lang="cs-CZ" b="1" baseline="0" dirty="0" smtClean="0">
                          <a:solidFill>
                            <a:srgbClr val="075A86"/>
                          </a:solidFill>
                          <a:effectLst/>
                          <a:latin typeface="Mulish" pitchFamily="2" charset="-18"/>
                        </a:rPr>
                        <a:t> </a:t>
                      </a:r>
                      <a:r>
                        <a:rPr lang="cs-CZ" b="1" baseline="0" dirty="0" err="1" smtClean="0">
                          <a:solidFill>
                            <a:srgbClr val="075A86"/>
                          </a:solidFill>
                          <a:effectLst/>
                          <a:latin typeface="Mulish" pitchFamily="2" charset="-18"/>
                        </a:rPr>
                        <a:t>of</a:t>
                      </a:r>
                      <a:r>
                        <a:rPr lang="cs-CZ" b="1" baseline="0" dirty="0" smtClean="0">
                          <a:solidFill>
                            <a:srgbClr val="075A86"/>
                          </a:solidFill>
                          <a:effectLst/>
                          <a:latin typeface="Mulish" pitchFamily="2" charset="-18"/>
                        </a:rPr>
                        <a:t> CEM)</a:t>
                      </a:r>
                    </a:p>
                    <a:p>
                      <a:pPr algn="ctr"/>
                      <a:endParaRPr lang="cs-CZ" b="1" dirty="0" smtClean="0">
                        <a:solidFill>
                          <a:srgbClr val="075A86"/>
                        </a:solidFill>
                        <a:effectLst/>
                        <a:latin typeface="Mulish" pitchFamily="2" charset="-18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National Institute of Public Health</a:t>
                      </a:r>
                    </a:p>
                    <a:p>
                      <a:pPr algn="ctr"/>
                      <a:endParaRPr lang="cs-CZ" b="1" dirty="0">
                        <a:solidFill>
                          <a:srgbClr val="075A86"/>
                        </a:solidFill>
                        <a:effectLst/>
                        <a:latin typeface="Mulish" pitchFamily="2" charset="-18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6820329"/>
                  </a:ext>
                </a:extLst>
              </a:tr>
            </a:tbl>
          </a:graphicData>
        </a:graphic>
      </p:graphicFrame>
      <p:pic>
        <p:nvPicPr>
          <p:cNvPr id="11" name="Obrázek 10" descr="D:\ZALOHA\Porady CEM\JA2016\2017\08 2017\szu_logo-blue-s.pn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3925" y="165389"/>
            <a:ext cx="904875" cy="823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9697" y="114507"/>
            <a:ext cx="902258" cy="925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0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/>
              <a:t>BACTEC </a:t>
            </a:r>
            <a:r>
              <a:rPr lang="en-GB" i="1" dirty="0" smtClean="0"/>
              <a:t>MGIT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718" y="1803716"/>
            <a:ext cx="5316644" cy="3987483"/>
          </a:xfrm>
        </p:spPr>
      </p:pic>
      <p:pic>
        <p:nvPicPr>
          <p:cNvPr id="4" name="Obrázek 3" descr="D:\ZALOHA\Porady CEM\JA2016\2017\08 2017\szu_logo-blue-s.p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3925" y="120526"/>
            <a:ext cx="904875" cy="823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 descr="C:\Users\michaela.hromadkova\AppData\Local\Temp\Temp1_Photos-001 (1).zip\IMG_20240610_120101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93" y="1803717"/>
            <a:ext cx="5469889" cy="398748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ovéPole 6"/>
          <p:cNvSpPr txBox="1"/>
          <p:nvPr/>
        </p:nvSpPr>
        <p:spPr>
          <a:xfrm>
            <a:off x="7668882" y="1958992"/>
            <a:ext cx="690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rgbClr val="FF0000"/>
                </a:solidFill>
              </a:rPr>
              <a:t>2013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9697" y="114507"/>
            <a:ext cx="902258" cy="925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/>
              <a:t>CO</a:t>
            </a:r>
            <a:r>
              <a:rPr lang="en-GB" i="1" baseline="-25000" dirty="0"/>
              <a:t>2</a:t>
            </a:r>
            <a:r>
              <a:rPr lang="en-GB" i="1" dirty="0"/>
              <a:t> </a:t>
            </a:r>
            <a:r>
              <a:rPr lang="en-GB" i="1" dirty="0" smtClean="0"/>
              <a:t>incubators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488045" y="2641358"/>
            <a:ext cx="3599815" cy="2699860"/>
          </a:xfrm>
        </p:spPr>
      </p:pic>
      <p:pic>
        <p:nvPicPr>
          <p:cNvPr id="4" name="Obrázek 3" descr="D:\ZALOHA\Porady CEM\JA2016\2017\08 2017\szu_logo-blue-s.p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3925" y="120526"/>
            <a:ext cx="904875" cy="823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 descr="C:\Users\michaela.hromadkova\AppData\Local\Temp\Temp1_Photos-001 (1).zip\IMG_20240610_120115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58" y="2191381"/>
            <a:ext cx="2708910" cy="3599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 descr="C:\Users\michaela.hromadkova\AppData\Local\Temp\Temp1_Photos-001 (1).zip\IMG_20240610_120313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976" y="2191380"/>
            <a:ext cx="2708910" cy="3599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 descr="C:\Users\michaela.hromadkova\AppData\Local\Temp\Temp1_Photos-001 (1).zip\IMG_20240610_120415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191380"/>
            <a:ext cx="2708910" cy="359981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ovéPole 8"/>
          <p:cNvSpPr txBox="1"/>
          <p:nvPr/>
        </p:nvSpPr>
        <p:spPr>
          <a:xfrm>
            <a:off x="9310027" y="2214694"/>
            <a:ext cx="733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rgbClr val="FF0000"/>
                </a:solidFill>
              </a:rPr>
              <a:t>2023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9697" y="114507"/>
            <a:ext cx="902258" cy="925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84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/>
              <a:t>Water </a:t>
            </a:r>
            <a:r>
              <a:rPr lang="en-GB" i="1" dirty="0" smtClean="0"/>
              <a:t>baths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04581" y="2510287"/>
            <a:ext cx="3225704" cy="2885213"/>
          </a:xfrm>
        </p:spPr>
      </p:pic>
      <p:pic>
        <p:nvPicPr>
          <p:cNvPr id="4" name="Obrázek 3" descr="D:\ZALOHA\Porady CEM\JA2016\2017\08 2017\szu_logo-blue-s.p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3925" y="120526"/>
            <a:ext cx="904875" cy="823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 descr="C:\Users\michaela.hromadkova\AppData\Local\Temp\Temp1_Photos-001 (1).zip\IMG_20240610_120432.jpg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19508" y="2510287"/>
            <a:ext cx="3027873" cy="2885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277" y="2510287"/>
            <a:ext cx="3846951" cy="2885213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5733690" y="2639683"/>
            <a:ext cx="724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1985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9697" y="114507"/>
            <a:ext cx="902258" cy="925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16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/>
              <a:t>UV lamps</a:t>
            </a:r>
            <a:endParaRPr lang="cs-CZ" dirty="0"/>
          </a:p>
        </p:txBody>
      </p:sp>
      <p:pic>
        <p:nvPicPr>
          <p:cNvPr id="4" name="Obrázek 3" descr="D:\ZALOHA\Porady CEM\JA2016\2017\08 2017\szu_logo-blue-s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3925" y="120526"/>
            <a:ext cx="904875" cy="823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 descr="C:\Users\michaela.hromadkova\AppData\Local\Temp\Temp1_Photos-001.zip\IMG_20240502_144949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227" y="1893570"/>
            <a:ext cx="3471545" cy="4613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9697" y="114507"/>
            <a:ext cx="902258" cy="925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36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i="1" dirty="0"/>
              <a:t>Real Time PCR cycler and </a:t>
            </a:r>
            <a:r>
              <a:rPr lang="en-GB" i="1" dirty="0" err="1"/>
              <a:t>GeneXpert</a:t>
            </a:r>
            <a:r>
              <a:rPr lang="en-GB" i="1" dirty="0"/>
              <a:t> molecular diagnostic </a:t>
            </a:r>
            <a:r>
              <a:rPr lang="en-GB" i="1" dirty="0" smtClean="0"/>
              <a:t>platform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61859" y="1477489"/>
            <a:ext cx="3436488" cy="2610507"/>
          </a:xfrm>
        </p:spPr>
      </p:pic>
      <p:pic>
        <p:nvPicPr>
          <p:cNvPr id="4" name="Obrázek 3" descr="D:\ZALOHA\Porady CEM\JA2016\2017\08 2017\szu_logo-blue-s.p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3925" y="120526"/>
            <a:ext cx="904875" cy="823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 descr="C:\Users\michaela.hromadkova\Downloads\449745611_1904818610021396_7479587948990395369_n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506" y="2214694"/>
            <a:ext cx="5350199" cy="4000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 descr="C:\Users\michaela.hromadkova\AppData\Local\Temp\Temp1_Photos-001.zip\IMG_20240531_111555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859" y="4295954"/>
            <a:ext cx="3436488" cy="24194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218" y="51860"/>
            <a:ext cx="902258" cy="925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12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 err="1"/>
              <a:t>Lyophilization</a:t>
            </a:r>
            <a:r>
              <a:rPr lang="en-GB" i="1" dirty="0"/>
              <a:t> equipment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D:\ZALOHA\Porady CEM\JA2016\2017\08 2017\szu_logo-blue-s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3925" y="120526"/>
            <a:ext cx="904875" cy="823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 descr="C:\Users\michaela.hromadkova\Downloads\448951305_435552186053836_3316223729175973344_n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248" y="2214694"/>
            <a:ext cx="5731510" cy="4315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9697" y="114507"/>
            <a:ext cx="902258" cy="925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49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Maldi-tof</a:t>
            </a:r>
            <a:r>
              <a:rPr lang="cs-CZ" dirty="0" smtClean="0"/>
              <a:t> DATABASE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594" y="2059392"/>
            <a:ext cx="5244322" cy="3948667"/>
          </a:xfrm>
        </p:spPr>
      </p:pic>
      <p:pic>
        <p:nvPicPr>
          <p:cNvPr id="4" name="Obrázek 3" descr="D:\ZALOHA\Porady CEM\JA2016\2017\08 2017\szu_logo-blue-s.p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3925" y="120526"/>
            <a:ext cx="904875" cy="823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9697" y="114507"/>
            <a:ext cx="902258" cy="925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59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/>
              <a:t>Illumina MYC-TB Combo Kit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D:\ZALOHA\Porady CEM\JA2016\2017\08 2017\szu_logo-blue-s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3925" y="120526"/>
            <a:ext cx="904875" cy="823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 descr="C:\Users\michaela.hromadkova\AppData\Local\Temp\Temp1_Photos-001 (1).zip\IMG_20240610_120201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230245" y="2214694"/>
            <a:ext cx="5731510" cy="4312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9697" y="114507"/>
            <a:ext cx="902258" cy="925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44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055" y="954721"/>
            <a:ext cx="8299450" cy="4953000"/>
          </a:xfrm>
          <a:prstGeom prst="rect">
            <a:avLst/>
          </a:prstGeom>
        </p:spPr>
      </p:pic>
      <p:pic>
        <p:nvPicPr>
          <p:cNvPr id="5" name="Obrázek 4" descr="D:\ZALOHA\Porady CEM\JA2016\2017\08 2017\szu_logo-blue-s.p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1595" y="131126"/>
            <a:ext cx="904875" cy="823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9697" y="114507"/>
            <a:ext cx="902258" cy="925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78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769" y="802431"/>
            <a:ext cx="8299450" cy="5422900"/>
          </a:xfrm>
          <a:prstGeom prst="rect">
            <a:avLst/>
          </a:prstGeom>
        </p:spPr>
      </p:pic>
      <p:pic>
        <p:nvPicPr>
          <p:cNvPr id="5" name="Obrázek 4" descr="D:\ZALOHA\Porady CEM\JA2016\2017\08 2017\szu_logo-blue-s.p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1595" y="131126"/>
            <a:ext cx="904875" cy="8235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538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31504" y="593326"/>
            <a:ext cx="8229600" cy="1143000"/>
          </a:xfrm>
        </p:spPr>
        <p:txBody>
          <a:bodyPr>
            <a:noAutofit/>
          </a:bodyPr>
          <a:lstStyle/>
          <a:p>
            <a:r>
              <a:rPr lang="cs-CZ" sz="3200" b="1" i="1" dirty="0" smtClean="0"/>
              <a:t>NRLM</a:t>
            </a:r>
            <a:r>
              <a:rPr lang="cs-CZ" sz="3200" b="1" i="1" dirty="0"/>
              <a:t/>
            </a:r>
            <a:br>
              <a:rPr lang="cs-CZ" sz="3200" b="1" i="1" dirty="0"/>
            </a:br>
            <a:endParaRPr lang="cs-CZ" sz="3200" b="1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19536" y="1600201"/>
            <a:ext cx="5256584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 smtClean="0"/>
              <a:t>HEAD OF </a:t>
            </a:r>
            <a:r>
              <a:rPr lang="cs-CZ" b="1" dirty="0" err="1" smtClean="0"/>
              <a:t>nrlm</a:t>
            </a:r>
            <a:r>
              <a:rPr lang="cs-CZ" dirty="0" smtClean="0"/>
              <a:t>: 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Ing. Věra Dvořáková, Ph.D.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 smtClean="0"/>
              <a:t>Professional </a:t>
            </a:r>
            <a:r>
              <a:rPr lang="cs-CZ" b="1" dirty="0" err="1" smtClean="0"/>
              <a:t>staff</a:t>
            </a:r>
            <a:r>
              <a:rPr lang="cs-CZ" dirty="0" smtClean="0"/>
              <a:t>: 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Ing. Michaela </a:t>
            </a:r>
            <a:r>
              <a:rPr lang="cs-CZ" dirty="0" err="1" smtClean="0"/>
              <a:t>hROMÁDKOVÁ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 err="1" smtClean="0"/>
              <a:t>Laboratory</a:t>
            </a:r>
            <a:r>
              <a:rPr lang="cs-CZ" b="1" dirty="0" smtClean="0"/>
              <a:t> </a:t>
            </a:r>
            <a:r>
              <a:rPr lang="cs-CZ" b="1" dirty="0" err="1" smtClean="0"/>
              <a:t>workers</a:t>
            </a:r>
            <a:r>
              <a:rPr lang="cs-CZ" dirty="0" smtClean="0"/>
              <a:t>: </a:t>
            </a:r>
            <a:r>
              <a:rPr lang="cs-CZ" dirty="0"/>
              <a:t>Lucie Rosová, Miluše Kučerová, Iveta </a:t>
            </a:r>
            <a:r>
              <a:rPr lang="cs-CZ" dirty="0" err="1"/>
              <a:t>Adamuščinová</a:t>
            </a:r>
            <a:r>
              <a:rPr lang="cs-CZ" dirty="0"/>
              <a:t> </a:t>
            </a:r>
            <a:r>
              <a:rPr lang="cs-CZ" dirty="0" smtClean="0"/>
              <a:t>and </a:t>
            </a:r>
            <a:r>
              <a:rPr lang="cs-CZ" dirty="0"/>
              <a:t>Miluše Šperková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</a:t>
            </a:r>
            <a:r>
              <a:rPr lang="pt-BR" b="1" dirty="0"/>
              <a:t>tel: </a:t>
            </a:r>
            <a:r>
              <a:rPr lang="cs-CZ" b="1" dirty="0" smtClean="0"/>
              <a:t>                         </a:t>
            </a:r>
            <a:r>
              <a:rPr lang="pt-BR" b="1" dirty="0" smtClean="0"/>
              <a:t>267 </a:t>
            </a:r>
            <a:r>
              <a:rPr lang="pt-BR" b="1" dirty="0"/>
              <a:t>082 424, 307</a:t>
            </a:r>
            <a:br>
              <a:rPr lang="pt-BR" b="1" dirty="0"/>
            </a:br>
            <a:r>
              <a:rPr lang="cs-CZ" b="1" dirty="0"/>
              <a:t>     </a:t>
            </a:r>
            <a:r>
              <a:rPr lang="cs-CZ" b="1" dirty="0" smtClean="0"/>
              <a:t>   </a:t>
            </a:r>
            <a:r>
              <a:rPr lang="pt-BR" b="1" dirty="0" smtClean="0"/>
              <a:t>e-mail</a:t>
            </a:r>
            <a:r>
              <a:rPr lang="pt-BR" b="1" dirty="0"/>
              <a:t>: </a:t>
            </a:r>
            <a:r>
              <a:rPr lang="cs-CZ" b="1" dirty="0" smtClean="0"/>
              <a:t>                   </a:t>
            </a:r>
            <a:r>
              <a:rPr lang="pt-BR" b="1" dirty="0" smtClean="0">
                <a:hlinkClick r:id="rId2"/>
              </a:rPr>
              <a:t>vera.dvorakova@szu.cz</a:t>
            </a:r>
            <a:r>
              <a:rPr lang="pt-BR" b="1" dirty="0"/>
              <a:t> </a:t>
            </a:r>
            <a:endParaRPr lang="cs-CZ" b="1" dirty="0"/>
          </a:p>
        </p:txBody>
      </p:sp>
      <p:pic>
        <p:nvPicPr>
          <p:cNvPr id="4" name="Obrázek 3" descr="D:\ZALOHA\Porady CEM\JA2016\2017\08 2017\szu_logo-blue-s.p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4353" y="260648"/>
            <a:ext cx="904875" cy="823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94545" y="2069004"/>
            <a:ext cx="4252680" cy="3148641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651" y="158886"/>
            <a:ext cx="902258" cy="925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72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52945" y="1847273"/>
            <a:ext cx="10225282" cy="3943927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Screening </a:t>
            </a:r>
            <a:r>
              <a:rPr lang="en-US" dirty="0"/>
              <a:t>and genomic characterization of </a:t>
            </a:r>
            <a:r>
              <a:rPr lang="en-US" i="1" dirty="0"/>
              <a:t>M. tuberculosis </a:t>
            </a:r>
            <a:r>
              <a:rPr lang="en-US" dirty="0"/>
              <a:t>strains obtained </a:t>
            </a:r>
            <a:r>
              <a:rPr lang="en-US" dirty="0" smtClean="0"/>
              <a:t>from</a:t>
            </a:r>
            <a:r>
              <a:rPr lang="cs-CZ" dirty="0" smtClean="0"/>
              <a:t> </a:t>
            </a:r>
            <a:r>
              <a:rPr lang="cs-CZ" dirty="0" err="1" smtClean="0"/>
              <a:t>children</a:t>
            </a:r>
            <a:r>
              <a:rPr lang="cs-CZ" dirty="0" smtClean="0"/>
              <a:t> and </a:t>
            </a:r>
            <a:r>
              <a:rPr lang="cs-CZ" dirty="0" err="1" smtClean="0"/>
              <a:t>comparison</a:t>
            </a:r>
            <a:r>
              <a:rPr lang="cs-CZ" dirty="0" smtClean="0"/>
              <a:t> </a:t>
            </a:r>
            <a:r>
              <a:rPr lang="cs-CZ" dirty="0" err="1" smtClean="0"/>
              <a:t>between</a:t>
            </a:r>
            <a:r>
              <a:rPr lang="en-US" dirty="0" smtClean="0"/>
              <a:t> </a:t>
            </a:r>
            <a:r>
              <a:rPr lang="en-US" dirty="0"/>
              <a:t>war refugees and migrants from </a:t>
            </a:r>
            <a:r>
              <a:rPr lang="en-US" dirty="0" smtClean="0"/>
              <a:t>Ukraine</a:t>
            </a:r>
            <a:endParaRPr lang="cs-CZ" dirty="0" smtClean="0"/>
          </a:p>
          <a:p>
            <a:r>
              <a:rPr lang="cs-CZ" dirty="0" err="1" smtClean="0"/>
              <a:t>Distribution</a:t>
            </a:r>
            <a:r>
              <a:rPr lang="cs-CZ" dirty="0" smtClean="0"/>
              <a:t> MIC in </a:t>
            </a:r>
            <a:r>
              <a:rPr lang="cs-CZ" dirty="0" err="1" smtClean="0"/>
              <a:t>all</a:t>
            </a:r>
            <a:r>
              <a:rPr lang="cs-CZ" dirty="0" smtClean="0"/>
              <a:t> </a:t>
            </a:r>
            <a:r>
              <a:rPr lang="cs-CZ" dirty="0" err="1" smtClean="0"/>
              <a:t>mycobactieria</a:t>
            </a:r>
            <a:r>
              <a:rPr lang="cs-CZ" dirty="0" smtClean="0"/>
              <a:t> </a:t>
            </a:r>
            <a:r>
              <a:rPr lang="cs-CZ" dirty="0" err="1" smtClean="0"/>
              <a:t>from</a:t>
            </a:r>
            <a:r>
              <a:rPr lang="cs-CZ" dirty="0" smtClean="0"/>
              <a:t> 2011 to 2023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all</a:t>
            </a:r>
            <a:r>
              <a:rPr lang="cs-CZ" dirty="0" smtClean="0"/>
              <a:t> </a:t>
            </a:r>
            <a:r>
              <a:rPr lang="cs-CZ" dirty="0" err="1" smtClean="0"/>
              <a:t>tested</a:t>
            </a:r>
            <a:r>
              <a:rPr lang="cs-CZ" dirty="0" smtClean="0"/>
              <a:t> </a:t>
            </a:r>
            <a:r>
              <a:rPr lang="cs-CZ" dirty="0" err="1" smtClean="0"/>
              <a:t>at</a:t>
            </a:r>
            <a:r>
              <a:rPr lang="cs-CZ" dirty="0" smtClean="0"/>
              <a:t>/</a:t>
            </a:r>
            <a:r>
              <a:rPr lang="cs-CZ" dirty="0" err="1" smtClean="0"/>
              <a:t>atb</a:t>
            </a:r>
            <a:r>
              <a:rPr lang="cs-CZ" dirty="0" smtClean="0"/>
              <a:t> in </a:t>
            </a:r>
            <a:r>
              <a:rPr lang="cs-CZ" dirty="0" err="1" smtClean="0"/>
              <a:t>nrlm</a:t>
            </a:r>
            <a:r>
              <a:rPr lang="cs-CZ" dirty="0" smtClean="0"/>
              <a:t> </a:t>
            </a:r>
          </a:p>
          <a:p>
            <a:r>
              <a:rPr lang="en-US" dirty="0" smtClean="0"/>
              <a:t>Screening </a:t>
            </a:r>
            <a:r>
              <a:rPr lang="en-US" dirty="0"/>
              <a:t>and genomic characterization of </a:t>
            </a:r>
            <a:r>
              <a:rPr lang="en-US" i="1" dirty="0"/>
              <a:t>M. tuberculosis </a:t>
            </a:r>
            <a:r>
              <a:rPr lang="en-US" dirty="0" smtClean="0"/>
              <a:t>strains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a MIC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pretomanid</a:t>
            </a:r>
            <a:endParaRPr lang="cs-CZ" dirty="0" smtClean="0"/>
          </a:p>
          <a:p>
            <a:r>
              <a:rPr lang="cs-CZ" dirty="0" err="1" smtClean="0"/>
              <a:t>Investigation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regulatory</a:t>
            </a:r>
            <a:r>
              <a:rPr lang="cs-CZ" dirty="0" smtClean="0"/>
              <a:t> </a:t>
            </a:r>
            <a:r>
              <a:rPr lang="cs-CZ" dirty="0" err="1" smtClean="0"/>
              <a:t>regions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rifampicin</a:t>
            </a:r>
            <a:r>
              <a:rPr lang="cs-CZ" dirty="0" smtClean="0"/>
              <a:t>, </a:t>
            </a:r>
            <a:r>
              <a:rPr lang="cs-CZ" dirty="0" err="1" smtClean="0"/>
              <a:t>delamanid</a:t>
            </a:r>
            <a:r>
              <a:rPr lang="cs-CZ" dirty="0" smtClean="0"/>
              <a:t> and </a:t>
            </a:r>
            <a:r>
              <a:rPr lang="cs-CZ" dirty="0" err="1" smtClean="0"/>
              <a:t>pretomanid</a:t>
            </a:r>
            <a:endParaRPr lang="cs-CZ" dirty="0" smtClean="0"/>
          </a:p>
          <a:p>
            <a:r>
              <a:rPr lang="en-US" dirty="0"/>
              <a:t>Screening and genomic characterization of </a:t>
            </a:r>
            <a:r>
              <a:rPr lang="cs-CZ" i="1" dirty="0" smtClean="0"/>
              <a:t>MAC </a:t>
            </a:r>
            <a:r>
              <a:rPr lang="cs-CZ" i="1" dirty="0" err="1" smtClean="0"/>
              <a:t>strains</a:t>
            </a:r>
            <a:endParaRPr lang="cs-CZ" i="1" dirty="0" smtClean="0"/>
          </a:p>
          <a:p>
            <a:pPr marL="0" indent="0">
              <a:buNone/>
            </a:pPr>
            <a:r>
              <a:rPr lang="cs-CZ" b="1" i="1" u="sng" dirty="0" err="1" smtClean="0"/>
              <a:t>Submitted</a:t>
            </a:r>
            <a:r>
              <a:rPr lang="cs-CZ" b="1" i="1" u="sng" dirty="0" smtClean="0"/>
              <a:t> study (YEAR 2024):</a:t>
            </a:r>
          </a:p>
          <a:p>
            <a:pPr marL="0" indent="0">
              <a:buNone/>
            </a:pPr>
            <a:r>
              <a:rPr lang="sk-SK" b="1" dirty="0" err="1"/>
              <a:t>Resistance</a:t>
            </a:r>
            <a:r>
              <a:rPr lang="sk-SK" b="1" dirty="0"/>
              <a:t> </a:t>
            </a:r>
            <a:r>
              <a:rPr lang="sk-SK" b="1" dirty="0" err="1"/>
              <a:t>profiling</a:t>
            </a:r>
            <a:r>
              <a:rPr lang="sk-SK" b="1" dirty="0"/>
              <a:t> and </a:t>
            </a:r>
            <a:r>
              <a:rPr lang="sk-SK" b="1" dirty="0" err="1"/>
              <a:t>transmission</a:t>
            </a:r>
            <a:r>
              <a:rPr lang="sk-SK" b="1" dirty="0"/>
              <a:t> of </a:t>
            </a:r>
            <a:r>
              <a:rPr lang="sk-SK" b="1" i="1" dirty="0" err="1"/>
              <a:t>Mycobacterium</a:t>
            </a:r>
            <a:r>
              <a:rPr lang="sk-SK" b="1" i="1" dirty="0"/>
              <a:t> </a:t>
            </a:r>
            <a:r>
              <a:rPr lang="sk-SK" b="1" i="1" dirty="0" err="1"/>
              <a:t>abscessus</a:t>
            </a:r>
            <a:r>
              <a:rPr lang="sk-SK" b="1" dirty="0"/>
              <a:t> </a:t>
            </a:r>
            <a:r>
              <a:rPr lang="sk-SK" b="1" dirty="0" err="1"/>
              <a:t>subspecies</a:t>
            </a:r>
            <a:r>
              <a:rPr lang="sk-SK" b="1" dirty="0"/>
              <a:t> </a:t>
            </a:r>
            <a:r>
              <a:rPr lang="sk-SK" b="1" dirty="0" err="1"/>
              <a:t>from</a:t>
            </a:r>
            <a:r>
              <a:rPr lang="sk-SK" b="1" dirty="0"/>
              <a:t> </a:t>
            </a:r>
            <a:r>
              <a:rPr lang="sk-SK" b="1" dirty="0" err="1"/>
              <a:t>cystic</a:t>
            </a:r>
            <a:r>
              <a:rPr lang="sk-SK" b="1" dirty="0"/>
              <a:t> </a:t>
            </a:r>
            <a:r>
              <a:rPr lang="sk-SK" b="1" dirty="0" err="1"/>
              <a:t>fibrosis</a:t>
            </a:r>
            <a:r>
              <a:rPr lang="sk-SK" b="1" dirty="0"/>
              <a:t> and </a:t>
            </a:r>
            <a:r>
              <a:rPr lang="sk-SK" b="1" dirty="0" err="1"/>
              <a:t>non-cystic</a:t>
            </a:r>
            <a:r>
              <a:rPr lang="sk-SK" b="1" dirty="0"/>
              <a:t> </a:t>
            </a:r>
            <a:r>
              <a:rPr lang="sk-SK" b="1" dirty="0" err="1"/>
              <a:t>fibrosis</a:t>
            </a:r>
            <a:r>
              <a:rPr lang="sk-SK" b="1" dirty="0"/>
              <a:t> </a:t>
            </a:r>
            <a:r>
              <a:rPr lang="sk-SK" b="1" dirty="0" err="1"/>
              <a:t>patients</a:t>
            </a:r>
            <a:r>
              <a:rPr lang="sk-SK" b="1" dirty="0"/>
              <a:t>: A </a:t>
            </a:r>
            <a:r>
              <a:rPr lang="sk-SK" b="1" dirty="0" err="1"/>
              <a:t>prospective</a:t>
            </a:r>
            <a:r>
              <a:rPr lang="sk-SK" b="1" dirty="0"/>
              <a:t> </a:t>
            </a:r>
            <a:r>
              <a:rPr lang="sk-SK" b="1" dirty="0" err="1"/>
              <a:t>countrywide</a:t>
            </a:r>
            <a:r>
              <a:rPr lang="sk-SK" b="1" dirty="0"/>
              <a:t> </a:t>
            </a:r>
            <a:r>
              <a:rPr lang="sk-SK" b="1" dirty="0" smtClean="0"/>
              <a:t>study</a:t>
            </a:r>
          </a:p>
          <a:p>
            <a:pPr marL="0" indent="0">
              <a:buNone/>
            </a:pPr>
            <a:r>
              <a:rPr lang="en-US" b="1" dirty="0"/>
              <a:t>Mycobacterial </a:t>
            </a:r>
            <a:r>
              <a:rPr lang="en-US" b="1" dirty="0" err="1"/>
              <a:t>HelD</a:t>
            </a:r>
            <a:r>
              <a:rPr lang="en-US" b="1" dirty="0"/>
              <a:t> is a global transcription regulator and is associated with increased rifampicin resistance in clinical isolates  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b="1" i="1" u="sng" dirty="0" smtClean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 descr="D:\ZALOHA\Porady CEM\JA2016\2017\08 2017\szu_logo-blue-s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1595" y="131126"/>
            <a:ext cx="904875" cy="82359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594793" y="749894"/>
            <a:ext cx="6573916" cy="46680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altLang="cs-CZ" sz="3200" b="1" cap="none" dirty="0" err="1">
                <a:solidFill>
                  <a:srgbClr val="202124"/>
                </a:solidFill>
                <a:latin typeface="inherit"/>
              </a:rPr>
              <a:t>O</a:t>
            </a:r>
            <a:r>
              <a:rPr kumimoji="0" lang="cs-CZ" altLang="cs-CZ" sz="3200" b="1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ther</a:t>
            </a:r>
            <a:r>
              <a:rPr kumimoji="0" lang="cs-CZ" altLang="cs-CZ" sz="3200" b="1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cs-CZ" altLang="cs-CZ" sz="3200" b="1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scientific</a:t>
            </a:r>
            <a:r>
              <a:rPr kumimoji="0" lang="cs-CZ" altLang="cs-CZ" sz="3200" b="1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cs-CZ" altLang="cs-CZ" sz="3200" b="1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projects</a:t>
            </a:r>
            <a:r>
              <a:rPr kumimoji="0" lang="cs-CZ" altLang="cs-CZ" sz="3200" b="1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in NRLM</a:t>
            </a:r>
            <a:r>
              <a:rPr kumimoji="0" lang="cs-CZ" altLang="cs-CZ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cs-CZ" altLang="cs-CZ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9697" y="114507"/>
            <a:ext cx="902258" cy="925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13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Screening and genomic characterization of </a:t>
            </a:r>
            <a:r>
              <a:rPr lang="en-US" i="1" dirty="0"/>
              <a:t>M. tuberculosis </a:t>
            </a:r>
            <a:r>
              <a:rPr lang="en-US" dirty="0"/>
              <a:t>strains obtained from war refugees and migrants from Ukraine</a:t>
            </a:r>
            <a:r>
              <a:rPr lang="cs-CZ" dirty="0"/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sz="2800" b="1" i="1" u="sng" dirty="0" smtClean="0"/>
              <a:t>8.11.2023</a:t>
            </a:r>
          </a:p>
          <a:p>
            <a:pPr marL="0" indent="0">
              <a:buNone/>
            </a:pPr>
            <a:r>
              <a:rPr lang="en-US" sz="2800" i="1" dirty="0" smtClean="0"/>
              <a:t>Tuberculosis </a:t>
            </a:r>
            <a:r>
              <a:rPr lang="en-US" sz="2800" i="1" dirty="0"/>
              <a:t>in Ukrainian war refugees and migrants in the Czech Republic and Slovakia: a molecular epidemiological </a:t>
            </a:r>
            <a:r>
              <a:rPr lang="en-US" sz="2800" i="1" dirty="0" smtClean="0"/>
              <a:t>study</a:t>
            </a:r>
            <a:r>
              <a:rPr lang="cs-CZ" sz="2800" i="1" dirty="0" smtClean="0"/>
              <a:t> </a:t>
            </a:r>
            <a:r>
              <a:rPr lang="en-US" sz="2800" dirty="0" smtClean="0"/>
              <a:t>has </a:t>
            </a:r>
            <a:r>
              <a:rPr lang="en-US" sz="2800" dirty="0"/>
              <a:t>been accepted for publication in </a:t>
            </a:r>
            <a:r>
              <a:rPr lang="en-US" sz="2800" b="1" dirty="0"/>
              <a:t>Journal of Epidemiology and Global Health</a:t>
            </a:r>
            <a:r>
              <a:rPr lang="en-US" sz="2800" dirty="0"/>
              <a:t> (IF: 7.3</a:t>
            </a:r>
            <a:r>
              <a:rPr lang="en-US" sz="2800" dirty="0" smtClean="0"/>
              <a:t>)</a:t>
            </a:r>
            <a:endParaRPr lang="cs-CZ" sz="2800" dirty="0" smtClean="0"/>
          </a:p>
          <a:p>
            <a:r>
              <a:rPr lang="cs-CZ" sz="2800" b="1" i="1" u="sng" dirty="0"/>
              <a:t>11.3.2024</a:t>
            </a:r>
          </a:p>
          <a:p>
            <a:pPr marL="0" indent="0">
              <a:buNone/>
            </a:pPr>
            <a:r>
              <a:rPr lang="en-US" sz="2800" i="1" dirty="0"/>
              <a:t>TB index case tracing in the Roma community in the Czech </a:t>
            </a:r>
            <a:r>
              <a:rPr lang="en-US" sz="2800" i="1" dirty="0" smtClean="0"/>
              <a:t>Republic</a:t>
            </a:r>
            <a:r>
              <a:rPr lang="cs-CZ" sz="2800" i="1" dirty="0" smtClean="0"/>
              <a:t> (</a:t>
            </a:r>
            <a:r>
              <a:rPr lang="cs-CZ" sz="2800" i="1" dirty="0" err="1" smtClean="0"/>
              <a:t>published</a:t>
            </a:r>
            <a:r>
              <a:rPr lang="cs-CZ" sz="2800" i="1" dirty="0" smtClean="0"/>
              <a:t> in </a:t>
            </a:r>
            <a:r>
              <a:rPr lang="cs-CZ" sz="2800" b="1" dirty="0"/>
              <a:t>Epidemiology &amp; </a:t>
            </a:r>
            <a:r>
              <a:rPr lang="cs-CZ" sz="2800" b="1" dirty="0" err="1"/>
              <a:t>Infection</a:t>
            </a:r>
            <a:r>
              <a:rPr lang="cs-CZ" sz="2800" b="1" dirty="0"/>
              <a:t> , </a:t>
            </a:r>
            <a:r>
              <a:rPr lang="cs-CZ" sz="2800" b="1" dirty="0" err="1"/>
              <a:t>Volume</a:t>
            </a:r>
            <a:r>
              <a:rPr lang="cs-CZ" sz="2800" b="1" dirty="0"/>
              <a:t> </a:t>
            </a:r>
            <a:r>
              <a:rPr lang="cs-CZ" sz="2800" b="1" dirty="0" smtClean="0"/>
              <a:t>152)</a:t>
            </a:r>
            <a:endParaRPr lang="en-US" sz="2800" b="1" dirty="0"/>
          </a:p>
          <a:p>
            <a:endParaRPr lang="cs-CZ" sz="2800" b="1" dirty="0"/>
          </a:p>
        </p:txBody>
      </p:sp>
      <p:pic>
        <p:nvPicPr>
          <p:cNvPr id="4" name="Obrázek 3" descr="D:\ZALOHA\Porady CEM\JA2016\2017\08 2017\szu_logo-blue-s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1595" y="159701"/>
            <a:ext cx="904875" cy="823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1595" y="979433"/>
            <a:ext cx="902258" cy="925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67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altLang="cs-CZ" sz="4000" b="1" cap="none" dirty="0" err="1">
                <a:solidFill>
                  <a:srgbClr val="202124"/>
                </a:solidFill>
                <a:latin typeface="inherit"/>
              </a:rPr>
              <a:t>F</a:t>
            </a:r>
            <a:r>
              <a:rPr kumimoji="0" lang="cs-CZ" altLang="cs-CZ" sz="4000" b="1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uture</a:t>
            </a:r>
            <a:r>
              <a:rPr kumimoji="0" lang="cs-CZ" altLang="cs-CZ" sz="4000" b="1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cs-CZ" altLang="cs-CZ" sz="4000" b="1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scientific</a:t>
            </a:r>
            <a:r>
              <a:rPr kumimoji="0" lang="cs-CZ" altLang="cs-CZ" sz="4000" b="1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cs-CZ" altLang="cs-CZ" sz="4000" b="1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projects</a:t>
            </a:r>
            <a:r>
              <a:rPr kumimoji="0" lang="cs-CZ" altLang="cs-CZ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cs-CZ" altLang="cs-CZ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1311563" y="1944573"/>
            <a:ext cx="9966663" cy="612989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cs-CZ" altLang="cs-CZ" b="1" cap="none" dirty="0" err="1" smtClean="0">
                <a:latin typeface="inherit"/>
              </a:rPr>
              <a:t>Nanopore</a:t>
            </a:r>
            <a:r>
              <a:rPr lang="cs-CZ" altLang="cs-CZ" b="1" cap="none" dirty="0" smtClean="0">
                <a:latin typeface="inherit"/>
              </a:rPr>
              <a:t> </a:t>
            </a:r>
            <a:r>
              <a:rPr lang="cs-CZ" altLang="cs-CZ" b="1" cap="none" dirty="0" err="1" smtClean="0">
                <a:latin typeface="inherit"/>
              </a:rPr>
              <a:t>sequcing</a:t>
            </a:r>
            <a:r>
              <a:rPr lang="cs-CZ" altLang="cs-CZ" b="1" cap="none" dirty="0" smtClean="0">
                <a:latin typeface="inherit"/>
              </a:rPr>
              <a:t>, </a:t>
            </a:r>
            <a:r>
              <a:rPr lang="cs-CZ" altLang="cs-CZ" b="1" i="1" cap="none" dirty="0" smtClean="0">
                <a:latin typeface="inherit"/>
              </a:rPr>
              <a:t>M. </a:t>
            </a:r>
            <a:r>
              <a:rPr lang="cs-CZ" altLang="cs-CZ" b="1" i="1" cap="none" dirty="0" err="1" smtClean="0">
                <a:latin typeface="inherit"/>
              </a:rPr>
              <a:t>xenopi</a:t>
            </a:r>
            <a:r>
              <a:rPr lang="cs-CZ" altLang="cs-CZ" b="1" cap="none" dirty="0" smtClean="0">
                <a:latin typeface="inherit"/>
              </a:rPr>
              <a:t>, </a:t>
            </a:r>
            <a:r>
              <a:rPr lang="en-US" altLang="cs-CZ" b="1" cap="none" dirty="0">
                <a:latin typeface="inherit"/>
              </a:rPr>
              <a:t>transmission of resistant TB in the Czech population after </a:t>
            </a:r>
            <a:r>
              <a:rPr lang="en-US" altLang="cs-CZ" b="1" cap="none" dirty="0" smtClean="0">
                <a:latin typeface="inherit"/>
              </a:rPr>
              <a:t>2021</a:t>
            </a:r>
            <a:r>
              <a:rPr lang="cs-CZ" altLang="cs-CZ" b="1" cap="none" dirty="0" smtClean="0">
                <a:latin typeface="inherit"/>
              </a:rPr>
              <a:t> </a:t>
            </a:r>
            <a:r>
              <a:rPr lang="cs-CZ" altLang="cs-CZ" b="1" cap="none" dirty="0" err="1" smtClean="0">
                <a:latin typeface="inherit"/>
              </a:rPr>
              <a:t>etc</a:t>
            </a:r>
            <a:r>
              <a:rPr lang="cs-CZ" altLang="cs-CZ" b="1" cap="none" dirty="0" smtClean="0">
                <a:latin typeface="inherit"/>
              </a:rPr>
              <a:t>.</a:t>
            </a:r>
            <a:endParaRPr lang="cs-CZ" altLang="cs-CZ" b="1" cap="none" dirty="0">
              <a:latin typeface="inherit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cs-CZ" altLang="cs-CZ" b="1" cap="none" dirty="0">
              <a:solidFill>
                <a:srgbClr val="FF0000"/>
              </a:solidFill>
              <a:latin typeface="inherit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cs-CZ" altLang="cs-CZ" b="1" cap="none" dirty="0" smtClean="0">
                <a:latin typeface="inherit"/>
              </a:rPr>
              <a:t>Co-</a:t>
            </a:r>
            <a:r>
              <a:rPr lang="cs-CZ" altLang="cs-CZ" b="1" cap="none" dirty="0" err="1" smtClean="0">
                <a:latin typeface="inherit"/>
              </a:rPr>
              <a:t>workers</a:t>
            </a:r>
            <a:r>
              <a:rPr lang="cs-CZ" altLang="cs-CZ" b="1" cap="none" dirty="0"/>
              <a:t>: 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cs-CZ" altLang="cs-CZ" b="1" cap="none" dirty="0"/>
              <a:t>                       </a:t>
            </a:r>
            <a:r>
              <a:rPr lang="sk-SK" b="1" dirty="0"/>
              <a:t>Matúš </a:t>
            </a:r>
            <a:r>
              <a:rPr lang="sk-SK" b="1" dirty="0" err="1" smtClean="0"/>
              <a:t>Dohál</a:t>
            </a:r>
            <a:r>
              <a:rPr lang="sk-SK" b="1" dirty="0" smtClean="0"/>
              <a:t> (</a:t>
            </a:r>
            <a:r>
              <a:rPr lang="sk-SK" b="1" dirty="0" err="1" smtClean="0"/>
              <a:t>from</a:t>
            </a:r>
            <a:r>
              <a:rPr lang="sk-SK" b="1" dirty="0" smtClean="0"/>
              <a:t> Jeseni </a:t>
            </a:r>
            <a:r>
              <a:rPr lang="sk-SK" b="1" dirty="0" err="1" smtClean="0"/>
              <a:t>University</a:t>
            </a:r>
            <a:r>
              <a:rPr lang="sk-SK" b="1" dirty="0" smtClean="0"/>
              <a:t>),  </a:t>
            </a:r>
            <a:r>
              <a:rPr lang="sk-SK" b="1" dirty="0"/>
              <a:t>Jarmila </a:t>
            </a:r>
            <a:r>
              <a:rPr lang="sk-SK" b="1" dirty="0" err="1" smtClean="0"/>
              <a:t>Hnilicová</a:t>
            </a:r>
            <a:r>
              <a:rPr lang="sk-SK" b="1" dirty="0" smtClean="0"/>
              <a:t> (</a:t>
            </a:r>
            <a:r>
              <a:rPr lang="sk-SK" b="1" dirty="0" err="1" smtClean="0"/>
              <a:t>from</a:t>
            </a:r>
            <a:r>
              <a:rPr lang="sk-SK" b="1" dirty="0" smtClean="0"/>
              <a:t> </a:t>
            </a:r>
            <a:r>
              <a:rPr lang="sk-SK" b="1" dirty="0" err="1" smtClean="0"/>
              <a:t>charles</a:t>
            </a:r>
            <a:r>
              <a:rPr lang="sk-SK" b="1" dirty="0" smtClean="0"/>
              <a:t> </a:t>
            </a:r>
            <a:r>
              <a:rPr lang="sk-SK" b="1" dirty="0" err="1" smtClean="0"/>
              <a:t>university</a:t>
            </a:r>
            <a:r>
              <a:rPr lang="sk-SK" b="1" dirty="0" smtClean="0"/>
              <a:t>),  </a:t>
            </a:r>
            <a:r>
              <a:rPr lang="sk-SK" dirty="0"/>
              <a:t>Jana </a:t>
            </a:r>
            <a:r>
              <a:rPr lang="sk-SK" dirty="0" err="1"/>
              <a:t>Amlerová</a:t>
            </a:r>
            <a:r>
              <a:rPr lang="sk-SK" dirty="0"/>
              <a:t>, Andrea </a:t>
            </a:r>
            <a:r>
              <a:rPr lang="sk-SK" dirty="0" err="1"/>
              <a:t>Spitaleri</a:t>
            </a:r>
            <a:r>
              <a:rPr lang="sk-SK" dirty="0"/>
              <a:t>, </a:t>
            </a:r>
            <a:r>
              <a:rPr lang="sk-SK" dirty="0" err="1"/>
              <a:t>Federico</a:t>
            </a:r>
            <a:r>
              <a:rPr lang="sk-SK" dirty="0"/>
              <a:t> di </a:t>
            </a:r>
            <a:r>
              <a:rPr lang="sk-SK" dirty="0" err="1"/>
              <a:t>Marco</a:t>
            </a:r>
            <a:r>
              <a:rPr lang="sk-SK" dirty="0"/>
              <a:t>, Michael E. </a:t>
            </a:r>
            <a:r>
              <a:rPr lang="sk-SK" dirty="0" err="1"/>
              <a:t>Rasmussen</a:t>
            </a:r>
            <a:r>
              <a:rPr lang="sk-SK" dirty="0"/>
              <a:t>, Igor </a:t>
            </a:r>
            <a:r>
              <a:rPr lang="sk-SK" dirty="0" err="1" smtClean="0"/>
              <a:t>Provazník</a:t>
            </a:r>
            <a:r>
              <a:rPr lang="sk-SK" dirty="0"/>
              <a:t>, Ivan </a:t>
            </a:r>
            <a:r>
              <a:rPr lang="sk-SK" dirty="0" err="1"/>
              <a:t>Solovič</a:t>
            </a:r>
            <a:r>
              <a:rPr lang="sk-SK" dirty="0"/>
              <a:t>, Daniela M. </a:t>
            </a:r>
            <a:r>
              <a:rPr lang="sk-SK" dirty="0" err="1"/>
              <a:t>Cirillo</a:t>
            </a:r>
            <a:r>
              <a:rPr lang="sk-SK" dirty="0"/>
              <a:t>, Juraj Mokrý</a:t>
            </a:r>
            <a:endParaRPr lang="cs-CZ" altLang="cs-CZ" cap="none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altLang="cs-CZ" b="1" cap="none" dirty="0" smtClean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altLang="cs-CZ" b="1" cap="none" dirty="0" smtClean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altLang="cs-CZ" b="1" cap="none" dirty="0" smtClean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altLang="cs-CZ" b="1" cap="none" dirty="0" smtClean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altLang="cs-CZ" b="1" cap="none" dirty="0" smtClean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altLang="cs-CZ" b="1" cap="none" dirty="0" smtClean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2654" y="4309416"/>
            <a:ext cx="2327563" cy="2327563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2473" y="4309417"/>
            <a:ext cx="2396182" cy="2396182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9697" y="114507"/>
            <a:ext cx="902258" cy="925357"/>
          </a:xfrm>
          <a:prstGeom prst="rect">
            <a:avLst/>
          </a:prstGeom>
        </p:spPr>
      </p:pic>
      <p:pic>
        <p:nvPicPr>
          <p:cNvPr id="4" name="Obrázek 3" descr="D:\ZALOHA\Porady CEM\JA2016\2017\08 2017\szu_logo-blue-s.pn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1595" y="159701"/>
            <a:ext cx="904875" cy="8235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576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Obrázek 2">
            <a:extLst>
              <a:ext uri="{FF2B5EF4-FFF2-40B4-BE49-F238E27FC236}">
                <a16:creationId xmlns:a16="http://schemas.microsoft.com/office/drawing/2014/main" id="{22790EC5-ACA7-4536-8066-B60199F3C6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Obrázek 47">
            <a:extLst>
              <a:ext uri="{FF2B5EF4-FFF2-40B4-BE49-F238E27FC236}">
                <a16:creationId xmlns:a16="http://schemas.microsoft.com/office/drawing/2014/main" id="{CAD20AEA-7CAF-4A83-BE2E-EAF010B8B7F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50" name="Obdélník 49">
            <a:extLst>
              <a:ext uri="{FF2B5EF4-FFF2-40B4-BE49-F238E27FC236}">
                <a16:creationId xmlns:a16="http://schemas.microsoft.com/office/drawing/2014/main" id="{2255CADE-DCE0-447F-B290-2AE78E5E55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pic>
        <p:nvPicPr>
          <p:cNvPr id="52" name="Obrázek 2">
            <a:extLst>
              <a:ext uri="{FF2B5EF4-FFF2-40B4-BE49-F238E27FC236}">
                <a16:creationId xmlns:a16="http://schemas.microsoft.com/office/drawing/2014/main" id="{240987D2-7FAC-4B65-A97B-0EAADE73BB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627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Obdélník 53">
            <a:extLst>
              <a:ext uri="{FF2B5EF4-FFF2-40B4-BE49-F238E27FC236}">
                <a16:creationId xmlns:a16="http://schemas.microsoft.com/office/drawing/2014/main" id="{4245587C-701C-48A1-9B6B-10C3DF81A8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33061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pic>
        <p:nvPicPr>
          <p:cNvPr id="56" name="Obrázek 55">
            <a:extLst>
              <a:ext uri="{FF2B5EF4-FFF2-40B4-BE49-F238E27FC236}">
                <a16:creationId xmlns:a16="http://schemas.microsoft.com/office/drawing/2014/main" id="{2E5CF545-7AAF-4A13-8871-089E929E85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12B77B0A-41A1-428C-897D-2AEE4B4A5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7886" y="69854"/>
            <a:ext cx="3929192" cy="273049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dirty="0"/>
              <a:t>Thank you for </a:t>
            </a:r>
            <a:r>
              <a:rPr lang="en-US" b="1" dirty="0" smtClean="0"/>
              <a:t>your attention</a:t>
            </a:r>
            <a:endParaRPr lang="cs-CZ" sz="4800" b="1" dirty="0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038BA689-20E2-4C6E-9788-5A871F3D19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08742" y="3901190"/>
            <a:ext cx="3487479" cy="789172"/>
          </a:xfrm>
        </p:spPr>
        <p:txBody>
          <a:bodyPr vert="horz" lIns="91440" tIns="45720" rIns="91440" bIns="45720" rtlCol="0">
            <a:normAutofit/>
          </a:bodyPr>
          <a:lstStyle/>
          <a:p>
            <a:pPr rtl="0"/>
            <a:r>
              <a:rPr lang="cs-CZ" sz="2200" cap="none" dirty="0">
                <a:solidFill>
                  <a:schemeClr val="bg1">
                    <a:lumMod val="50000"/>
                  </a:schemeClr>
                </a:solidFill>
              </a:rPr>
              <a:t>v</a:t>
            </a:r>
            <a:r>
              <a:rPr lang="cs-CZ" sz="2200" cap="none" dirty="0" smtClean="0">
                <a:solidFill>
                  <a:schemeClr val="bg1">
                    <a:lumMod val="50000"/>
                  </a:schemeClr>
                </a:solidFill>
              </a:rPr>
              <a:t>era.dvorakova@szu.cz</a:t>
            </a:r>
            <a:endParaRPr lang="cs-CZ" sz="2200" cap="none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3" name="Obrázek 12" descr="D:\ZALOHA\Porady CEM\JA2016\2017\08 2017\szu_logo-blue-s.pn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1595" y="159701"/>
            <a:ext cx="904875" cy="823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228" y="0"/>
            <a:ext cx="42433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61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Basic data </a:t>
            </a:r>
            <a:r>
              <a:rPr lang="cs-CZ" dirty="0" err="1" smtClean="0"/>
              <a:t>sheet</a:t>
            </a:r>
            <a:endParaRPr lang="cs-CZ" dirty="0"/>
          </a:p>
        </p:txBody>
      </p:sp>
      <p:pic>
        <p:nvPicPr>
          <p:cNvPr id="5" name="Obrázek 4" descr="D:\ZALOHA\Porady CEM\JA2016\2017\08 2017\szu_logo-blue-s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3925" y="149101"/>
            <a:ext cx="904875" cy="823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 descr="https://szu.cz/wp-content/uploads/2024/01/EURO_blue_V-1-e1706221217333-255x300.p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149101"/>
            <a:ext cx="2171700" cy="253500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" name="Zástupný symbol pro obsah 8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092808377"/>
              </p:ext>
            </p:extLst>
          </p:nvPr>
        </p:nvGraphicFramePr>
        <p:xfrm>
          <a:off x="1028700" y="2833211"/>
          <a:ext cx="10363200" cy="35661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54656">
                  <a:extLst>
                    <a:ext uri="{9D8B030D-6E8A-4147-A177-3AD203B41FA5}">
                      <a16:colId xmlns:a16="http://schemas.microsoft.com/office/drawing/2014/main" val="2132277679"/>
                    </a:ext>
                  </a:extLst>
                </a:gridCol>
                <a:gridCol w="5208544">
                  <a:extLst>
                    <a:ext uri="{9D8B030D-6E8A-4147-A177-3AD203B41FA5}">
                      <a16:colId xmlns:a16="http://schemas.microsoft.com/office/drawing/2014/main" val="118185952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Name of Organization: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National institute of public health, Czech republic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764787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Name of Project: 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DFC Project on Modernization Reference laboratory for Mycobacteria for Enhanced Tuberculosis Diagnosis and Monitoring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825991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Sub-Agreement #: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 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32206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Time Period of Agreement: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15.3.2024 – 10.6.2024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202739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Country: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Czech republic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818977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Site(s)/Location(s):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Prague, Srobarova 49/48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651708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Primary Point of Contact/Title: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Ing. Věra Dvořáková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922503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Phone Number: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+420 267 082 307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02395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E-Mail Address: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u="sng">
                          <a:effectLst/>
                          <a:hlinkClick r:id="rId4"/>
                        </a:rPr>
                        <a:t>vera.dvorakova@szu.cz</a:t>
                      </a:r>
                      <a:r>
                        <a:rPr lang="en-GB" sz="1800">
                          <a:effectLst/>
                        </a:rPr>
                        <a:t>, </a:t>
                      </a:r>
                      <a:r>
                        <a:rPr lang="en-GB" sz="1800" u="sng">
                          <a:effectLst/>
                          <a:hlinkClick r:id="rId5"/>
                        </a:rPr>
                        <a:t>michaela.hromadkova@szu.cz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160423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Submission Date of Report: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3.7.2024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291247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Time Period Covered by Report: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15.3.2024-10.6.2024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9698292"/>
                  </a:ext>
                </a:extLst>
              </a:tr>
            </a:tbl>
          </a:graphicData>
        </a:graphic>
      </p:graphicFrame>
      <p:pic>
        <p:nvPicPr>
          <p:cNvPr id="7" name="Obrázek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9697" y="114507"/>
            <a:ext cx="902258" cy="925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90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 descr="D:\ZALOHA\Porady CEM\JA2016\2017\08 2017\szu_logo-blue-s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3925" y="120526"/>
            <a:ext cx="904875" cy="823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 descr="C:\Users\michaela.hromadkova\Downloads\448132277_2121689724872445_8157336397380240342_n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613" y="1550257"/>
            <a:ext cx="8799195" cy="5057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9697" y="114507"/>
            <a:ext cx="902258" cy="925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03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/>
              <a:t>Foil sealer</a:t>
            </a:r>
            <a:endParaRPr lang="cs-CZ" dirty="0"/>
          </a:p>
        </p:txBody>
      </p:sp>
      <p:pic>
        <p:nvPicPr>
          <p:cNvPr id="4" name="Obrázek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524" y="2043430"/>
            <a:ext cx="5684202" cy="4585970"/>
          </a:xfrm>
          <a:prstGeom prst="rect">
            <a:avLst/>
          </a:prstGeom>
        </p:spPr>
      </p:pic>
      <p:pic>
        <p:nvPicPr>
          <p:cNvPr id="5" name="Obrázek 4" descr="D:\ZALOHA\Porady CEM\JA2016\2017\08 2017\szu_logo-blue-s.p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3925" y="120526"/>
            <a:ext cx="904875" cy="823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9697" y="114507"/>
            <a:ext cx="902258" cy="925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30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 err="1"/>
              <a:t>Multiblock</a:t>
            </a:r>
            <a:r>
              <a:rPr lang="en-GB" i="1" dirty="0"/>
              <a:t> </a:t>
            </a:r>
            <a:r>
              <a:rPr lang="en-GB" i="1" dirty="0" err="1" smtClean="0"/>
              <a:t>thermocycler</a:t>
            </a:r>
            <a:r>
              <a:rPr lang="cs-CZ" i="1" dirty="0" smtClean="0"/>
              <a:t> 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59373" y="2780343"/>
            <a:ext cx="3885733" cy="2914299"/>
          </a:xfrm>
        </p:spPr>
      </p:pic>
      <p:pic>
        <p:nvPicPr>
          <p:cNvPr id="4" name="Obrázek 3" descr="D:\ZALOHA\Porady CEM\JA2016\2017\08 2017\szu_logo-blue-s.p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3925" y="120526"/>
            <a:ext cx="904875" cy="823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7" y="2294626"/>
            <a:ext cx="4420497" cy="3885733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136346" y="2780343"/>
            <a:ext cx="3885732" cy="2914299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6318445" y="2343353"/>
            <a:ext cx="763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rgbClr val="FF0000"/>
                </a:solidFill>
              </a:rPr>
              <a:t>2019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8962844" y="2450381"/>
            <a:ext cx="2315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rgbClr val="FF0000"/>
                </a:solidFill>
              </a:rPr>
              <a:t>2001</a:t>
            </a: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9697" y="114507"/>
            <a:ext cx="902258" cy="925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63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/>
              <a:t>Analytical </a:t>
            </a:r>
            <a:r>
              <a:rPr lang="en-GB" i="1" dirty="0" smtClean="0"/>
              <a:t>weights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73164" y="2525837"/>
            <a:ext cx="4319905" cy="3239928"/>
          </a:xfrm>
        </p:spPr>
      </p:pic>
      <p:pic>
        <p:nvPicPr>
          <p:cNvPr id="4" name="Obrázek 3" descr="D:\ZALOHA\Porady CEM\JA2016\2017\08 2017\szu_logo-blue-s.p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3925" y="120526"/>
            <a:ext cx="904875" cy="823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481" y="1985848"/>
            <a:ext cx="4221480" cy="4319905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7798278" y="1985848"/>
            <a:ext cx="862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rgbClr val="FF0000"/>
                </a:solidFill>
              </a:rPr>
              <a:t>1985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9697" y="114507"/>
            <a:ext cx="902258" cy="925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95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/>
              <a:t>pH meter with flat probe</a:t>
            </a:r>
            <a:endParaRPr lang="cs-CZ" dirty="0"/>
          </a:p>
        </p:txBody>
      </p:sp>
      <p:pic>
        <p:nvPicPr>
          <p:cNvPr id="4" name="Obrázek 3" descr="D:\ZALOHA\Porady CEM\JA2016\2017\08 2017\szu_logo-blue-s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3925" y="120526"/>
            <a:ext cx="904875" cy="823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014" y="1839820"/>
            <a:ext cx="5212714" cy="468995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9697" y="114507"/>
            <a:ext cx="902258" cy="925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49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/>
              <a:t>Photographic equipment for recording electrophoresis results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D:\ZALOHA\Porady CEM\JA2016\2017\08 2017\szu_logo-blue-s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3925" y="120526"/>
            <a:ext cx="904875" cy="823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259" y="2078106"/>
            <a:ext cx="5165091" cy="3713094"/>
          </a:xfrm>
          <a:prstGeom prst="rect">
            <a:avLst/>
          </a:prstGeom>
        </p:spPr>
      </p:pic>
      <p:pic>
        <p:nvPicPr>
          <p:cNvPr id="6" name="Obrázek 5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323" y="3637666"/>
            <a:ext cx="4577388" cy="29591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9697" y="114507"/>
            <a:ext cx="902258" cy="925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47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pka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2B31D25-712D-46FD-A9DF-85443E555627}">
  <ds:schemaRefs>
    <ds:schemaRef ds:uri="http://schemas.microsoft.com/office/2006/metadata/properties"/>
    <ds:schemaRef ds:uri="http://schemas.openxmlformats.org/package/2006/metadata/core-properties"/>
    <ds:schemaRef ds:uri="16c05727-aa75-4e4a-9b5f-8a80a1165891"/>
    <ds:schemaRef ds:uri="http://schemas.microsoft.com/office/infopath/2007/PartnerControls"/>
    <ds:schemaRef ds:uri="http://purl.org/dc/terms/"/>
    <ds:schemaRef ds:uri="http://purl.org/dc/dcmitype/"/>
    <ds:schemaRef ds:uri="http://schemas.microsoft.com/office/2006/documentManagement/types"/>
    <ds:schemaRef ds:uri="http://purl.org/dc/elements/1.1/"/>
    <ds:schemaRef ds:uri="71af3243-3dd4-4a8d-8c0d-dd76da1f02a5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E158AC7-AA74-4FE4-9207-24EA2187AAE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97E0B37-40BF-4857-B2E5-B52E6B39D4D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Laboratorní návrh</Template>
  <TotalTime>0</TotalTime>
  <Words>505</Words>
  <Application>Microsoft Office PowerPoint</Application>
  <PresentationFormat>Širokoúhlá obrazovka</PresentationFormat>
  <Paragraphs>96</Paragraphs>
  <Slides>23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30" baseType="lpstr">
      <vt:lpstr>Arial</vt:lpstr>
      <vt:lpstr>Calibri</vt:lpstr>
      <vt:lpstr>inherit</vt:lpstr>
      <vt:lpstr>Mulish</vt:lpstr>
      <vt:lpstr>Times New Roman</vt:lpstr>
      <vt:lpstr>Tw Cen MT</vt:lpstr>
      <vt:lpstr>Kapka</vt:lpstr>
      <vt:lpstr>The national reference laboratory for mycobacteria</vt:lpstr>
      <vt:lpstr>NRLM </vt:lpstr>
      <vt:lpstr>Basic data sheet</vt:lpstr>
      <vt:lpstr>Prezentace aplikace PowerPoint</vt:lpstr>
      <vt:lpstr>Foil sealer</vt:lpstr>
      <vt:lpstr>Multiblock thermocycler </vt:lpstr>
      <vt:lpstr>Analytical weights</vt:lpstr>
      <vt:lpstr>pH meter with flat probe</vt:lpstr>
      <vt:lpstr>Photographic equipment for recording electrophoresis results </vt:lpstr>
      <vt:lpstr>BACTEC MGIT</vt:lpstr>
      <vt:lpstr>CO2 incubators</vt:lpstr>
      <vt:lpstr>Water baths</vt:lpstr>
      <vt:lpstr>UV lamps</vt:lpstr>
      <vt:lpstr>Real Time PCR cycler and GeneXpert molecular diagnostic platform</vt:lpstr>
      <vt:lpstr>Lyophilization equipment</vt:lpstr>
      <vt:lpstr>Maldi-tof DATABASE</vt:lpstr>
      <vt:lpstr>Illumina MYC-TB Combo Kit</vt:lpstr>
      <vt:lpstr>Prezentace aplikace PowerPoint</vt:lpstr>
      <vt:lpstr>Prezentace aplikace PowerPoint</vt:lpstr>
      <vt:lpstr>Other scientific projects in NRLM </vt:lpstr>
      <vt:lpstr>Screening and genomic characterization of M. tuberculosis strains obtained from war refugees and migrants from Ukraine </vt:lpstr>
      <vt:lpstr>Future scientific projects </vt:lpstr>
      <vt:lpstr>Thank you for your attention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2023-04-17T08:06:51Z</dcterms:created>
  <dcterms:modified xsi:type="dcterms:W3CDTF">2024-08-15T14:13:49Z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